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32" r:id="rId6"/>
    <p:sldMasterId id="2147483744" r:id="rId7"/>
    <p:sldMasterId id="2147483756" r:id="rId8"/>
    <p:sldMasterId id="2147483768" r:id="rId9"/>
    <p:sldMasterId id="2147483780" r:id="rId10"/>
  </p:sldMasterIdLst>
  <p:notesMasterIdLst>
    <p:notesMasterId r:id="rId180"/>
  </p:notesMasterIdLst>
  <p:handoutMasterIdLst>
    <p:handoutMasterId r:id="rId181"/>
  </p:handoutMasterIdLst>
  <p:sldIdLst>
    <p:sldId id="256" r:id="rId11"/>
    <p:sldId id="399" r:id="rId12"/>
    <p:sldId id="258" r:id="rId13"/>
    <p:sldId id="259" r:id="rId14"/>
    <p:sldId id="400" r:id="rId15"/>
    <p:sldId id="406" r:id="rId16"/>
    <p:sldId id="401" r:id="rId17"/>
    <p:sldId id="402" r:id="rId18"/>
    <p:sldId id="403" r:id="rId19"/>
    <p:sldId id="404" r:id="rId20"/>
    <p:sldId id="405" r:id="rId21"/>
    <p:sldId id="408" r:id="rId22"/>
    <p:sldId id="409" r:id="rId23"/>
    <p:sldId id="407" r:id="rId24"/>
    <p:sldId id="364" r:id="rId25"/>
    <p:sldId id="365" r:id="rId26"/>
    <p:sldId id="366" r:id="rId27"/>
    <p:sldId id="325" r:id="rId28"/>
    <p:sldId id="261" r:id="rId29"/>
    <p:sldId id="420" r:id="rId30"/>
    <p:sldId id="262" r:id="rId31"/>
    <p:sldId id="326" r:id="rId32"/>
    <p:sldId id="327" r:id="rId33"/>
    <p:sldId id="363" r:id="rId34"/>
    <p:sldId id="264" r:id="rId35"/>
    <p:sldId id="410" r:id="rId36"/>
    <p:sldId id="328" r:id="rId37"/>
    <p:sldId id="411" r:id="rId38"/>
    <p:sldId id="265" r:id="rId39"/>
    <p:sldId id="266" r:id="rId40"/>
    <p:sldId id="369" r:id="rId41"/>
    <p:sldId id="370" r:id="rId42"/>
    <p:sldId id="329" r:id="rId43"/>
    <p:sldId id="421" r:id="rId44"/>
    <p:sldId id="422" r:id="rId45"/>
    <p:sldId id="267" r:id="rId46"/>
    <p:sldId id="330" r:id="rId47"/>
    <p:sldId id="268" r:id="rId48"/>
    <p:sldId id="269" r:id="rId49"/>
    <p:sldId id="270" r:id="rId50"/>
    <p:sldId id="331" r:id="rId51"/>
    <p:sldId id="412" r:id="rId52"/>
    <p:sldId id="271" r:id="rId53"/>
    <p:sldId id="371" r:id="rId54"/>
    <p:sldId id="372" r:id="rId55"/>
    <p:sldId id="373" r:id="rId56"/>
    <p:sldId id="374" r:id="rId57"/>
    <p:sldId id="467" r:id="rId58"/>
    <p:sldId id="257" r:id="rId59"/>
    <p:sldId id="468" r:id="rId60"/>
    <p:sldId id="375" r:id="rId61"/>
    <p:sldId id="423" r:id="rId62"/>
    <p:sldId id="332" r:id="rId63"/>
    <p:sldId id="272" r:id="rId64"/>
    <p:sldId id="429" r:id="rId65"/>
    <p:sldId id="377" r:id="rId66"/>
    <p:sldId id="379" r:id="rId67"/>
    <p:sldId id="380" r:id="rId68"/>
    <p:sldId id="424" r:id="rId69"/>
    <p:sldId id="425" r:id="rId70"/>
    <p:sldId id="426" r:id="rId71"/>
    <p:sldId id="427" r:id="rId72"/>
    <p:sldId id="428" r:id="rId73"/>
    <p:sldId id="469" r:id="rId74"/>
    <p:sldId id="470" r:id="rId75"/>
    <p:sldId id="381" r:id="rId76"/>
    <p:sldId id="273" r:id="rId77"/>
    <p:sldId id="274" r:id="rId78"/>
    <p:sldId id="275" r:id="rId79"/>
    <p:sldId id="276" r:id="rId80"/>
    <p:sldId id="385" r:id="rId81"/>
    <p:sldId id="386" r:id="rId82"/>
    <p:sldId id="387" r:id="rId83"/>
    <p:sldId id="388" r:id="rId84"/>
    <p:sldId id="389" r:id="rId85"/>
    <p:sldId id="390" r:id="rId86"/>
    <p:sldId id="391" r:id="rId87"/>
    <p:sldId id="465" r:id="rId88"/>
    <p:sldId id="281" r:id="rId89"/>
    <p:sldId id="282" r:id="rId90"/>
    <p:sldId id="283" r:id="rId91"/>
    <p:sldId id="284" r:id="rId92"/>
    <p:sldId id="392" r:id="rId93"/>
    <p:sldId id="393" r:id="rId94"/>
    <p:sldId id="394" r:id="rId95"/>
    <p:sldId id="395" r:id="rId96"/>
    <p:sldId id="396" r:id="rId97"/>
    <p:sldId id="397" r:id="rId98"/>
    <p:sldId id="413" r:id="rId99"/>
    <p:sldId id="430" r:id="rId100"/>
    <p:sldId id="431" r:id="rId101"/>
    <p:sldId id="432" r:id="rId102"/>
    <p:sldId id="433" r:id="rId103"/>
    <p:sldId id="435" r:id="rId104"/>
    <p:sldId id="436" r:id="rId105"/>
    <p:sldId id="437" r:id="rId106"/>
    <p:sldId id="438" r:id="rId107"/>
    <p:sldId id="439" r:id="rId108"/>
    <p:sldId id="440" r:id="rId109"/>
    <p:sldId id="441" r:id="rId110"/>
    <p:sldId id="466" r:id="rId111"/>
    <p:sldId id="285" r:id="rId112"/>
    <p:sldId id="442" r:id="rId113"/>
    <p:sldId id="443" r:id="rId114"/>
    <p:sldId id="444" r:id="rId115"/>
    <p:sldId id="445" r:id="rId116"/>
    <p:sldId id="446" r:id="rId117"/>
    <p:sldId id="447" r:id="rId118"/>
    <p:sldId id="448" r:id="rId119"/>
    <p:sldId id="449" r:id="rId120"/>
    <p:sldId id="450" r:id="rId121"/>
    <p:sldId id="451" r:id="rId122"/>
    <p:sldId id="452" r:id="rId123"/>
    <p:sldId id="453" r:id="rId124"/>
    <p:sldId id="454" r:id="rId125"/>
    <p:sldId id="455" r:id="rId126"/>
    <p:sldId id="456" r:id="rId127"/>
    <p:sldId id="419" r:id="rId128"/>
    <p:sldId id="457" r:id="rId129"/>
    <p:sldId id="458" r:id="rId130"/>
    <p:sldId id="459" r:id="rId131"/>
    <p:sldId id="460" r:id="rId132"/>
    <p:sldId id="461" r:id="rId133"/>
    <p:sldId id="418" r:id="rId134"/>
    <p:sldId id="462" r:id="rId135"/>
    <p:sldId id="296" r:id="rId136"/>
    <p:sldId id="339" r:id="rId137"/>
    <p:sldId id="297" r:id="rId138"/>
    <p:sldId id="340" r:id="rId139"/>
    <p:sldId id="298" r:id="rId140"/>
    <p:sldId id="299" r:id="rId141"/>
    <p:sldId id="300" r:id="rId142"/>
    <p:sldId id="341" r:id="rId143"/>
    <p:sldId id="301" r:id="rId144"/>
    <p:sldId id="342" r:id="rId145"/>
    <p:sldId id="302" r:id="rId146"/>
    <p:sldId id="303" r:id="rId147"/>
    <p:sldId id="304" r:id="rId148"/>
    <p:sldId id="305" r:id="rId149"/>
    <p:sldId id="306" r:id="rId150"/>
    <p:sldId id="307" r:id="rId151"/>
    <p:sldId id="308" r:id="rId152"/>
    <p:sldId id="309" r:id="rId153"/>
    <p:sldId id="343" r:id="rId154"/>
    <p:sldId id="310" r:id="rId155"/>
    <p:sldId id="344" r:id="rId156"/>
    <p:sldId id="311" r:id="rId157"/>
    <p:sldId id="345" r:id="rId158"/>
    <p:sldId id="312" r:id="rId159"/>
    <p:sldId id="313" r:id="rId160"/>
    <p:sldId id="314" r:id="rId161"/>
    <p:sldId id="346" r:id="rId162"/>
    <p:sldId id="315" r:id="rId163"/>
    <p:sldId id="316" r:id="rId164"/>
    <p:sldId id="347" r:id="rId165"/>
    <p:sldId id="317" r:id="rId166"/>
    <p:sldId id="348" r:id="rId167"/>
    <p:sldId id="318" r:id="rId168"/>
    <p:sldId id="349" r:id="rId169"/>
    <p:sldId id="319" r:id="rId170"/>
    <p:sldId id="320" r:id="rId171"/>
    <p:sldId id="321" r:id="rId172"/>
    <p:sldId id="350" r:id="rId173"/>
    <p:sldId id="322" r:id="rId174"/>
    <p:sldId id="323" r:id="rId175"/>
    <p:sldId id="415" r:id="rId176"/>
    <p:sldId id="414" r:id="rId177"/>
    <p:sldId id="417" r:id="rId178"/>
    <p:sldId id="353" r:id="rId17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0066"/>
    <a:srgbClr val="0000CC"/>
    <a:srgbClr val="0099CC"/>
    <a:srgbClr val="6600C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3" autoAdjust="0"/>
  </p:normalViewPr>
  <p:slideViewPr>
    <p:cSldViewPr>
      <p:cViewPr varScale="1">
        <p:scale>
          <a:sx n="68" d="100"/>
          <a:sy n="68" d="100"/>
        </p:scale>
        <p:origin x="1380" y="66"/>
      </p:cViewPr>
      <p:guideLst>
        <p:guide orient="horz" pos="2160"/>
        <p:guide pos="3120"/>
      </p:guideLst>
    </p:cSldViewPr>
  </p:slideViewPr>
  <p:notesTextViewPr>
    <p:cViewPr>
      <p:scale>
        <a:sx n="1" d="1"/>
        <a:sy n="1" d="1"/>
      </p:scale>
      <p:origin x="0" y="0"/>
    </p:cViewPr>
  </p:notesTextViewPr>
  <p:sorterViewPr>
    <p:cViewPr varScale="1">
      <p:scale>
        <a:sx n="1" d="1"/>
        <a:sy n="1" d="1"/>
      </p:scale>
      <p:origin x="0" y="-1326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handoutMaster" Target="handoutMasters/handoutMaster1.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presProps" Target="presProps.xml"/><Relationship Id="rId6" Type="http://schemas.openxmlformats.org/officeDocument/2006/relationships/slideMaster" Target="slideMasters/slideMaster6.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notesMaster" Target="notesMasters/notesMaster1.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 Type="http://schemas.openxmlformats.org/officeDocument/2006/relationships/slideMaster" Target="slideMasters/slideMaster1.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lang="en-US" sz="1800" b="1" i="0" u="none" strike="noStrike" kern="1200" baseline="0">
                <a:solidFill>
                  <a:srgbClr val="000000"/>
                </a:solidFill>
                <a:latin typeface="Gill Sans MT"/>
              </a:defRPr>
            </a:pPr>
            <a:r>
              <a:rPr lang="en-US" sz="1800" b="1" i="0" u="none" strike="noStrike" kern="1200" cap="none" spc="0" baseline="0">
                <a:solidFill>
                  <a:srgbClr val="000000"/>
                </a:solidFill>
                <a:uFillTx/>
                <a:latin typeface="Gill Sans MT"/>
                <a:ea typeface="+mn-ea"/>
                <a:cs typeface="+mn-cs"/>
              </a:rPr>
              <a:t>GRADING AVG  ON SCALE OF 3</a:t>
            </a:r>
          </a:p>
        </c:rich>
      </c:tx>
      <c:overlay val="0"/>
      <c:spPr>
        <a:noFill/>
        <a:ln>
          <a:noFill/>
        </a:ln>
      </c:spPr>
    </c:title>
    <c:autoTitleDeleted val="0"/>
    <c:plotArea>
      <c:layout/>
      <c:barChart>
        <c:barDir val="col"/>
        <c:grouping val="clustered"/>
        <c:varyColors val="0"/>
        <c:ser>
          <c:idx val="0"/>
          <c:order val="0"/>
          <c:tx>
            <c:v>GRADING AVG  ON SCALE OF 3</c:v>
          </c:tx>
          <c:spPr>
            <a:solidFill>
              <a:srgbClr val="7030A0"/>
            </a:solidFill>
            <a:ln>
              <a:noFill/>
            </a:ln>
          </c:spPr>
          <c:invertIfNegative val="0"/>
          <c:dPt>
            <c:idx val="0"/>
            <c:invertIfNegative val="0"/>
            <c:bubble3D val="0"/>
            <c:spPr>
              <a:solidFill>
                <a:srgbClr val="FF0000"/>
              </a:solidFill>
              <a:ln>
                <a:noFill/>
              </a:ln>
            </c:spPr>
            <c:extLst>
              <c:ext xmlns:c16="http://schemas.microsoft.com/office/drawing/2014/chart" uri="{C3380CC4-5D6E-409C-BE32-E72D297353CC}">
                <c16:uniqueId val="{00000001-CFC1-4BC8-94F6-C723CFD64CBD}"/>
              </c:ext>
            </c:extLst>
          </c:dPt>
          <c:dPt>
            <c:idx val="2"/>
            <c:invertIfNegative val="0"/>
            <c:bubble3D val="0"/>
            <c:spPr>
              <a:solidFill>
                <a:srgbClr val="00B0F0"/>
              </a:solidFill>
              <a:ln>
                <a:noFill/>
              </a:ln>
            </c:spPr>
            <c:extLst>
              <c:ext xmlns:c16="http://schemas.microsoft.com/office/drawing/2014/chart" uri="{C3380CC4-5D6E-409C-BE32-E72D297353CC}">
                <c16:uniqueId val="{00000003-CFC1-4BC8-94F6-C723CFD64CBD}"/>
              </c:ext>
            </c:extLst>
          </c:dPt>
          <c:cat>
            <c:strLit>
              <c:ptCount val="4"/>
              <c:pt idx="0">
                <c:v>CO1</c:v>
              </c:pt>
              <c:pt idx="1">
                <c:v>CO2</c:v>
              </c:pt>
              <c:pt idx="2">
                <c:v>CO3</c:v>
              </c:pt>
              <c:pt idx="3">
                <c:v>CO4</c:v>
              </c:pt>
            </c:strLit>
          </c:cat>
          <c:val>
            <c:numLit>
              <c:formatCode>General</c:formatCode>
              <c:ptCount val="4"/>
              <c:pt idx="0">
                <c:v>2.7777777777777777</c:v>
              </c:pt>
              <c:pt idx="1">
                <c:v>2.7777777777777777</c:v>
              </c:pt>
              <c:pt idx="2">
                <c:v>2.5555555555555554</c:v>
              </c:pt>
              <c:pt idx="3">
                <c:v>2.5555555555555554</c:v>
              </c:pt>
            </c:numLit>
          </c:val>
          <c:extLst>
            <c:ext xmlns:c16="http://schemas.microsoft.com/office/drawing/2014/chart" uri="{C3380CC4-5D6E-409C-BE32-E72D297353CC}">
              <c16:uniqueId val="{00000004-CFC1-4BC8-94F6-C723CFD64CBD}"/>
            </c:ext>
          </c:extLst>
        </c:ser>
        <c:dLbls>
          <c:showLegendKey val="0"/>
          <c:showVal val="0"/>
          <c:showCatName val="0"/>
          <c:showSerName val="0"/>
          <c:showPercent val="0"/>
          <c:showBubbleSize val="0"/>
        </c:dLbls>
        <c:gapWidth val="150"/>
        <c:axId val="22435648"/>
        <c:axId val="267241832"/>
      </c:barChart>
      <c:valAx>
        <c:axId val="267241832"/>
        <c:scaling>
          <c:orientation val="minMax"/>
        </c:scaling>
        <c:delete val="0"/>
        <c:axPos val="l"/>
        <c:majorGridlines>
          <c:spPr>
            <a:ln w="9528">
              <a:solidFill>
                <a:srgbClr val="898989"/>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lang="en-US" sz="1100" b="1" i="0" u="none" strike="noStrike" kern="1200" baseline="0">
                    <a:solidFill>
                      <a:srgbClr val="000000"/>
                    </a:solidFill>
                    <a:latin typeface="Gill Sans MT"/>
                  </a:defRPr>
                </a:pPr>
                <a:r>
                  <a:rPr lang="en-US" sz="1100" b="1" i="0" u="none" strike="noStrike" kern="1200" cap="none" spc="0" baseline="0">
                    <a:solidFill>
                      <a:srgbClr val="000000"/>
                    </a:solidFill>
                    <a:uFillTx/>
                    <a:latin typeface="Gill Sans MT"/>
                    <a:ea typeface="+mn-ea"/>
                    <a:cs typeface="+mn-cs"/>
                  </a:rPr>
                  <a:t>AVERAGE GRADING</a:t>
                </a:r>
              </a:p>
            </c:rich>
          </c:tx>
          <c:overlay val="0"/>
          <c:spPr>
            <a:noFill/>
            <a:ln>
              <a:noFill/>
            </a:ln>
          </c:spPr>
        </c:title>
        <c:numFmt formatCode="0.00" sourceLinked="0"/>
        <c:majorTickMark val="out"/>
        <c:minorTickMark val="none"/>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00" b="0" i="0" u="none" strike="noStrike" kern="1200" baseline="0">
                <a:solidFill>
                  <a:srgbClr val="000000"/>
                </a:solidFill>
                <a:latin typeface="Gill Sans MT"/>
              </a:defRPr>
            </a:pPr>
            <a:endParaRPr lang="en-US"/>
          </a:p>
        </c:txPr>
        <c:crossAx val="22435648"/>
        <c:crosses val="autoZero"/>
        <c:crossBetween val="between"/>
      </c:valAx>
      <c:catAx>
        <c:axId val="22435648"/>
        <c:scaling>
          <c:orientation val="minMax"/>
        </c:scaling>
        <c:delete val="0"/>
        <c:axPos val="b"/>
        <c:title>
          <c:tx>
            <c:rich>
              <a:bodyPr lIns="0" tIns="0" rIns="0" bIns="0"/>
              <a:lstStyle/>
              <a:p>
                <a:pPr marL="0" marR="0" indent="0" algn="ctr" defTabSz="914400" fontAlgn="auto" hangingPunct="1">
                  <a:lnSpc>
                    <a:spcPct val="100000"/>
                  </a:lnSpc>
                  <a:spcBef>
                    <a:spcPts val="0"/>
                  </a:spcBef>
                  <a:spcAft>
                    <a:spcPts val="0"/>
                  </a:spcAft>
                  <a:tabLst/>
                  <a:defRPr lang="en-US" sz="700" b="1" i="0" u="none" strike="noStrike" kern="1200" baseline="0">
                    <a:solidFill>
                      <a:srgbClr val="000000"/>
                    </a:solidFill>
                    <a:latin typeface="Gill Sans MT"/>
                  </a:defRPr>
                </a:pPr>
                <a:r>
                  <a:rPr lang="en-US" sz="700" b="1" i="0" u="none" strike="noStrike" kern="1200" cap="none" spc="0" baseline="0">
                    <a:solidFill>
                      <a:srgbClr val="000000"/>
                    </a:solidFill>
                    <a:uFillTx/>
                    <a:latin typeface="Gill Sans MT"/>
                    <a:ea typeface="+mn-ea"/>
                    <a:cs typeface="+mn-cs"/>
                  </a:rPr>
                  <a:t>COURSE OUTCOME</a:t>
                </a:r>
              </a:p>
            </c:rich>
          </c:tx>
          <c:overlay val="0"/>
          <c:spPr>
            <a:noFill/>
            <a:ln>
              <a:noFill/>
            </a:ln>
          </c:spPr>
        </c:title>
        <c:numFmt formatCode="General" sourceLinked="0"/>
        <c:majorTickMark val="none"/>
        <c:minorTickMark val="none"/>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00" b="1" i="0" u="none" strike="noStrike" kern="1200" baseline="0">
                <a:solidFill>
                  <a:srgbClr val="000000"/>
                </a:solidFill>
                <a:latin typeface="Gill Sans MT"/>
              </a:defRPr>
            </a:pPr>
            <a:endParaRPr lang="en-US"/>
          </a:p>
        </c:txPr>
        <c:crossAx val="267241832"/>
        <c:crossesAt val="0"/>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Gill Sans MT"/>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Gill Sans M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9DF606-2249-4A90-965F-1327D962D8C3}" type="datetimeFigureOut">
              <a:rPr lang="en-US" smtClean="0"/>
              <a:t>9/22/2023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4A4A63-62A4-4565-B690-FD6A3C2FF323}" type="slidenum">
              <a:rPr lang="en-US" smtClean="0"/>
              <a:t>‹#›</a:t>
            </a:fld>
            <a:endParaRPr lang="en-US"/>
          </a:p>
        </p:txBody>
      </p:sp>
    </p:spTree>
    <p:extLst>
      <p:ext uri="{BB962C8B-B14F-4D97-AF65-F5344CB8AC3E}">
        <p14:creationId xmlns:p14="http://schemas.microsoft.com/office/powerpoint/2010/main" val="1482144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89E64-11D0-41A6-BA6C-05FAABE21BAE}" type="datetimeFigureOut">
              <a:rPr lang="en-US" smtClean="0"/>
              <a:t>9/22/2023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5F582-62A2-4B8E-8DFB-901C7DB03651}" type="slidenum">
              <a:rPr lang="en-US" smtClean="0"/>
              <a:t>‹#›</a:t>
            </a:fld>
            <a:endParaRPr lang="en-US"/>
          </a:p>
        </p:txBody>
      </p:sp>
    </p:spTree>
    <p:extLst>
      <p:ext uri="{BB962C8B-B14F-4D97-AF65-F5344CB8AC3E}">
        <p14:creationId xmlns:p14="http://schemas.microsoft.com/office/powerpoint/2010/main" val="7454452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1"/>
          </p:nvPr>
        </p:nvSpPr>
        <p:spPr/>
        <p:txBody>
          <a:bodyPr/>
          <a:lstStyle/>
          <a:p>
            <a:fld id="{9C65F582-62A2-4B8E-8DFB-901C7DB03651}" type="slidenum">
              <a:rPr lang="en-US" smtClean="0"/>
              <a:t>14</a:t>
            </a:fld>
            <a:endParaRPr lang="en-US"/>
          </a:p>
        </p:txBody>
      </p:sp>
    </p:spTree>
    <p:extLst>
      <p:ext uri="{BB962C8B-B14F-4D97-AF65-F5344CB8AC3E}">
        <p14:creationId xmlns:p14="http://schemas.microsoft.com/office/powerpoint/2010/main" val="220989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53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54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70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79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80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81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82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1"/>
          </p:nvPr>
        </p:nvSpPr>
        <p:spPr/>
        <p:txBody>
          <a:bodyPr/>
          <a:lstStyle/>
          <a:p>
            <a:fld id="{9C65F582-62A2-4B8E-8DFB-901C7DB03651}" type="slidenum">
              <a:rPr lang="en-US" smtClean="0"/>
              <a:t>19</a:t>
            </a:fld>
            <a:endParaRPr lang="en-US"/>
          </a:p>
        </p:txBody>
      </p:sp>
    </p:spTree>
    <p:extLst>
      <p:ext uri="{BB962C8B-B14F-4D97-AF65-F5344CB8AC3E}">
        <p14:creationId xmlns:p14="http://schemas.microsoft.com/office/powerpoint/2010/main" val="260395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903784B-A0B3-49E3-85D3-D19459BFFF57}" type="slidenum">
              <a:rPr lang="en-IN" smtClean="0">
                <a:solidFill>
                  <a:prstClr val="black"/>
                </a:solidFill>
              </a:rPr>
              <a:pPr/>
              <a:t>91</a:t>
            </a:fld>
            <a:endParaRPr lang="en-IN">
              <a:solidFill>
                <a:prstClr val="black"/>
              </a:solidFill>
            </a:endParaRPr>
          </a:p>
        </p:txBody>
      </p:sp>
    </p:spTree>
    <p:extLst>
      <p:ext uri="{BB962C8B-B14F-4D97-AF65-F5344CB8AC3E}">
        <p14:creationId xmlns:p14="http://schemas.microsoft.com/office/powerpoint/2010/main" val="2373244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102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3509564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113138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3176409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413896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3382623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1275046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854987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186548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21</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1063441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3669701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9C65F582-62A2-4B8E-8DFB-901C7DB03651}"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1815260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125</a:t>
            </a:fld>
            <a:endParaRPr lang="en-US"/>
          </a:p>
        </p:txBody>
      </p:sp>
    </p:spTree>
    <p:extLst>
      <p:ext uri="{BB962C8B-B14F-4D97-AF65-F5344CB8AC3E}">
        <p14:creationId xmlns:p14="http://schemas.microsoft.com/office/powerpoint/2010/main" val="3179243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22</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23</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C65F582-62A2-4B8E-8DFB-901C7DB03651}" type="slidenum">
              <a:rPr lang="en-US" smtClean="0"/>
              <a:t>28</a:t>
            </a:fld>
            <a:endParaRPr lang="en-US"/>
          </a:p>
        </p:txBody>
      </p:sp>
    </p:spTree>
    <p:extLst>
      <p:ext uri="{BB962C8B-B14F-4D97-AF65-F5344CB8AC3E}">
        <p14:creationId xmlns:p14="http://schemas.microsoft.com/office/powerpoint/2010/main" val="1760647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5F582-62A2-4B8E-8DFB-901C7DB03651}" type="slidenum">
              <a:rPr lang="en-US" smtClean="0"/>
              <a:t>33</a:t>
            </a:fld>
            <a:endParaRPr lang="en-US"/>
          </a:p>
        </p:txBody>
      </p:sp>
    </p:spTree>
    <p:extLst>
      <p:ext uri="{BB962C8B-B14F-4D97-AF65-F5344CB8AC3E}">
        <p14:creationId xmlns:p14="http://schemas.microsoft.com/office/powerpoint/2010/main" val="14939378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C65F582-62A2-4B8E-8DFB-901C7DB03651}" type="slidenum">
              <a:rPr lang="en-US" smtClean="0"/>
              <a:t>40</a:t>
            </a:fld>
            <a:endParaRPr lang="en-US"/>
          </a:p>
        </p:txBody>
      </p:sp>
    </p:spTree>
    <p:extLst>
      <p:ext uri="{BB962C8B-B14F-4D97-AF65-F5344CB8AC3E}">
        <p14:creationId xmlns:p14="http://schemas.microsoft.com/office/powerpoint/2010/main" val="222235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43</a:t>
            </a:fld>
            <a:endParaRPr lang="en-US"/>
          </a:p>
        </p:txBody>
      </p:sp>
    </p:spTree>
    <p:extLst>
      <p:ext uri="{BB962C8B-B14F-4D97-AF65-F5344CB8AC3E}">
        <p14:creationId xmlns:p14="http://schemas.microsoft.com/office/powerpoint/2010/main" val="106748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9740900" y="3048"/>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485900" y="2819400"/>
            <a:ext cx="69342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a:t>1</a:t>
            </a:r>
          </a:p>
        </p:txBody>
      </p:sp>
      <p:sp>
        <p:nvSpPr>
          <p:cNvPr id="7" name="Straight Connector 6"/>
          <p:cNvSpPr>
            <a:spLocks noChangeShapeType="1"/>
          </p:cNvSpPr>
          <p:nvPr/>
        </p:nvSpPr>
        <p:spPr bwMode="auto">
          <a:xfrm>
            <a:off x="168402" y="2420112"/>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8" name="Title 7"/>
          <p:cNvSpPr>
            <a:spLocks noGrp="1"/>
          </p:cNvSpPr>
          <p:nvPr>
            <p:ph type="ctrTitle"/>
          </p:nvPr>
        </p:nvSpPr>
        <p:spPr>
          <a:xfrm>
            <a:off x="742950" y="381000"/>
            <a:ext cx="84201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35561E88-4D18-475D-A718-F6D6EE9F64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14356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320021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894052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24079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70863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405899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78612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322632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9603844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5132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594600" y="0"/>
            <a:ext cx="2311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617212"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7409688" y="2925763"/>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7512050" y="3020251"/>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7492238" y="3009902"/>
            <a:ext cx="495300" cy="441325"/>
          </a:xfrm>
        </p:spPr>
        <p:txBody>
          <a:bodyPr/>
          <a:lstStyle/>
          <a:p>
            <a:fld id="{35561E88-4D18-475D-A718-F6D6EE9F64D7}" type="slidenum">
              <a:rPr lang="en-US" smtClean="0"/>
              <a:t>‹#›</a:t>
            </a:fld>
            <a:endParaRPr lang="en-US"/>
          </a:p>
        </p:txBody>
      </p:sp>
      <p:sp>
        <p:nvSpPr>
          <p:cNvPr id="3" name="Vertical Text Placeholder 2"/>
          <p:cNvSpPr>
            <a:spLocks noGrp="1"/>
          </p:cNvSpPr>
          <p:nvPr>
            <p:ph type="body" orient="vert" idx="1"/>
          </p:nvPr>
        </p:nvSpPr>
        <p:spPr>
          <a:xfrm>
            <a:off x="330200" y="304800"/>
            <a:ext cx="70993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2" name="Vertical Title 1"/>
          <p:cNvSpPr>
            <a:spLocks noGrp="1"/>
          </p:cNvSpPr>
          <p:nvPr>
            <p:ph type="title" orient="vert"/>
          </p:nvPr>
        </p:nvSpPr>
        <p:spPr>
          <a:xfrm>
            <a:off x="8007350" y="304802"/>
            <a:ext cx="156845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4198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59738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8194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59888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0879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95439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31842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671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0689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4725162" y="1026373"/>
            <a:ext cx="495300" cy="441325"/>
          </a:xfrm>
        </p:spPr>
        <p:txBody>
          <a:bodyPr/>
          <a:lstStyle/>
          <a:p>
            <a:fld id="{35561E88-4D18-475D-A718-F6D6EE9F64D7}" type="slidenum">
              <a:rPr lang="en-US" smtClean="0"/>
              <a:t>‹#›</a:t>
            </a:fld>
            <a:endParaRPr lang="en-US"/>
          </a:p>
        </p:txBody>
      </p:sp>
      <p:sp>
        <p:nvSpPr>
          <p:cNvPr id="8" name="Content Placeholder 7"/>
          <p:cNvSpPr>
            <a:spLocks noGrp="1"/>
          </p:cNvSpPr>
          <p:nvPr>
            <p:ph sz="quarter" idx="1"/>
          </p:nvPr>
        </p:nvSpPr>
        <p:spPr>
          <a:xfrm>
            <a:off x="326898" y="1527048"/>
            <a:ext cx="92125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675655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90273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04369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36382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33691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6888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17239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53611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5271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581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9740900" y="1905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65100" y="2286000"/>
            <a:ext cx="9569196"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8402" y="142352"/>
            <a:ext cx="9569196"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482461" y="2743200"/>
            <a:ext cx="7020189"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a:t>1</a:t>
            </a:r>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65100" y="2438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2" name="Title 1"/>
          <p:cNvSpPr>
            <a:spLocks noGrp="1"/>
          </p:cNvSpPr>
          <p:nvPr>
            <p:ph type="title"/>
          </p:nvPr>
        </p:nvSpPr>
        <p:spPr>
          <a:xfrm>
            <a:off x="782506" y="533400"/>
            <a:ext cx="84201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3818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581753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10131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61728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94070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08179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118081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07992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37029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17607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245600" cy="758952"/>
          </a:xfrm>
        </p:spPr>
        <p:txBody>
          <a:bodyPr/>
          <a:lstStyle/>
          <a:p>
            <a:r>
              <a:rPr kumimoji="0" lang="en-US"/>
              <a:t>Click to edit Master title style</a:t>
            </a:r>
          </a:p>
        </p:txBody>
      </p:sp>
      <p:sp>
        <p:nvSpPr>
          <p:cNvPr id="5" name="Date Placeholder 4"/>
          <p:cNvSpPr>
            <a:spLocks noGrp="1"/>
          </p:cNvSpPr>
          <p:nvPr>
            <p:ph type="dt" sz="half" idx="10"/>
          </p:nvPr>
        </p:nvSpPr>
        <p:spPr>
          <a:xfrm>
            <a:off x="6273800" y="6409944"/>
            <a:ext cx="3298698" cy="365760"/>
          </a:xfrm>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35561E88-4D18-475D-A718-F6D6EE9F64D7}" type="slidenum">
              <a:rPr lang="en-US" smtClean="0"/>
              <a:t>‹#›</a:t>
            </a:fld>
            <a:endParaRPr lang="en-US"/>
          </a:p>
        </p:txBody>
      </p:sp>
      <p:sp>
        <p:nvSpPr>
          <p:cNvPr id="8" name="Straight Connector 7"/>
          <p:cNvSpPr>
            <a:spLocks noChangeShapeType="1"/>
          </p:cNvSpPr>
          <p:nvPr/>
        </p:nvSpPr>
        <p:spPr bwMode="auto">
          <a:xfrm flipV="1">
            <a:off x="4943337" y="1575653"/>
            <a:ext cx="9664"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26898"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5200650"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68036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57376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353582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06523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82117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4274451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42949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912574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59300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7034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953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906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65100" y="1371600"/>
            <a:ext cx="9569196"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083" y="6391656"/>
            <a:ext cx="9569196"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26898" y="1524000"/>
            <a:ext cx="4376870"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90608" y="1524000"/>
            <a:ext cx="437859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0200" y="6409944"/>
            <a:ext cx="3879850" cy="365760"/>
          </a:xfrm>
        </p:spPr>
        <p:txBody>
          <a:bodyPr/>
          <a:lstStyle/>
          <a:p>
            <a:r>
              <a:rPr lang="en-US"/>
              <a:t>1</a:t>
            </a:r>
          </a:p>
        </p:txBody>
      </p:sp>
      <p:sp>
        <p:nvSpPr>
          <p:cNvPr id="15" name="Straight Connector 14"/>
          <p:cNvSpPr>
            <a:spLocks noChangeShapeType="1"/>
          </p:cNvSpPr>
          <p:nvPr/>
        </p:nvSpPr>
        <p:spPr bwMode="auto">
          <a:xfrm>
            <a:off x="165100" y="128016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26898" y="2471383"/>
            <a:ext cx="4378452"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5200650" y="2471383"/>
            <a:ext cx="437515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705350" y="1042417"/>
            <a:ext cx="495300" cy="441325"/>
          </a:xfrm>
        </p:spPr>
        <p:txBody>
          <a:bodyPr/>
          <a:lstStyle>
            <a:lvl1pPr algn="ctr">
              <a:defRPr/>
            </a:lvl1pPr>
          </a:lstStyle>
          <a:p>
            <a:fld id="{35561E88-4D18-475D-A718-F6D6EE9F64D7}"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9677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20917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9384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656253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69282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852674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981806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17534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667378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0225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a:xfrm>
            <a:off x="4705350" y="1036021"/>
            <a:ext cx="495300" cy="441325"/>
          </a:xfrm>
        </p:spPr>
        <p:txBody>
          <a:bodyPr/>
          <a:lstStyle/>
          <a:p>
            <a:fld id="{35561E88-4D18-475D-A718-F6D6EE9F64D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3895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95775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81075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06824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428989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1081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977483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3"/>
          <p:cNvSpPr txBox="1">
            <a:spLocks noGrp="1"/>
          </p:cNvSpPr>
          <p:nvPr>
            <p:ph type="ctrTitle"/>
          </p:nvPr>
        </p:nvSpPr>
        <p:spPr>
          <a:xfrm>
            <a:off x="1551943" y="359898"/>
            <a:ext cx="8023860" cy="1472184"/>
          </a:xfrm>
        </p:spPr>
        <p:txBody>
          <a:bodyPr anchor="b"/>
          <a:lstStyle>
            <a:lvl1pPr>
              <a:defRPr/>
            </a:lvl1pPr>
          </a:lstStyle>
          <a:p>
            <a:pPr lvl="0"/>
            <a:r>
              <a:rPr lang="en-US"/>
              <a:t>Click to edit Master title style</a:t>
            </a:r>
          </a:p>
        </p:txBody>
      </p:sp>
      <p:sp>
        <p:nvSpPr>
          <p:cNvPr id="3" name="Subtitle 21"/>
          <p:cNvSpPr txBox="1">
            <a:spLocks noGrp="1"/>
          </p:cNvSpPr>
          <p:nvPr>
            <p:ph type="subTitle" idx="1"/>
          </p:nvPr>
        </p:nvSpPr>
        <p:spPr>
          <a:xfrm>
            <a:off x="1551943" y="1850060"/>
            <a:ext cx="8023860" cy="1752603"/>
          </a:xfrm>
        </p:spPr>
        <p:txBody>
          <a:bodyPr tIns="0"/>
          <a:lstStyle>
            <a:lvl1pPr marL="27432" indent="0">
              <a:buNone/>
              <a:defRPr sz="2600">
                <a:solidFill>
                  <a:srgbClr val="320E04"/>
                </a:solidFill>
              </a:defRPr>
            </a:lvl1pPr>
          </a:lstStyle>
          <a:p>
            <a:pPr lvl="0"/>
            <a:r>
              <a:rPr lang="en-US"/>
              <a:t>Click to edit Master subtitle style</a:t>
            </a:r>
          </a:p>
        </p:txBody>
      </p:sp>
      <p:sp>
        <p:nvSpPr>
          <p:cNvPr id="4" name="Date Placeholder 6"/>
          <p:cNvSpPr txBox="1">
            <a:spLocks noGrp="1"/>
          </p:cNvSpPr>
          <p:nvPr>
            <p:ph type="dt" sz="half" idx="7"/>
          </p:nvPr>
        </p:nvSpPr>
        <p:spPr/>
        <p:txBody>
          <a:bodyPr/>
          <a:lstStyle>
            <a:lvl1pPr>
              <a:defRPr/>
            </a:lvl1pPr>
          </a:lstStyle>
          <a:p>
            <a:fld id="{F4CD2CE9-A3F0-4541-9573-E72E4BEBF785}" type="datetime1">
              <a:rPr lang="en-US"/>
              <a:pPr/>
              <a:t>9/22/2023</a:t>
            </a:fld>
            <a:endParaRPr/>
          </a:p>
        </p:txBody>
      </p:sp>
      <p:sp>
        <p:nvSpPr>
          <p:cNvPr id="5" name="Footer Placeholder 19"/>
          <p:cNvSpPr txBox="1">
            <a:spLocks noGrp="1"/>
          </p:cNvSpPr>
          <p:nvPr>
            <p:ph type="ftr" sz="quarter" idx="9"/>
          </p:nvPr>
        </p:nvSpPr>
        <p:spPr/>
        <p:txBody>
          <a:bodyPr/>
          <a:lstStyle>
            <a:lvl1pPr>
              <a:defRPr/>
            </a:lvl1pPr>
          </a:lstStyle>
          <a:p>
            <a:endParaRPr/>
          </a:p>
        </p:txBody>
      </p:sp>
      <p:sp>
        <p:nvSpPr>
          <p:cNvPr id="6" name="Slide Number Placeholder 9"/>
          <p:cNvSpPr txBox="1">
            <a:spLocks noGrp="1"/>
          </p:cNvSpPr>
          <p:nvPr>
            <p:ph type="sldNum" sz="quarter" idx="8"/>
          </p:nvPr>
        </p:nvSpPr>
        <p:spPr/>
        <p:txBody>
          <a:bodyPr/>
          <a:lstStyle>
            <a:lvl1pPr>
              <a:defRPr/>
            </a:lvl1pPr>
          </a:lstStyle>
          <a:p>
            <a:fld id="{0F9AAB37-10C7-4ECC-900C-F1754AA6F5AC}" type="slidenum">
              <a:rPr/>
              <a:pPr/>
              <a:t>‹#›</a:t>
            </a:fld>
            <a:endParaRPr/>
          </a:p>
        </p:txBody>
      </p:sp>
      <p:sp>
        <p:nvSpPr>
          <p:cNvPr id="7" name="Oval 7"/>
          <p:cNvSpPr/>
          <p:nvPr/>
        </p:nvSpPr>
        <p:spPr>
          <a:xfrm>
            <a:off x="998217" y="1413799"/>
            <a:ext cx="227838" cy="2103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a:solidFill>
              <a:srgbClr val="308DA5">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
        <p:nvSpPr>
          <p:cNvPr id="8" name="Oval 8"/>
          <p:cNvSpPr/>
          <p:nvPr/>
        </p:nvSpPr>
        <p:spPr>
          <a:xfrm>
            <a:off x="1253604" y="1345018"/>
            <a:ext cx="69342" cy="640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07F93">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Tree>
    <p:extLst>
      <p:ext uri="{BB962C8B-B14F-4D97-AF65-F5344CB8AC3E}">
        <p14:creationId xmlns:p14="http://schemas.microsoft.com/office/powerpoint/2010/main" val="3370775678"/>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E5293488-7340-4275-AA0D-A77FD3F7449F}" type="datetime1">
              <a:rPr lang="en-US"/>
              <a:pPr/>
              <a:t>9/22/2023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B4306315-5E13-4B2A-B7CA-F4A5DD6F8CC5}" type="slidenum">
              <a:rPr/>
              <a:pPr/>
              <a:t>‹#›</a:t>
            </a:fld>
            <a:endParaRPr/>
          </a:p>
        </p:txBody>
      </p:sp>
    </p:spTree>
    <p:extLst>
      <p:ext uri="{BB962C8B-B14F-4D97-AF65-F5344CB8AC3E}">
        <p14:creationId xmlns:p14="http://schemas.microsoft.com/office/powerpoint/2010/main" val="71828737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ectangle 6"/>
          <p:cNvSpPr/>
          <p:nvPr/>
        </p:nvSpPr>
        <p:spPr>
          <a:xfrm>
            <a:off x="2473132" y="-54"/>
            <a:ext cx="7429500" cy="6858054"/>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Title 1"/>
          <p:cNvSpPr txBox="1">
            <a:spLocks noGrp="1"/>
          </p:cNvSpPr>
          <p:nvPr>
            <p:ph type="title"/>
          </p:nvPr>
        </p:nvSpPr>
        <p:spPr>
          <a:xfrm>
            <a:off x="2793254" y="2600325"/>
            <a:ext cx="6934200" cy="2286000"/>
          </a:xfrm>
        </p:spPr>
        <p:txBody>
          <a:bodyPr anchor="t"/>
          <a:lstStyle>
            <a:lvl1pPr>
              <a:lnSpc>
                <a:spcPts val="4500"/>
              </a:lnSpc>
              <a:defRPr sz="4000" b="1" cap="all"/>
            </a:lvl1pPr>
          </a:lstStyle>
          <a:p>
            <a:pPr lvl="0"/>
            <a:r>
              <a:rPr lang="en-US"/>
              <a:t>Click to edit Master title style</a:t>
            </a:r>
          </a:p>
        </p:txBody>
      </p:sp>
      <p:sp>
        <p:nvSpPr>
          <p:cNvPr id="4" name="Text Placeholder 2"/>
          <p:cNvSpPr txBox="1">
            <a:spLocks noGrp="1"/>
          </p:cNvSpPr>
          <p:nvPr>
            <p:ph type="body" idx="1"/>
          </p:nvPr>
        </p:nvSpPr>
        <p:spPr>
          <a:xfrm>
            <a:off x="2793254" y="1066803"/>
            <a:ext cx="6934200" cy="1509710"/>
          </a:xfrm>
        </p:spPr>
        <p:txBody>
          <a:bodyPr anchor="b"/>
          <a:lstStyle>
            <a:lvl1pPr marL="18288" indent="0">
              <a:lnSpc>
                <a:spcPts val="2300"/>
              </a:lnSpc>
              <a:spcBef>
                <a:spcPts val="0"/>
              </a:spcBef>
              <a:buNone/>
              <a:defRPr sz="2000">
                <a:solidFill>
                  <a:srgbClr val="320E04"/>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fld id="{30DC7B35-8448-4D6B-A111-E01663F2DF8B}" type="datetime1">
              <a:rPr lang="en-US"/>
              <a:pPr/>
              <a:t>9/22/2023</a:t>
            </a:fld>
            <a:endParaRPr/>
          </a:p>
        </p:txBody>
      </p:sp>
      <p:sp>
        <p:nvSpPr>
          <p:cNvPr id="6" name="Footer Placeholder 4"/>
          <p:cNvSpPr txBox="1">
            <a:spLocks noGrp="1"/>
          </p:cNvSpPr>
          <p:nvPr>
            <p:ph type="ftr" sz="quarter" idx="9"/>
          </p:nvPr>
        </p:nvSpPr>
        <p:spPr/>
        <p:txBody>
          <a:bodyPr/>
          <a:lstStyle>
            <a:lvl1pPr>
              <a:defRPr/>
            </a:lvl1pPr>
          </a:lstStyle>
          <a:p>
            <a:endParaRPr/>
          </a:p>
        </p:txBody>
      </p:sp>
      <p:sp>
        <p:nvSpPr>
          <p:cNvPr id="7" name="Slide Number Placeholder 5"/>
          <p:cNvSpPr txBox="1">
            <a:spLocks noGrp="1"/>
          </p:cNvSpPr>
          <p:nvPr>
            <p:ph type="sldNum" sz="quarter" idx="8"/>
          </p:nvPr>
        </p:nvSpPr>
        <p:spPr/>
        <p:txBody>
          <a:bodyPr/>
          <a:lstStyle>
            <a:lvl1pPr>
              <a:defRPr/>
            </a:lvl1pPr>
          </a:lstStyle>
          <a:p>
            <a:fld id="{D45B60C8-93AB-4A1B-BC61-F6C981F0921C}" type="slidenum">
              <a:rPr/>
              <a:pPr/>
              <a:t>‹#›</a:t>
            </a:fld>
            <a:endParaRPr/>
          </a:p>
        </p:txBody>
      </p:sp>
      <p:sp>
        <p:nvSpPr>
          <p:cNvPr id="8" name="Rectangle 9"/>
          <p:cNvSpPr/>
          <p:nvPr/>
        </p:nvSpPr>
        <p:spPr>
          <a:xfrm>
            <a:off x="2476500" y="0"/>
            <a:ext cx="82546"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9" name="Oval 7"/>
          <p:cNvSpPr/>
          <p:nvPr/>
        </p:nvSpPr>
        <p:spPr>
          <a:xfrm>
            <a:off x="2353348" y="2814660"/>
            <a:ext cx="227838" cy="2103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a:solidFill>
              <a:srgbClr val="308DA5">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
        <p:nvSpPr>
          <p:cNvPr id="10" name="Oval 8"/>
          <p:cNvSpPr/>
          <p:nvPr/>
        </p:nvSpPr>
        <p:spPr>
          <a:xfrm>
            <a:off x="2608735" y="2745870"/>
            <a:ext cx="69342" cy="640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07F93">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Tree>
    <p:extLst>
      <p:ext uri="{BB962C8B-B14F-4D97-AF65-F5344CB8AC3E}">
        <p14:creationId xmlns:p14="http://schemas.microsoft.com/office/powerpoint/2010/main" val="238116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65100" y="158496"/>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a:xfrm>
            <a:off x="4622800" y="6324600"/>
            <a:ext cx="660400" cy="441324"/>
          </a:xfrm>
        </p:spPr>
        <p:txBody>
          <a:bodyPr/>
          <a:lstStyle>
            <a:lvl1pPr>
              <a:defRPr>
                <a:solidFill>
                  <a:srgbClr val="FFFFFF"/>
                </a:solidFill>
              </a:defRPr>
            </a:lvl1pPr>
          </a:lstStyle>
          <a:p>
            <a:fld id="{35561E88-4D18-475D-A718-F6D6EE9F64D7}"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1555242" y="274320"/>
            <a:ext cx="8122919" cy="1143000"/>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555242" y="1524003"/>
            <a:ext cx="3962400" cy="4663440"/>
          </a:xfrm>
        </p:spPr>
        <p:txBody>
          <a:bodyPr/>
          <a:lstStyle>
            <a:lvl1pPr>
              <a:defRPr sz="2800"/>
            </a:lvl1pPr>
            <a:lvl2pPr>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715762" y="1524003"/>
            <a:ext cx="3962400" cy="4663440"/>
          </a:xfrm>
        </p:spPr>
        <p:txBody>
          <a:bodyPr/>
          <a:lstStyle>
            <a:lvl1pPr>
              <a:defRPr sz="2800"/>
            </a:lvl1pPr>
            <a:lvl2pPr>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fld id="{567A464C-F27E-4F2C-9F9C-0DB6D81E6FE2}" type="datetime1">
              <a:rPr lang="en-US"/>
              <a:pPr/>
              <a:t>9/22/2023</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FF22DF08-5EE7-438F-A178-39553AD62921}" type="slidenum">
              <a:rPr/>
              <a:pPr/>
              <a:t>‹#›</a:t>
            </a:fld>
            <a:endParaRPr/>
          </a:p>
        </p:txBody>
      </p:sp>
    </p:spTree>
    <p:extLst>
      <p:ext uri="{BB962C8B-B14F-4D97-AF65-F5344CB8AC3E}">
        <p14:creationId xmlns:p14="http://schemas.microsoft.com/office/powerpoint/2010/main" val="538823033"/>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95300" y="5160334"/>
            <a:ext cx="8915400" cy="1143000"/>
          </a:xfrm>
        </p:spPr>
        <p:txBody>
          <a:bodyPr anchorCtr="1"/>
          <a:lstStyle>
            <a:lvl1pPr algn="ctr">
              <a:defRPr sz="4500" b="1"/>
            </a:lvl1pPr>
          </a:lstStyle>
          <a:p>
            <a:pPr lvl="0"/>
            <a:r>
              <a:rPr lang="en-US"/>
              <a:t>Click to edit Master title style</a:t>
            </a:r>
          </a:p>
        </p:txBody>
      </p:sp>
      <p:sp>
        <p:nvSpPr>
          <p:cNvPr id="3" name="Text Placeholder 2"/>
          <p:cNvSpPr txBox="1">
            <a:spLocks noGrp="1"/>
          </p:cNvSpPr>
          <p:nvPr>
            <p:ph type="body" idx="1"/>
          </p:nvPr>
        </p:nvSpPr>
        <p:spPr>
          <a:xfrm>
            <a:off x="495300" y="328278"/>
            <a:ext cx="4358640" cy="640080"/>
          </a:xfrm>
          <a:solidFill>
            <a:srgbClr val="FFFFFF"/>
          </a:solidFill>
          <a:ln w="10799">
            <a:solidFill>
              <a:srgbClr val="FFFFFF"/>
            </a:solidFill>
            <a:prstDash val="solid"/>
            <a:miter/>
          </a:ln>
        </p:spPr>
        <p:txBody>
          <a:bodyPr anchor="ctr"/>
          <a:lstStyle>
            <a:lvl1pPr marL="64008" indent="0">
              <a:spcBef>
                <a:spcPts val="100"/>
              </a:spcBef>
              <a:buNone/>
              <a:defRPr sz="1900"/>
            </a:lvl1pPr>
          </a:lstStyle>
          <a:p>
            <a:pPr lvl="0"/>
            <a:r>
              <a:rPr lang="en-US"/>
              <a:t>Click to edit Master text styles</a:t>
            </a:r>
          </a:p>
        </p:txBody>
      </p:sp>
      <p:sp>
        <p:nvSpPr>
          <p:cNvPr id="4" name="Text Placeholder 3"/>
          <p:cNvSpPr txBox="1">
            <a:spLocks noGrp="1"/>
          </p:cNvSpPr>
          <p:nvPr>
            <p:ph type="body" idx="3"/>
          </p:nvPr>
        </p:nvSpPr>
        <p:spPr>
          <a:xfrm>
            <a:off x="5052060" y="328278"/>
            <a:ext cx="4358640" cy="640080"/>
          </a:xfrm>
          <a:solidFill>
            <a:srgbClr val="FFFFFF"/>
          </a:solidFill>
          <a:ln w="10799">
            <a:solidFill>
              <a:srgbClr val="FFFFFF"/>
            </a:solidFill>
            <a:prstDash val="solid"/>
            <a:miter/>
          </a:ln>
        </p:spPr>
        <p:txBody>
          <a:bodyPr anchor="ctr"/>
          <a:lstStyle>
            <a:lvl1pPr marL="64008" indent="0">
              <a:spcBef>
                <a:spcPts val="100"/>
              </a:spcBef>
              <a:buNone/>
              <a:defRPr sz="1900"/>
            </a:lvl1pPr>
          </a:lstStyle>
          <a:p>
            <a:pPr lvl="0"/>
            <a:r>
              <a:rPr lang="en-US"/>
              <a:t>Click to edit Master text styles</a:t>
            </a:r>
          </a:p>
        </p:txBody>
      </p:sp>
      <p:sp>
        <p:nvSpPr>
          <p:cNvPr id="5" name="Content Placeholder 4"/>
          <p:cNvSpPr txBox="1">
            <a:spLocks noGrp="1"/>
          </p:cNvSpPr>
          <p:nvPr>
            <p:ph idx="2"/>
          </p:nvPr>
        </p:nvSpPr>
        <p:spPr>
          <a:xfrm>
            <a:off x="495300" y="969337"/>
            <a:ext cx="4358640" cy="4114800"/>
          </a:xfrm>
          <a:ln w="10799">
            <a:solidFill>
              <a:srgbClr val="FFFFFF"/>
            </a:solidFill>
            <a:custDash>
              <a:ds d="299917" sp="299917"/>
            </a:custDash>
            <a:miter/>
          </a:ln>
        </p:spPr>
        <p:txBody>
          <a:bodyPr/>
          <a:lstStyle>
            <a:lvl1pPr marL="393192" indent="-274320">
              <a:spcBef>
                <a:spcPts val="700"/>
              </a:spcBef>
              <a:defRPr sz="2400"/>
            </a:lvl1pPr>
            <a:lvl2pPr>
              <a:spcBef>
                <a:spcPts val="700"/>
              </a:spcBef>
              <a:defRPr sz="2000"/>
            </a:lvl2pPr>
            <a:lvl3pPr>
              <a:spcBef>
                <a:spcPts val="700"/>
              </a:spcBef>
              <a:defRPr sz="1800"/>
            </a:lvl3pPr>
            <a:lvl4pPr>
              <a:spcBef>
                <a:spcPts val="700"/>
              </a:spcBef>
              <a:defRPr sz="1600"/>
            </a:lvl4pPr>
            <a:lvl5pPr>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txBox="1">
            <a:spLocks noGrp="1"/>
          </p:cNvSpPr>
          <p:nvPr>
            <p:ph idx="4"/>
          </p:nvPr>
        </p:nvSpPr>
        <p:spPr>
          <a:xfrm>
            <a:off x="5052060" y="969337"/>
            <a:ext cx="4358640" cy="4114800"/>
          </a:xfrm>
          <a:ln w="10799">
            <a:solidFill>
              <a:srgbClr val="FFFFFF"/>
            </a:solidFill>
            <a:custDash>
              <a:ds d="299917" sp="299917"/>
            </a:custDash>
            <a:miter/>
          </a:ln>
        </p:spPr>
        <p:txBody>
          <a:bodyPr/>
          <a:lstStyle>
            <a:lvl1pPr marL="393192" indent="-274320">
              <a:spcBef>
                <a:spcPts val="700"/>
              </a:spcBef>
              <a:defRPr sz="2400"/>
            </a:lvl1pPr>
            <a:lvl2pPr>
              <a:spcBef>
                <a:spcPts val="700"/>
              </a:spcBef>
              <a:defRPr sz="2000"/>
            </a:lvl2pPr>
            <a:lvl3pPr>
              <a:spcBef>
                <a:spcPts val="700"/>
              </a:spcBef>
              <a:defRPr sz="1800"/>
            </a:lvl3pPr>
            <a:lvl4pPr>
              <a:spcBef>
                <a:spcPts val="700"/>
              </a:spcBef>
              <a:defRPr sz="1600"/>
            </a:lvl4pPr>
            <a:lvl5pPr>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fld id="{704FF92D-A572-41B0-89C5-0CFCAE98C997}" type="datetime1">
              <a:rPr lang="en-US"/>
              <a:pPr/>
              <a:t>9/22/2023</a:t>
            </a:fld>
            <a:endParaRPr/>
          </a:p>
        </p:txBody>
      </p:sp>
      <p:sp>
        <p:nvSpPr>
          <p:cNvPr id="8" name="Footer Placeholder 7"/>
          <p:cNvSpPr txBox="1">
            <a:spLocks noGrp="1"/>
          </p:cNvSpPr>
          <p:nvPr>
            <p:ph type="ftr" sz="quarter" idx="9"/>
          </p:nvPr>
        </p:nvSpPr>
        <p:spPr/>
        <p:txBody>
          <a:bodyPr/>
          <a:lstStyle>
            <a:lvl1pPr>
              <a:defRPr/>
            </a:lvl1pPr>
          </a:lstStyle>
          <a:p>
            <a:endParaRPr/>
          </a:p>
        </p:txBody>
      </p:sp>
      <p:sp>
        <p:nvSpPr>
          <p:cNvPr id="9" name="Slide Number Placeholder 8"/>
          <p:cNvSpPr txBox="1">
            <a:spLocks noGrp="1"/>
          </p:cNvSpPr>
          <p:nvPr>
            <p:ph type="sldNum" sz="quarter" idx="8"/>
          </p:nvPr>
        </p:nvSpPr>
        <p:spPr/>
        <p:txBody>
          <a:bodyPr/>
          <a:lstStyle>
            <a:lvl1pPr>
              <a:defRPr/>
            </a:lvl1pPr>
          </a:lstStyle>
          <a:p>
            <a:fld id="{903A3DEF-04C0-4E59-8B0C-04C71A7832D4}" type="slidenum">
              <a:rPr/>
              <a:pPr/>
              <a:t>‹#›</a:t>
            </a:fld>
            <a:endParaRPr/>
          </a:p>
        </p:txBody>
      </p:sp>
    </p:spTree>
    <p:extLst>
      <p:ext uri="{BB962C8B-B14F-4D97-AF65-F5344CB8AC3E}">
        <p14:creationId xmlns:p14="http://schemas.microsoft.com/office/powerpoint/2010/main" val="3728656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1555242" y="274320"/>
            <a:ext cx="8122919" cy="1143000"/>
          </a:xfrm>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fld id="{8DF90247-BBC6-4C16-9254-1B5397815AFC}" type="datetime1">
              <a:rPr lang="en-US"/>
              <a:pPr/>
              <a:t>9/22/2023</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6055C5ED-A93F-4A1D-ACC9-5E0F31D40551}" type="slidenum">
              <a:rPr/>
              <a:pPr/>
              <a:t>‹#›</a:t>
            </a:fld>
            <a:endParaRPr/>
          </a:p>
        </p:txBody>
      </p:sp>
    </p:spTree>
    <p:extLst>
      <p:ext uri="{BB962C8B-B14F-4D97-AF65-F5344CB8AC3E}">
        <p14:creationId xmlns:p14="http://schemas.microsoft.com/office/powerpoint/2010/main" val="2664512165"/>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99566" y="0"/>
            <a:ext cx="8806434" cy="6858000"/>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Date Placeholder 1"/>
          <p:cNvSpPr txBox="1">
            <a:spLocks noGrp="1"/>
          </p:cNvSpPr>
          <p:nvPr>
            <p:ph type="dt" sz="half" idx="7"/>
          </p:nvPr>
        </p:nvSpPr>
        <p:spPr/>
        <p:txBody>
          <a:bodyPr/>
          <a:lstStyle>
            <a:lvl1pPr>
              <a:defRPr/>
            </a:lvl1pPr>
          </a:lstStyle>
          <a:p>
            <a:fld id="{F42A2624-8054-40F5-8D74-68AF88F8A51E}" type="datetime1">
              <a:rPr lang="en-US"/>
              <a:pPr/>
              <a:t>9/22/2023</a:t>
            </a:fld>
            <a:endParaRPr/>
          </a:p>
        </p:txBody>
      </p:sp>
      <p:sp>
        <p:nvSpPr>
          <p:cNvPr id="4" name="Footer Placeholder 2"/>
          <p:cNvSpPr txBox="1">
            <a:spLocks noGrp="1"/>
          </p:cNvSpPr>
          <p:nvPr>
            <p:ph type="ftr" sz="quarter" idx="9"/>
          </p:nvPr>
        </p:nvSpPr>
        <p:spPr/>
        <p:txBody>
          <a:bodyPr/>
          <a:lstStyle>
            <a:lvl1pPr>
              <a:defRPr/>
            </a:lvl1pPr>
          </a:lstStyle>
          <a:p>
            <a:endParaRPr/>
          </a:p>
        </p:txBody>
      </p:sp>
      <p:sp>
        <p:nvSpPr>
          <p:cNvPr id="5" name="Slide Number Placeholder 3"/>
          <p:cNvSpPr txBox="1">
            <a:spLocks noGrp="1"/>
          </p:cNvSpPr>
          <p:nvPr>
            <p:ph type="sldNum" sz="quarter" idx="8"/>
          </p:nvPr>
        </p:nvSpPr>
        <p:spPr/>
        <p:txBody>
          <a:bodyPr/>
          <a:lstStyle>
            <a:lvl1pPr>
              <a:defRPr/>
            </a:lvl1pPr>
          </a:lstStyle>
          <a:p>
            <a:fld id="{576C2016-4E2A-46D9-B97E-7F4EE5D8D954}" type="slidenum">
              <a:rPr/>
              <a:pPr/>
              <a:t>‹#›</a:t>
            </a:fld>
            <a:endParaRPr/>
          </a:p>
        </p:txBody>
      </p:sp>
      <p:sp>
        <p:nvSpPr>
          <p:cNvPr id="6" name="Rectangle 5"/>
          <p:cNvSpPr/>
          <p:nvPr/>
        </p:nvSpPr>
        <p:spPr>
          <a:xfrm>
            <a:off x="1099566" y="-54"/>
            <a:ext cx="79248"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Tree>
    <p:extLst>
      <p:ext uri="{BB962C8B-B14F-4D97-AF65-F5344CB8AC3E}">
        <p14:creationId xmlns:p14="http://schemas.microsoft.com/office/powerpoint/2010/main" val="1630744367"/>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95301" y="216776"/>
            <a:ext cx="4127503" cy="1162046"/>
          </a:xfrm>
        </p:spPr>
        <p:txBody>
          <a:bodyPr anchor="b"/>
          <a:lstStyle>
            <a:lvl1pPr>
              <a:lnSpc>
                <a:spcPts val="2000"/>
              </a:lnSpc>
              <a:defRPr sz="2200" b="1" cap="all"/>
            </a:lvl1pPr>
          </a:lstStyle>
          <a:p>
            <a:pPr lvl="0"/>
            <a:r>
              <a:rPr lang="en-US"/>
              <a:t>Click to edit Master title style</a:t>
            </a:r>
          </a:p>
        </p:txBody>
      </p:sp>
      <p:sp>
        <p:nvSpPr>
          <p:cNvPr id="3" name="Text Placeholder 2"/>
          <p:cNvSpPr txBox="1">
            <a:spLocks noGrp="1"/>
          </p:cNvSpPr>
          <p:nvPr>
            <p:ph type="body" idx="2"/>
          </p:nvPr>
        </p:nvSpPr>
        <p:spPr>
          <a:xfrm>
            <a:off x="495301" y="1406960"/>
            <a:ext cx="4127503" cy="698501"/>
          </a:xfrm>
        </p:spPr>
        <p:txBody>
          <a:bodyPr/>
          <a:lstStyle>
            <a:lvl1pPr marL="45720" indent="0">
              <a:spcBef>
                <a:spcPts val="0"/>
              </a:spcBef>
              <a:buNone/>
              <a:defRPr sz="1400"/>
            </a:lvl1pPr>
          </a:lstStyle>
          <a:p>
            <a:pPr lvl="0"/>
            <a:r>
              <a:rPr lang="en-US"/>
              <a:t>Click to edit Master text styles</a:t>
            </a:r>
          </a:p>
        </p:txBody>
      </p:sp>
      <p:sp>
        <p:nvSpPr>
          <p:cNvPr id="4" name="Content Placeholder 3"/>
          <p:cNvSpPr txBox="1">
            <a:spLocks noGrp="1"/>
          </p:cNvSpPr>
          <p:nvPr>
            <p:ph idx="1"/>
          </p:nvPr>
        </p:nvSpPr>
        <p:spPr>
          <a:xfrm>
            <a:off x="495301" y="2133607"/>
            <a:ext cx="8832853" cy="399256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fld id="{9D714CB1-AAA8-4F08-87CE-763CD79F938B}" type="datetime1">
              <a:rPr lang="en-US"/>
              <a:pPr/>
              <a:t>9/22/2023</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EE0A9666-88C9-45E5-8A5F-293F5D805F9C}" type="slidenum">
              <a:rPr/>
              <a:pPr/>
              <a:t>‹#›</a:t>
            </a:fld>
            <a:endParaRPr/>
          </a:p>
        </p:txBody>
      </p:sp>
    </p:spTree>
    <p:extLst>
      <p:ext uri="{BB962C8B-B14F-4D97-AF65-F5344CB8AC3E}">
        <p14:creationId xmlns:p14="http://schemas.microsoft.com/office/powerpoint/2010/main" val="402269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77473" y="1066804"/>
            <a:ext cx="2971800" cy="1981203"/>
          </a:xfrm>
        </p:spPr>
        <p:txBody>
          <a:bodyPr anchor="b"/>
          <a:lstStyle>
            <a:lvl1pPr>
              <a:defRPr sz="2100" b="1"/>
            </a:lvl1pPr>
          </a:lstStyle>
          <a:p>
            <a:pPr lvl="0"/>
            <a:r>
              <a:rPr lang="en-US"/>
              <a:t>Click to edit Master title style</a:t>
            </a:r>
          </a:p>
        </p:txBody>
      </p:sp>
      <p:sp>
        <p:nvSpPr>
          <p:cNvPr id="3" name="Date Placeholder 4"/>
          <p:cNvSpPr txBox="1">
            <a:spLocks noGrp="1"/>
          </p:cNvSpPr>
          <p:nvPr>
            <p:ph type="dt" sz="half" idx="7"/>
          </p:nvPr>
        </p:nvSpPr>
        <p:spPr/>
        <p:txBody>
          <a:bodyPr/>
          <a:lstStyle>
            <a:lvl1pPr>
              <a:defRPr/>
            </a:lvl1pPr>
          </a:lstStyle>
          <a:p>
            <a:fld id="{18E88F32-DA21-4F5F-80A7-8AA6BCC21484}" type="datetime1">
              <a:rPr lang="en-US"/>
              <a:pPr/>
              <a:t>9/22/2023</a:t>
            </a:fld>
            <a:endParaRPr/>
          </a:p>
        </p:txBody>
      </p:sp>
      <p:sp>
        <p:nvSpPr>
          <p:cNvPr id="4" name="Footer Placeholder 5"/>
          <p:cNvSpPr txBox="1">
            <a:spLocks noGrp="1"/>
          </p:cNvSpPr>
          <p:nvPr>
            <p:ph type="ftr" sz="quarter" idx="9"/>
          </p:nvPr>
        </p:nvSpPr>
        <p:spPr/>
        <p:txBody>
          <a:bodyPr/>
          <a:lstStyle>
            <a:lvl1pPr>
              <a:defRPr/>
            </a:lvl1pPr>
          </a:lstStyle>
          <a:p>
            <a:endParaRPr/>
          </a:p>
        </p:txBody>
      </p:sp>
      <p:sp>
        <p:nvSpPr>
          <p:cNvPr id="5" name="Slide Number Placeholder 6"/>
          <p:cNvSpPr txBox="1">
            <a:spLocks noGrp="1"/>
          </p:cNvSpPr>
          <p:nvPr>
            <p:ph type="sldNum" sz="quarter" idx="8"/>
          </p:nvPr>
        </p:nvSpPr>
        <p:spPr/>
        <p:txBody>
          <a:bodyPr/>
          <a:lstStyle>
            <a:lvl1pPr>
              <a:defRPr/>
            </a:lvl1pPr>
          </a:lstStyle>
          <a:p>
            <a:fld id="{E900C131-58BF-4585-8889-DEF35DAD4580}" type="slidenum">
              <a:rPr/>
              <a:pPr/>
              <a:t>‹#›</a:t>
            </a:fld>
            <a:endParaRPr/>
          </a:p>
        </p:txBody>
      </p:sp>
      <p:sp>
        <p:nvSpPr>
          <p:cNvPr id="6" name="Rectangle 7"/>
          <p:cNvSpPr/>
          <p:nvPr/>
        </p:nvSpPr>
        <p:spPr>
          <a:xfrm>
            <a:off x="825496" y="1066803"/>
            <a:ext cx="4953000" cy="4572000"/>
          </a:xfrm>
          <a:prstGeom prst="rect">
            <a:avLst/>
          </a:prstGeom>
          <a:solidFill>
            <a:srgbClr val="FFFFFF"/>
          </a:solidFill>
          <a:ln w="88897">
            <a:solidFill>
              <a:srgbClr val="FFFFFF"/>
            </a:solidFill>
            <a:prstDash val="solid"/>
            <a:miter/>
          </a:ln>
          <a:effectLst>
            <a:outerShdw dist="18498" dir="5400000" algn="tl">
              <a:srgbClr val="000000">
                <a:alpha val="35000"/>
              </a:srgbClr>
            </a:outerShdw>
          </a:effectLst>
        </p:spPr>
        <p:txBody>
          <a:bodyPr vert="horz" wrap="square" lIns="91440" tIns="274320" rIns="91440" bIns="45720" anchor="t" anchorCtr="0" compatLnSpc="1">
            <a:noAutofit/>
          </a:bodyPr>
          <a:lstStyle/>
          <a:p>
            <a:pPr indent="-283464">
              <a:lnSpc>
                <a:spcPts val="3000"/>
              </a:lnSpc>
              <a:spcBef>
                <a:spcPts val="600"/>
              </a:spcBef>
              <a:defRPr sz="1800" b="0" i="0" u="none" strike="noStrike" kern="0" cap="none" spc="0" baseline="0">
                <a:solidFill>
                  <a:srgbClr val="000000"/>
                </a:solidFill>
                <a:uFillTx/>
              </a:defRPr>
            </a:pPr>
            <a:endParaRPr lang="en-US" sz="3200">
              <a:solidFill>
                <a:srgbClr val="000000"/>
              </a:solidFill>
              <a:latin typeface="Gill Sans MT"/>
            </a:endParaRPr>
          </a:p>
        </p:txBody>
      </p:sp>
      <p:sp>
        <p:nvSpPr>
          <p:cNvPr id="7" name="Picture Placeholder 2"/>
          <p:cNvSpPr txBox="1">
            <a:spLocks noGrp="1"/>
          </p:cNvSpPr>
          <p:nvPr>
            <p:ph type="pic" idx="1"/>
          </p:nvPr>
        </p:nvSpPr>
        <p:spPr>
          <a:xfrm>
            <a:off x="908053" y="1143009"/>
            <a:ext cx="4787896" cy="3514532"/>
          </a:xfrm>
          <a:solidFill>
            <a:srgbClr val="E7DEC9"/>
          </a:solidFill>
        </p:spPr>
        <p:txBody>
          <a:bodyPr tIns="274320"/>
          <a:lstStyle>
            <a:lvl1pPr marL="0" indent="0">
              <a:buNone/>
              <a:defRPr/>
            </a:lvl1pPr>
          </a:lstStyle>
          <a:p>
            <a:pPr lvl="0"/>
            <a:r>
              <a:rPr lang="en-US"/>
              <a:t>Click icon to add picture</a:t>
            </a:r>
          </a:p>
        </p:txBody>
      </p:sp>
      <p:sp>
        <p:nvSpPr>
          <p:cNvPr id="8" name="Flowchart: Process 8"/>
          <p:cNvSpPr/>
          <p:nvPr/>
        </p:nvSpPr>
        <p:spPr>
          <a:xfrm rot="19468682">
            <a:off x="429781" y="954342"/>
            <a:ext cx="742950" cy="204313"/>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a:solidFill>
              <a:srgbClr val="FFFFFF"/>
            </a:solidFill>
            <a:prstDash val="solid"/>
          </a:ln>
          <a:effectLst>
            <a:outerShdw dist="25395" dir="3299969" algn="tl">
              <a:srgbClr val="EBDAB1">
                <a:alpha val="40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9" name="Flowchart: Process 9"/>
          <p:cNvSpPr/>
          <p:nvPr/>
        </p:nvSpPr>
        <p:spPr>
          <a:xfrm rot="2103369" flipH="1">
            <a:off x="5420640" y="936786"/>
            <a:ext cx="703326" cy="204313"/>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a:solidFill>
              <a:srgbClr val="FFFFFF"/>
            </a:solidFill>
            <a:prstDash val="solid"/>
          </a:ln>
          <a:effectLst>
            <a:outerShdw dist="25395" dir="3299969" algn="tl">
              <a:srgbClr val="E7DEC9">
                <a:alpha val="20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10" name="Text Placeholder 3"/>
          <p:cNvSpPr txBox="1">
            <a:spLocks noGrp="1"/>
          </p:cNvSpPr>
          <p:nvPr>
            <p:ph type="body" idx="2"/>
          </p:nvPr>
        </p:nvSpPr>
        <p:spPr>
          <a:xfrm>
            <a:off x="908053" y="4800600"/>
            <a:ext cx="4787896" cy="761996"/>
          </a:xfrm>
        </p:spPr>
        <p:txBody>
          <a:bodyPr anchor="ctr"/>
          <a:lstStyle>
            <a:lvl1pPr marL="0" indent="0">
              <a:lnSpc>
                <a:spcPts val="1600"/>
              </a:lnSpc>
              <a:spcBef>
                <a:spcPts val="0"/>
              </a:spcBef>
              <a:buNone/>
              <a:defRPr sz="1400">
                <a:solidFill>
                  <a:srgbClr val="777777"/>
                </a:solidFill>
              </a:defRPr>
            </a:lvl1pPr>
          </a:lstStyle>
          <a:p>
            <a:pPr lvl="0"/>
            <a:r>
              <a:rPr lang="en-US"/>
              <a:t>Click to edit Master text styles</a:t>
            </a:r>
          </a:p>
        </p:txBody>
      </p:sp>
    </p:spTree>
    <p:extLst>
      <p:ext uri="{BB962C8B-B14F-4D97-AF65-F5344CB8AC3E}">
        <p14:creationId xmlns:p14="http://schemas.microsoft.com/office/powerpoint/2010/main" val="3042902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CFEE236C-74DC-478E-848C-2BAE9C892767}" type="datetime1">
              <a:rPr lang="en-US"/>
              <a:pPr/>
              <a:t>9/22/2023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40496D02-BF09-4180-BB19-968858238EB6}" type="slidenum">
              <a:rPr/>
              <a:pPr/>
              <a:t>‹#›</a:t>
            </a:fld>
            <a:endParaRPr/>
          </a:p>
        </p:txBody>
      </p:sp>
    </p:spTree>
    <p:extLst>
      <p:ext uri="{BB962C8B-B14F-4D97-AF65-F5344CB8AC3E}">
        <p14:creationId xmlns:p14="http://schemas.microsoft.com/office/powerpoint/2010/main" val="954257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429500" y="274650"/>
            <a:ext cx="19812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238250" y="274650"/>
            <a:ext cx="602614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22E4A7DD-2B6F-40A3-9C22-BA48955B161C}" type="datetime1">
              <a:rPr lang="en-US"/>
              <a:pPr/>
              <a:t>9/22/2023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AF05028-6A2E-46C2-B279-BDAAFDC60C4F}" type="slidenum">
              <a:rPr/>
              <a:pPr/>
              <a:t>‹#›</a:t>
            </a:fld>
            <a:endParaRPr/>
          </a:p>
        </p:txBody>
      </p:sp>
    </p:spTree>
    <p:extLst>
      <p:ext uri="{BB962C8B-B14F-4D97-AF65-F5344CB8AC3E}">
        <p14:creationId xmlns:p14="http://schemas.microsoft.com/office/powerpoint/2010/main" val="3344397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678614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9071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5100" y="152400"/>
            <a:ext cx="9569196"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12750" y="914400"/>
            <a:ext cx="255905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412750" y="1981201"/>
            <a:ext cx="255905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384550" y="685800"/>
            <a:ext cx="61087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39"/>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21" name="Rectangle 20"/>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26898" y="6410848"/>
            <a:ext cx="3665220" cy="365760"/>
          </a:xfrm>
        </p:spPr>
        <p:txBody>
          <a:bodyPr/>
          <a:lstStyle/>
          <a:p>
            <a:r>
              <a:rPr lang="en-US"/>
              <a:t>1</a:t>
            </a: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663567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801132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7195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14878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260640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283226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7283073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29850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808783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9740900" y="3048"/>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485900" y="2819400"/>
            <a:ext cx="69342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a:t>1</a:t>
            </a:r>
          </a:p>
        </p:txBody>
      </p:sp>
      <p:sp>
        <p:nvSpPr>
          <p:cNvPr id="7" name="Straight Connector 6"/>
          <p:cNvSpPr>
            <a:spLocks noChangeShapeType="1"/>
          </p:cNvSpPr>
          <p:nvPr/>
        </p:nvSpPr>
        <p:spPr bwMode="auto">
          <a:xfrm>
            <a:off x="168402" y="2420112"/>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742950" y="381000"/>
            <a:ext cx="84201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73773117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65100" y="152400"/>
            <a:ext cx="9569196"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39"/>
            <a:ext cx="495300" cy="441325"/>
          </a:xfrm>
        </p:spPr>
        <p:txBody>
          <a:bodyPr/>
          <a:lstStyle/>
          <a:p>
            <a:fld id="{35561E88-4D18-475D-A718-F6D6EE9F64D7}" type="slidenum">
              <a:rPr lang="en-US" smtClean="0"/>
              <a:t>‹#›</a:t>
            </a:fld>
            <a:endParaRPr lang="en-US"/>
          </a:p>
        </p:txBody>
      </p:sp>
      <p:sp>
        <p:nvSpPr>
          <p:cNvPr id="2" name="Title 1"/>
          <p:cNvSpPr>
            <a:spLocks noGrp="1"/>
          </p:cNvSpPr>
          <p:nvPr>
            <p:ph type="title"/>
          </p:nvPr>
        </p:nvSpPr>
        <p:spPr>
          <a:xfrm>
            <a:off x="3250406" y="5029200"/>
            <a:ext cx="635635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250406" y="609600"/>
            <a:ext cx="635635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12750" y="990600"/>
            <a:ext cx="26416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6270498" y="6404984"/>
            <a:ext cx="3298698" cy="365760"/>
          </a:xfrm>
        </p:spPr>
        <p:txBody>
          <a:bodyPr/>
          <a:lstStyle/>
          <a:p>
            <a:endParaRPr lang="en-US"/>
          </a:p>
        </p:txBody>
      </p:sp>
      <p:sp>
        <p:nvSpPr>
          <p:cNvPr id="6" name="Footer Placeholder 5"/>
          <p:cNvSpPr>
            <a:spLocks noGrp="1"/>
          </p:cNvSpPr>
          <p:nvPr>
            <p:ph type="ftr" sz="quarter" idx="11"/>
          </p:nvPr>
        </p:nvSpPr>
        <p:spPr>
          <a:xfrm>
            <a:off x="326898" y="6410848"/>
            <a:ext cx="3883152" cy="365760"/>
          </a:xfrm>
        </p:spPr>
        <p:txBody>
          <a:bodyPr/>
          <a:lstStyle/>
          <a:p>
            <a:r>
              <a:rPr lang="en-US"/>
              <a:t>1</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4725162" y="1026373"/>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26898" y="1527048"/>
            <a:ext cx="92125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79175116"/>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9740900" y="1905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65100" y="2286000"/>
            <a:ext cx="9569196"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68402" y="142352"/>
            <a:ext cx="9569196"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482461" y="2743200"/>
            <a:ext cx="7020189"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a:t>1</a:t>
            </a:r>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65100" y="2438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82506" y="533400"/>
            <a:ext cx="84201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45332054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245600" cy="758952"/>
          </a:xfrm>
        </p:spPr>
        <p:txBody>
          <a:bodyPr/>
          <a:lstStyle/>
          <a:p>
            <a:r>
              <a:rPr kumimoji="0" lang="en-US"/>
              <a:t>Click to edit Master title style</a:t>
            </a:r>
          </a:p>
        </p:txBody>
      </p:sp>
      <p:sp>
        <p:nvSpPr>
          <p:cNvPr id="5" name="Date Placeholder 4"/>
          <p:cNvSpPr>
            <a:spLocks noGrp="1"/>
          </p:cNvSpPr>
          <p:nvPr>
            <p:ph type="dt" sz="half" idx="10"/>
          </p:nvPr>
        </p:nvSpPr>
        <p:spPr>
          <a:xfrm>
            <a:off x="6273800" y="6409944"/>
            <a:ext cx="3298698" cy="365760"/>
          </a:xfrm>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943337" y="1575653"/>
            <a:ext cx="9664"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26898"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5200650"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6163572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953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906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65100" y="1371600"/>
            <a:ext cx="9569196"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58083" y="6391656"/>
            <a:ext cx="9569196"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26898" y="1524000"/>
            <a:ext cx="4376870"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90608" y="1524000"/>
            <a:ext cx="437859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0200" y="6409944"/>
            <a:ext cx="3879850" cy="365760"/>
          </a:xfrm>
        </p:spPr>
        <p:txBody>
          <a:bodyPr/>
          <a:lstStyle/>
          <a:p>
            <a:r>
              <a:rPr lang="en-US"/>
              <a:t>1</a:t>
            </a:r>
          </a:p>
        </p:txBody>
      </p:sp>
      <p:sp>
        <p:nvSpPr>
          <p:cNvPr id="15" name="Straight Connector 14"/>
          <p:cNvSpPr>
            <a:spLocks noChangeShapeType="1"/>
          </p:cNvSpPr>
          <p:nvPr/>
        </p:nvSpPr>
        <p:spPr bwMode="auto">
          <a:xfrm>
            <a:off x="165100" y="128016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26898" y="2471383"/>
            <a:ext cx="4378452"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5200650" y="2471383"/>
            <a:ext cx="437515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705350" y="1042417"/>
            <a:ext cx="495300" cy="441325"/>
          </a:xfrm>
        </p:spPr>
        <p:txBody>
          <a:bodyPr/>
          <a:lstStyle>
            <a:lvl1pPr algn="ctr">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29787231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a:xfrm>
            <a:off x="4705350" y="1036021"/>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62416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65100" y="158496"/>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a:xfrm>
            <a:off x="4622800" y="6324600"/>
            <a:ext cx="660400" cy="441324"/>
          </a:xfrm>
        </p:spPr>
        <p:txBody>
          <a:bodyPr/>
          <a:lstStyle>
            <a:lvl1pPr>
              <a:defRPr>
                <a:solidFill>
                  <a:srgbClr val="FFFFFF"/>
                </a:solidFill>
              </a:defRPr>
            </a:lvl1pPr>
          </a:lstStyle>
          <a:p>
            <a:fld id="{35561E88-4D18-475D-A718-F6D6EE9F64D7}" type="slidenum">
              <a:rPr lang="en-US" smtClean="0"/>
              <a:pPr/>
              <a:t>‹#›</a:t>
            </a:fld>
            <a:endParaRPr lang="en-US"/>
          </a:p>
        </p:txBody>
      </p:sp>
    </p:spTree>
    <p:extLst>
      <p:ext uri="{BB962C8B-B14F-4D97-AF65-F5344CB8AC3E}">
        <p14:creationId xmlns:p14="http://schemas.microsoft.com/office/powerpoint/2010/main" val="25585247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5100" y="152400"/>
            <a:ext cx="9569196"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12750" y="914400"/>
            <a:ext cx="255905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412750" y="1981201"/>
            <a:ext cx="255905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384550" y="685800"/>
            <a:ext cx="61087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485900" y="312739"/>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26898" y="6410848"/>
            <a:ext cx="3665220" cy="365760"/>
          </a:xfrm>
        </p:spPr>
        <p:txBody>
          <a:bodyPr/>
          <a:lstStyle/>
          <a:p>
            <a:r>
              <a:rPr lang="en-US"/>
              <a:t>1</a:t>
            </a:r>
          </a:p>
        </p:txBody>
      </p:sp>
    </p:spTree>
    <p:extLst>
      <p:ext uri="{BB962C8B-B14F-4D97-AF65-F5344CB8AC3E}">
        <p14:creationId xmlns:p14="http://schemas.microsoft.com/office/powerpoint/2010/main" val="221817921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65100" y="152400"/>
            <a:ext cx="9569196"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485900" y="312739"/>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250406" y="5029200"/>
            <a:ext cx="635635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250406" y="609600"/>
            <a:ext cx="635635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12750" y="990600"/>
            <a:ext cx="26416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6270498" y="6404984"/>
            <a:ext cx="3298698" cy="365760"/>
          </a:xfrm>
        </p:spPr>
        <p:txBody>
          <a:bodyPr/>
          <a:lstStyle/>
          <a:p>
            <a:endParaRPr lang="en-US"/>
          </a:p>
        </p:txBody>
      </p:sp>
      <p:sp>
        <p:nvSpPr>
          <p:cNvPr id="6" name="Footer Placeholder 5"/>
          <p:cNvSpPr>
            <a:spLocks noGrp="1"/>
          </p:cNvSpPr>
          <p:nvPr>
            <p:ph type="ftr" sz="quarter" idx="11"/>
          </p:nvPr>
        </p:nvSpPr>
        <p:spPr>
          <a:xfrm>
            <a:off x="326898" y="6410848"/>
            <a:ext cx="3883152" cy="365760"/>
          </a:xfrm>
        </p:spPr>
        <p:txBody>
          <a:bodyPr/>
          <a:lstStyle/>
          <a:p>
            <a:r>
              <a:rPr lang="en-US"/>
              <a:t>1</a:t>
            </a:r>
          </a:p>
        </p:txBody>
      </p:sp>
    </p:spTree>
    <p:extLst>
      <p:ext uri="{BB962C8B-B14F-4D97-AF65-F5344CB8AC3E}">
        <p14:creationId xmlns:p14="http://schemas.microsoft.com/office/powerpoint/2010/main" val="33468327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43149512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594600" y="0"/>
            <a:ext cx="2311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617212"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7409688" y="2925763"/>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7512050" y="3020251"/>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492238" y="3009902"/>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30200" y="304800"/>
            <a:ext cx="70993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2" name="Vertical Title 1"/>
          <p:cNvSpPr>
            <a:spLocks noGrp="1"/>
          </p:cNvSpPr>
          <p:nvPr>
            <p:ph type="title" orient="vert"/>
          </p:nvPr>
        </p:nvSpPr>
        <p:spPr>
          <a:xfrm>
            <a:off x="8007350" y="304802"/>
            <a:ext cx="1568450" cy="5851525"/>
          </a:xfrm>
        </p:spPr>
        <p:txBody>
          <a:bodyPr vert="eaVert"/>
          <a:lstStyle/>
          <a:p>
            <a:r>
              <a:rPr kumimoji="0" lang="en-US"/>
              <a:t>Click to edit Master title style</a:t>
            </a:r>
          </a:p>
        </p:txBody>
      </p:sp>
    </p:spTree>
    <p:extLst>
      <p:ext uri="{BB962C8B-B14F-4D97-AF65-F5344CB8AC3E}">
        <p14:creationId xmlns:p14="http://schemas.microsoft.com/office/powerpoint/2010/main" val="8684266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906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6273800" y="6404984"/>
            <a:ext cx="3298698"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30200" y="6410848"/>
            <a:ext cx="3879850" cy="365760"/>
          </a:xfrm>
          <a:prstGeom prst="rect">
            <a:avLst/>
          </a:prstGeom>
        </p:spPr>
        <p:txBody>
          <a:bodyPr vert="horz"/>
          <a:lstStyle>
            <a:lvl1pPr algn="l" eaLnBrk="1" latinLnBrk="0" hangingPunct="1">
              <a:defRPr kumimoji="0" sz="1200">
                <a:solidFill>
                  <a:srgbClr val="FFFFFF"/>
                </a:solidFill>
              </a:defRPr>
            </a:lvl1pPr>
          </a:lstStyle>
          <a:p>
            <a:r>
              <a:rPr lang="en-US"/>
              <a:t>1</a:t>
            </a:r>
          </a:p>
        </p:txBody>
      </p:sp>
      <p:sp>
        <p:nvSpPr>
          <p:cNvPr id="8" name="Rectangle 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65100" y="1276743"/>
            <a:ext cx="956919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705350" y="1040175"/>
            <a:ext cx="4953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561E88-4D18-475D-A718-F6D6EE9F64D7}" type="slidenum">
              <a:rPr lang="en-US" smtClean="0"/>
              <a:t>‹#›</a:t>
            </a:fld>
            <a:endParaRPr lang="en-US"/>
          </a:p>
        </p:txBody>
      </p:sp>
      <p:sp>
        <p:nvSpPr>
          <p:cNvPr id="22" name="Title Placeholder 21"/>
          <p:cNvSpPr>
            <a:spLocks noGrp="1"/>
          </p:cNvSpPr>
          <p:nvPr>
            <p:ph type="title"/>
          </p:nvPr>
        </p:nvSpPr>
        <p:spPr>
          <a:xfrm>
            <a:off x="326898" y="228600"/>
            <a:ext cx="92456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26898" y="1524000"/>
            <a:ext cx="92456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24056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46708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872775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9198242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73194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76043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tile sx="149965" sy="149965" algn="tl"/>
        </a:blipFill>
        <a:effectLst/>
      </p:bgPr>
    </p:bg>
    <p:spTree>
      <p:nvGrpSpPr>
        <p:cNvPr id="1" name=""/>
        <p:cNvGrpSpPr/>
        <p:nvPr/>
      </p:nvGrpSpPr>
      <p:grpSpPr>
        <a:xfrm>
          <a:off x="0" y="0"/>
          <a:ext cx="0" cy="0"/>
          <a:chOff x="0" y="0"/>
          <a:chExt cx="0" cy="0"/>
        </a:xfrm>
      </p:grpSpPr>
      <p:sp>
        <p:nvSpPr>
          <p:cNvPr id="2" name="Pie 6"/>
          <p:cNvSpPr/>
          <p:nvPr/>
        </p:nvSpPr>
        <p:spPr>
          <a:xfrm>
            <a:off x="-883912" y="-815919"/>
            <a:ext cx="1775462" cy="1638888"/>
          </a:xfrm>
          <a:custGeom>
            <a:avLst/>
            <a:gdLst>
              <a:gd name="f0" fmla="val 10800000"/>
              <a:gd name="f1" fmla="val 5400000"/>
              <a:gd name="f2" fmla="val 180"/>
              <a:gd name="f3" fmla="val w"/>
              <a:gd name="f4" fmla="val h"/>
              <a:gd name="f5" fmla="val ss"/>
              <a:gd name="f6" fmla="val 0"/>
              <a:gd name="f7" fmla="*/ 5419351 1 1725033"/>
              <a:gd name="f8" fmla="+- 0 0 1"/>
              <a:gd name="f9" fmla="val 270"/>
              <a:gd name="f10" fmla="abs f3"/>
              <a:gd name="f11" fmla="abs f4"/>
              <a:gd name="f12" fmla="abs f5"/>
              <a:gd name="f13" fmla="+- 2700000 f1 0"/>
              <a:gd name="f14" fmla="+- 0 0 f9"/>
              <a:gd name="f15" fmla="+- 0 0 f6"/>
              <a:gd name="f16" fmla="?: f10 f3 1"/>
              <a:gd name="f17" fmla="?: f11 f4 1"/>
              <a:gd name="f18" fmla="?: f12 f5 1"/>
              <a:gd name="f19" fmla="*/ f14 f0 1"/>
              <a:gd name="f20" fmla="*/ f15 f0 1"/>
              <a:gd name="f21" fmla="+- f13 0 f1"/>
              <a:gd name="f22" fmla="*/ f16 1 21600"/>
              <a:gd name="f23" fmla="*/ f17 1 21600"/>
              <a:gd name="f24" fmla="*/ 21600 f16 1"/>
              <a:gd name="f25" fmla="*/ 21600 f17 1"/>
              <a:gd name="f26" fmla="*/ f19 1 f2"/>
              <a:gd name="f27" fmla="*/ f20 1 f2"/>
              <a:gd name="f28" fmla="+- f21 f1 0"/>
              <a:gd name="f29" fmla="min f23 f22"/>
              <a:gd name="f30" fmla="*/ f24 1 f18"/>
              <a:gd name="f31" fmla="*/ f25 1 f18"/>
              <a:gd name="f32" fmla="+- f26 0 f1"/>
              <a:gd name="f33" fmla="+- f27 0 f1"/>
              <a:gd name="f34" fmla="*/ f28 f7 1"/>
              <a:gd name="f35" fmla="val f30"/>
              <a:gd name="f36" fmla="val f31"/>
              <a:gd name="f37" fmla="+- 0 0 f32"/>
              <a:gd name="f38" fmla="+- 0 0 f33"/>
              <a:gd name="f39" fmla="*/ f34 1 f0"/>
              <a:gd name="f40" fmla="+- f36 0 f6"/>
              <a:gd name="f41" fmla="+- f35 0 f6"/>
              <a:gd name="f42" fmla="+- f38 0 f37"/>
              <a:gd name="f43" fmla="+- f37 f1 0"/>
              <a:gd name="f44" fmla="+- 0 0 f39"/>
              <a:gd name="f45" fmla="*/ f40 1 2"/>
              <a:gd name="f46" fmla="*/ f41 1 2"/>
              <a:gd name="f47" fmla="+- f42 21600000 0"/>
              <a:gd name="f48" fmla="+- 0 0 f44"/>
              <a:gd name="f49" fmla="*/ f43 f7 1"/>
              <a:gd name="f50" fmla="+- f6 f45 0"/>
              <a:gd name="f51" fmla="+- f6 f46 0"/>
              <a:gd name="f52" fmla="?: f42 f42 f47"/>
              <a:gd name="f53" fmla="*/ f48 f0 1"/>
              <a:gd name="f54" fmla="*/ f49 1 f0"/>
              <a:gd name="f55" fmla="*/ f46 f29 1"/>
              <a:gd name="f56" fmla="*/ f45 f29 1"/>
              <a:gd name="f57" fmla="*/ f53 1 f7"/>
              <a:gd name="f58" fmla="+- 0 0 f54"/>
              <a:gd name="f59" fmla="*/ f51 f29 1"/>
              <a:gd name="f60" fmla="*/ f50 f29 1"/>
              <a:gd name="f61" fmla="+- f57 0 f1"/>
              <a:gd name="f62" fmla="+- 0 0 f58"/>
              <a:gd name="f63" fmla="cos 1 f61"/>
              <a:gd name="f64" fmla="sin 1 f61"/>
              <a:gd name="f65" fmla="*/ f62 f0 1"/>
              <a:gd name="f66" fmla="+- 0 0 f63"/>
              <a:gd name="f67" fmla="+- 0 0 f64"/>
              <a:gd name="f68" fmla="*/ f65 1 f7"/>
              <a:gd name="f69" fmla="+- 0 0 f66"/>
              <a:gd name="f70" fmla="+- 0 0 f67"/>
              <a:gd name="f71" fmla="+- f68 0 f1"/>
              <a:gd name="f72" fmla="val f69"/>
              <a:gd name="f73" fmla="val f70"/>
              <a:gd name="f74" fmla="sin 1 f71"/>
              <a:gd name="f75" fmla="cos 1 f71"/>
              <a:gd name="f76" fmla="+- 0 0 f74"/>
              <a:gd name="f77" fmla="+- 0 0 f75"/>
              <a:gd name="f78" fmla="*/ f72 f46 1"/>
              <a:gd name="f79" fmla="*/ f73 f45 1"/>
              <a:gd name="f80" fmla="+- 0 0 f76"/>
              <a:gd name="f81" fmla="+- 0 0 f77"/>
              <a:gd name="f82" fmla="+- f51 0 f78"/>
              <a:gd name="f83" fmla="+- f51 f78 0"/>
              <a:gd name="f84" fmla="+- f50 0 f79"/>
              <a:gd name="f85" fmla="+- f50 f79 0"/>
              <a:gd name="f86" fmla="val f80"/>
              <a:gd name="f87" fmla="val f81"/>
              <a:gd name="f88" fmla="*/ f82 f29 1"/>
              <a:gd name="f89" fmla="*/ f84 f29 1"/>
              <a:gd name="f90" fmla="*/ f83 f29 1"/>
              <a:gd name="f91" fmla="*/ f85 f29 1"/>
              <a:gd name="f92" fmla="*/ f86 f46 1"/>
              <a:gd name="f93" fmla="*/ f87 f45 1"/>
              <a:gd name="f94" fmla="+- 0 0 f93"/>
              <a:gd name="f95" fmla="+- 0 0 f92"/>
              <a:gd name="f96" fmla="+- 0 0 f94"/>
              <a:gd name="f97" fmla="+- 0 0 f95"/>
              <a:gd name="f98" fmla="at2 f96 f97"/>
              <a:gd name="f99" fmla="+- f98 f1 0"/>
              <a:gd name="f100" fmla="*/ f99 f7 1"/>
              <a:gd name="f101" fmla="*/ f100 1 f0"/>
              <a:gd name="f102" fmla="+- 0 0 f101"/>
              <a:gd name="f103" fmla="val f102"/>
              <a:gd name="f104" fmla="+- 0 0 f103"/>
              <a:gd name="f105" fmla="*/ f104 f0 1"/>
              <a:gd name="f106" fmla="*/ f105 1 f7"/>
              <a:gd name="f107" fmla="+- f106 0 f1"/>
              <a:gd name="f108" fmla="+- f107 f1 0"/>
              <a:gd name="f109" fmla="*/ f108 f7 1"/>
              <a:gd name="f110" fmla="*/ f109 1 f0"/>
              <a:gd name="f111" fmla="+- 0 0 f110"/>
              <a:gd name="f112" fmla="+- 0 0 f111"/>
              <a:gd name="f113" fmla="*/ f112 f0 1"/>
              <a:gd name="f114" fmla="*/ f113 1 f7"/>
              <a:gd name="f115" fmla="+- f114 0 f1"/>
              <a:gd name="f116" fmla="cos 1 f115"/>
              <a:gd name="f117" fmla="sin 1 f115"/>
              <a:gd name="f118" fmla="+- 0 0 f116"/>
              <a:gd name="f119" fmla="+- 0 0 f117"/>
              <a:gd name="f120" fmla="+- 0 0 f118"/>
              <a:gd name="f121" fmla="+- 0 0 f119"/>
              <a:gd name="f122" fmla="val f120"/>
              <a:gd name="f123" fmla="val f121"/>
              <a:gd name="f124" fmla="+- 0 0 f122"/>
              <a:gd name="f125" fmla="+- 0 0 f123"/>
              <a:gd name="f126" fmla="*/ f8 f124 1"/>
              <a:gd name="f127" fmla="*/ f8 f125 1"/>
              <a:gd name="f128" fmla="*/ f126 f46 1"/>
              <a:gd name="f129" fmla="*/ f127 f45 1"/>
              <a:gd name="f130" fmla="+- f51 f128 0"/>
              <a:gd name="f131" fmla="+- f50 f129 0"/>
              <a:gd name="f132" fmla="*/ f130 f29 1"/>
              <a:gd name="f133" fmla="*/ f131 f29 1"/>
            </a:gdLst>
            <a:ahLst/>
            <a:cxnLst>
              <a:cxn ang="3cd4">
                <a:pos x="hc" y="t"/>
              </a:cxn>
              <a:cxn ang="0">
                <a:pos x="r" y="vc"/>
              </a:cxn>
              <a:cxn ang="cd4">
                <a:pos x="hc" y="b"/>
              </a:cxn>
              <a:cxn ang="cd2">
                <a:pos x="l" y="vc"/>
              </a:cxn>
            </a:cxnLst>
            <a:rect l="f88" t="f89" r="f90" b="f91"/>
            <a:pathLst>
              <a:path>
                <a:moveTo>
                  <a:pt x="f132" y="f133"/>
                </a:moveTo>
                <a:arcTo wR="f55" hR="f56" stAng="f37" swAng="f52"/>
                <a:lnTo>
                  <a:pt x="f59" y="f60"/>
                </a:lnTo>
                <a:close/>
              </a:path>
            </a:pathLst>
          </a:custGeom>
          <a:solidFill>
            <a:srgbClr val="FEFAF4">
              <a:alpha val="33000"/>
            </a:srgbClr>
          </a:solidFill>
          <a:ln w="3172">
            <a:solidFill>
              <a:srgbClr val="D2C39E"/>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Oval 7"/>
          <p:cNvSpPr/>
          <p:nvPr/>
        </p:nvSpPr>
        <p:spPr>
          <a:xfrm>
            <a:off x="182884" y="21104"/>
            <a:ext cx="1844041" cy="17021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7303">
            <a:solidFill>
              <a:srgbClr val="FFF6DB"/>
            </a:solidFill>
            <a:prstDash val="solid"/>
          </a:ln>
          <a:effectLst>
            <a:outerShdw dist="25402" dir="5400000" algn="tl">
              <a:srgbClr val="AFA58D">
                <a:alpha val="8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4" name="Donut 10"/>
          <p:cNvSpPr/>
          <p:nvPr/>
        </p:nvSpPr>
        <p:spPr>
          <a:xfrm rot="2315666">
            <a:off x="198131" y="1055081"/>
            <a:ext cx="1219527" cy="1102620"/>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11833"/>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gradFill>
            <a:gsLst>
              <a:gs pos="0">
                <a:srgbClr val="FFFCF6">
                  <a:alpha val="70000"/>
                </a:srgbClr>
              </a:gs>
              <a:gs pos="100000">
                <a:srgbClr val="FFFEFA">
                  <a:alpha val="55000"/>
                </a:srgbClr>
              </a:gs>
            </a:gsLst>
            <a:path path="circle">
              <a:fillToRect l="-407500" t="-50000" r="507500" b="150000"/>
            </a:path>
          </a:gradFill>
          <a:ln w="7351">
            <a:solidFill>
              <a:srgbClr val="C7B791"/>
            </a:solidFill>
            <a:prstDash val="solid"/>
          </a:ln>
          <a:effectLst>
            <a:outerShdw dist="15005" dir="4499422" algn="tl">
              <a:srgbClr val="564F3F">
                <a:alpha val="3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5" name="Rectangle 11"/>
          <p:cNvSpPr/>
          <p:nvPr/>
        </p:nvSpPr>
        <p:spPr>
          <a:xfrm>
            <a:off x="1097287" y="-54"/>
            <a:ext cx="8808722" cy="6858054"/>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6" name="Title Placeholder 4"/>
          <p:cNvSpPr txBox="1">
            <a:spLocks noGrp="1"/>
          </p:cNvSpPr>
          <p:nvPr>
            <p:ph type="title"/>
          </p:nvPr>
        </p:nvSpPr>
        <p:spPr>
          <a:xfrm>
            <a:off x="1555242" y="274640"/>
            <a:ext cx="8122919" cy="1143000"/>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7" name="Text Placeholder 8"/>
          <p:cNvSpPr txBox="1">
            <a:spLocks noGrp="1"/>
          </p:cNvSpPr>
          <p:nvPr>
            <p:ph type="body" idx="1"/>
          </p:nvPr>
        </p:nvSpPr>
        <p:spPr>
          <a:xfrm>
            <a:off x="1555242" y="1447796"/>
            <a:ext cx="8122919" cy="48006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3"/>
          <p:cNvSpPr txBox="1">
            <a:spLocks noGrp="1"/>
          </p:cNvSpPr>
          <p:nvPr>
            <p:ph type="dt" sz="half" idx="2"/>
          </p:nvPr>
        </p:nvSpPr>
        <p:spPr>
          <a:xfrm>
            <a:off x="3879853" y="6305546"/>
            <a:ext cx="2311396" cy="47624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fld id="{D6D58C6F-F85A-4577-8359-22B1F5B2EC3E}" type="datetime1">
              <a:rPr lang="en-US" smtClean="0"/>
              <a:pPr/>
              <a:t>9/22/2023</a:t>
            </a:fld>
            <a:endParaRPr/>
          </a:p>
        </p:txBody>
      </p:sp>
      <p:sp>
        <p:nvSpPr>
          <p:cNvPr id="9" name="Footer Placeholder 9"/>
          <p:cNvSpPr txBox="1">
            <a:spLocks noGrp="1"/>
          </p:cNvSpPr>
          <p:nvPr>
            <p:ph type="ftr" sz="quarter" idx="3"/>
          </p:nvPr>
        </p:nvSpPr>
        <p:spPr>
          <a:xfrm>
            <a:off x="6191251" y="6305546"/>
            <a:ext cx="3136903" cy="47624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endParaRPr/>
          </a:p>
        </p:txBody>
      </p:sp>
      <p:sp>
        <p:nvSpPr>
          <p:cNvPr id="10" name="Slide Number Placeholder 21"/>
          <p:cNvSpPr txBox="1">
            <a:spLocks noGrp="1"/>
          </p:cNvSpPr>
          <p:nvPr>
            <p:ph type="sldNum" sz="quarter" idx="4"/>
          </p:nvPr>
        </p:nvSpPr>
        <p:spPr>
          <a:xfrm>
            <a:off x="9331452" y="6305546"/>
            <a:ext cx="495300" cy="476246"/>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fld id="{47384DB5-88C8-4895-8DAC-086B0745225E}" type="slidenum">
              <a:rPr smtClean="0"/>
              <a:pPr/>
              <a:t>‹#›</a:t>
            </a:fld>
            <a:endParaRPr/>
          </a:p>
        </p:txBody>
      </p:sp>
      <p:sp>
        <p:nvSpPr>
          <p:cNvPr id="11" name="Rectangle 14"/>
          <p:cNvSpPr/>
          <p:nvPr/>
        </p:nvSpPr>
        <p:spPr>
          <a:xfrm>
            <a:off x="1099566" y="-54"/>
            <a:ext cx="79248"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Tree>
    <p:extLst>
      <p:ext uri="{BB962C8B-B14F-4D97-AF65-F5344CB8AC3E}">
        <p14:creationId xmlns:p14="http://schemas.microsoft.com/office/powerpoint/2010/main" val="19237341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0" marR="0" lvl="0" indent="0" algn="l" defTabSz="914400" rtl="0" fontAlgn="auto" hangingPunct="1">
        <a:lnSpc>
          <a:spcPct val="100000"/>
        </a:lnSpc>
        <a:spcBef>
          <a:spcPts val="0"/>
        </a:spcBef>
        <a:spcAft>
          <a:spcPts val="0"/>
        </a:spcAft>
        <a:buNone/>
        <a:tabLst/>
        <a:defRPr lang="en-US" sz="4300" b="0" i="0" u="none" strike="noStrike" kern="1200" cap="none" spc="0" baseline="0">
          <a:solidFill>
            <a:srgbClr val="572314"/>
          </a:solidFill>
          <a:effectLst>
            <a:outerShdw dist="30001" dir="5400000">
              <a:srgbClr val="000000"/>
            </a:outerShdw>
          </a:effectLst>
          <a:uFillTx/>
          <a:latin typeface="Gill Sans MT"/>
        </a:defRPr>
      </a:lvl1pPr>
    </p:titleStyle>
    <p:bodyStyle>
      <a:lvl1pPr marL="365760" marR="0" lvl="0" indent="-283464" algn="l" defTabSz="914400" rtl="0" fontAlgn="auto" hangingPunct="1">
        <a:lnSpc>
          <a:spcPct val="100000"/>
        </a:lnSpc>
        <a:spcBef>
          <a:spcPts val="600"/>
        </a:spcBef>
        <a:spcAft>
          <a:spcPts val="0"/>
        </a:spcAft>
        <a:buClr>
          <a:srgbClr val="3891A7"/>
        </a:buClr>
        <a:buSzPct val="80000"/>
        <a:buFont typeface="Wingdings 2"/>
        <a:buChar char=""/>
        <a:tabLst/>
        <a:defRPr lang="en-US" sz="3200" b="0" i="0" u="none" strike="noStrike" kern="1200" cap="none" spc="0" baseline="0">
          <a:solidFill>
            <a:srgbClr val="000000"/>
          </a:solidFill>
          <a:uFillTx/>
          <a:latin typeface="Gill Sans MT"/>
        </a:defRPr>
      </a:lvl1pPr>
      <a:lvl2pPr marL="640080" marR="0" lvl="1" indent="-237744" algn="l" defTabSz="914400" rtl="0" fontAlgn="auto" hangingPunct="1">
        <a:lnSpc>
          <a:spcPct val="100000"/>
        </a:lnSpc>
        <a:spcBef>
          <a:spcPts val="550"/>
        </a:spcBef>
        <a:spcAft>
          <a:spcPts val="0"/>
        </a:spcAft>
        <a:buClr>
          <a:srgbClr val="3891A7"/>
        </a:buClr>
        <a:buSzPct val="100000"/>
        <a:buFont typeface="Verdana"/>
        <a:buChar char="◦"/>
        <a:tabLst/>
        <a:defRPr lang="en-US" sz="2800" b="0" i="0" u="none" strike="noStrike" kern="1200" cap="none" spc="0" baseline="0">
          <a:solidFill>
            <a:srgbClr val="000000"/>
          </a:solidFill>
          <a:uFillTx/>
          <a:latin typeface="Gill Sans MT"/>
        </a:defRPr>
      </a:lvl2pPr>
      <a:lvl3pPr marL="886968" marR="0" lvl="2" indent="-228600" algn="l" defTabSz="914400" rtl="0" fontAlgn="auto" hangingPunct="1">
        <a:lnSpc>
          <a:spcPct val="100000"/>
        </a:lnSpc>
        <a:spcBef>
          <a:spcPts val="600"/>
        </a:spcBef>
        <a:spcAft>
          <a:spcPts val="0"/>
        </a:spcAft>
        <a:buClr>
          <a:srgbClr val="FEB80A"/>
        </a:buClr>
        <a:buSzPct val="100000"/>
        <a:buFont typeface="Wingdings 2"/>
        <a:buChar char=""/>
        <a:tabLst/>
        <a:defRPr lang="en-US" sz="2400" b="0" i="0" u="none" strike="noStrike" kern="1200" cap="none" spc="0" baseline="0">
          <a:solidFill>
            <a:srgbClr val="000000"/>
          </a:solidFill>
          <a:uFillTx/>
          <a:latin typeface="Gill Sans MT"/>
        </a:defRPr>
      </a:lvl3pPr>
      <a:lvl4pPr marL="1097280" marR="0" lvl="3" indent="-173736" algn="l" defTabSz="914400" rtl="0" fontAlgn="auto" hangingPunct="1">
        <a:lnSpc>
          <a:spcPct val="100000"/>
        </a:lnSpc>
        <a:spcBef>
          <a:spcPts val="500"/>
        </a:spcBef>
        <a:spcAft>
          <a:spcPts val="0"/>
        </a:spcAft>
        <a:buClr>
          <a:srgbClr val="C32D2E"/>
        </a:buClr>
        <a:buSzPct val="100000"/>
        <a:buFont typeface="Wingdings 2"/>
        <a:buChar char=""/>
        <a:tabLst/>
        <a:defRPr lang="en-US" sz="2000" b="0" i="0" u="none" strike="noStrike" kern="1200" cap="none" spc="0" baseline="0">
          <a:solidFill>
            <a:srgbClr val="000000"/>
          </a:solidFill>
          <a:uFillTx/>
          <a:latin typeface="Gill Sans MT"/>
        </a:defRPr>
      </a:lvl4pPr>
      <a:lvl5pPr marL="1298448" marR="0" lvl="4" indent="-182880" algn="l" defTabSz="914400" rtl="0" fontAlgn="auto" hangingPunct="1">
        <a:lnSpc>
          <a:spcPct val="100000"/>
        </a:lnSpc>
        <a:spcBef>
          <a:spcPts val="500"/>
        </a:spcBef>
        <a:spcAft>
          <a:spcPts val="0"/>
        </a:spcAft>
        <a:buClr>
          <a:srgbClr val="84AA33"/>
        </a:buClr>
        <a:buSzPct val="100000"/>
        <a:buFont typeface="Wingdings 2"/>
        <a:buChar char=""/>
        <a:tabLst/>
        <a:defRPr lang="en-US" sz="2000" b="0" i="0" u="none" strike="noStrike" kern="1200" cap="none" spc="0" baseline="0">
          <a:solidFill>
            <a:srgbClr val="000000"/>
          </a:solidFill>
          <a:uFillTx/>
          <a:latin typeface="Gill Sans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9/22/2023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895531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9906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6273800" y="6404984"/>
            <a:ext cx="3298698"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30200" y="6410848"/>
            <a:ext cx="3879850" cy="365760"/>
          </a:xfrm>
          <a:prstGeom prst="rect">
            <a:avLst/>
          </a:prstGeom>
        </p:spPr>
        <p:txBody>
          <a:bodyPr vert="horz"/>
          <a:lstStyle>
            <a:lvl1pPr algn="l" eaLnBrk="1" latinLnBrk="0" hangingPunct="1">
              <a:defRPr kumimoji="0" sz="1200">
                <a:solidFill>
                  <a:srgbClr val="FFFFFF"/>
                </a:solidFill>
              </a:defRPr>
            </a:lvl1pPr>
          </a:lstStyle>
          <a:p>
            <a:r>
              <a:rPr lang="en-US"/>
              <a:t>1</a:t>
            </a:r>
          </a:p>
        </p:txBody>
      </p:sp>
      <p:sp>
        <p:nvSpPr>
          <p:cNvPr id="8" name="Rectangle 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65100" y="1276743"/>
            <a:ext cx="956919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705350" y="1040175"/>
            <a:ext cx="4953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26898" y="228600"/>
            <a:ext cx="92456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26898" y="1524000"/>
            <a:ext cx="92456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1212534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1.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6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image" Target="../media/image57.tmp"/><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6.tmp"/><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67.tmp"/><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68.tmp"/><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0.tmp"/></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72.tmp"/></Relationships>
</file>

<file path=ppt/slides/_rels/slide138.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3.tmp"/></Relationships>
</file>

<file path=ppt/slides/_rels/slide139.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4.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0.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0.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image" Target="../media/image75.tmp"/><Relationship Id="rId1" Type="http://schemas.openxmlformats.org/officeDocument/2006/relationships/slideLayout" Target="../slideLayouts/slideLayout7.xml"/><Relationship Id="rId5" Type="http://schemas.openxmlformats.org/officeDocument/2006/relationships/image" Target="../media/image78.tmp"/><Relationship Id="rId4" Type="http://schemas.openxmlformats.org/officeDocument/2006/relationships/image" Target="../media/image77.tmp"/></Relationships>
</file>

<file path=ppt/slides/_rels/slide167.xml.rels><?xml version="1.0" encoding="UTF-8" standalone="yes"?>
<Relationships xmlns="http://schemas.openxmlformats.org/package/2006/relationships"><Relationship Id="rId2" Type="http://schemas.openxmlformats.org/officeDocument/2006/relationships/image" Target="../media/image79.tmp"/><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67.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9.png"/><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7.xml"/></Relationships>
</file>

<file path=ppt/slides/_rels/slide8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3.xml"/></Relationships>
</file>

<file path=ppt/slides/_rels/slide87.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8.xml"/></Relationships>
</file>

<file path=ppt/slides/_rels/slide9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68.xml"/><Relationship Id="rId4" Type="http://schemas.openxmlformats.org/officeDocument/2006/relationships/image" Target="../media/image50.jpg"/></Relationships>
</file>

<file path=ppt/slides/_rels/slide9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Box 3"/>
          <p:cNvSpPr txBox="1"/>
          <p:nvPr/>
        </p:nvSpPr>
        <p:spPr>
          <a:xfrm>
            <a:off x="165100" y="4114800"/>
            <a:ext cx="9575800" cy="2092881"/>
          </a:xfrm>
          <a:prstGeom prst="rect">
            <a:avLst/>
          </a:prstGeom>
          <a:noFill/>
        </p:spPr>
        <p:txBody>
          <a:bodyPr wrap="square" rtlCol="0">
            <a:spAutoFit/>
          </a:bodyPr>
          <a:lstStyle/>
          <a:p>
            <a:pPr algn="ctr"/>
            <a:r>
              <a:rPr lang="en-US" sz="2400" b="1" dirty="0">
                <a:solidFill>
                  <a:srgbClr val="0000CC"/>
                </a:solidFill>
                <a:latin typeface="Cambria" panose="02040503050406030204" pitchFamily="18" charset="0"/>
              </a:rPr>
              <a:t>Dr. R. V. </a:t>
            </a:r>
            <a:r>
              <a:rPr lang="en-US" sz="2400" b="1" dirty="0" err="1">
                <a:solidFill>
                  <a:srgbClr val="0000CC"/>
                </a:solidFill>
                <a:latin typeface="Cambria" panose="02040503050406030204" pitchFamily="18" charset="0"/>
              </a:rPr>
              <a:t>Ranganath</a:t>
            </a:r>
            <a:endParaRPr lang="en-US" sz="2400" b="1" dirty="0">
              <a:solidFill>
                <a:srgbClr val="0000CC"/>
              </a:solidFill>
              <a:latin typeface="Cambria" panose="02040503050406030204" pitchFamily="18" charset="0"/>
            </a:endParaRPr>
          </a:p>
          <a:p>
            <a:pPr algn="ctr"/>
            <a:r>
              <a:rPr lang="en-US" sz="2400" dirty="0">
                <a:solidFill>
                  <a:srgbClr val="0000CC"/>
                </a:solidFill>
                <a:latin typeface="Cambria" panose="02040503050406030204" pitchFamily="18" charset="0"/>
              </a:rPr>
              <a:t>Professor, </a:t>
            </a:r>
          </a:p>
          <a:p>
            <a:pPr algn="ctr"/>
            <a:r>
              <a:rPr lang="en-US" sz="2400" dirty="0">
                <a:solidFill>
                  <a:srgbClr val="0000CC"/>
                </a:solidFill>
                <a:latin typeface="Cambria" panose="02040503050406030204" pitchFamily="18" charset="0"/>
              </a:rPr>
              <a:t>Department of Civil Engineering,</a:t>
            </a:r>
          </a:p>
          <a:p>
            <a:pPr algn="ctr"/>
            <a:r>
              <a:rPr lang="en-US" sz="2400" dirty="0">
                <a:solidFill>
                  <a:srgbClr val="0000CC"/>
                </a:solidFill>
                <a:latin typeface="Cambria" panose="02040503050406030204" pitchFamily="18" charset="0"/>
              </a:rPr>
              <a:t>BMS College of Engineering, Bangalore -19</a:t>
            </a:r>
          </a:p>
          <a:p>
            <a:pPr algn="ctr"/>
            <a:r>
              <a:rPr lang="en-US" sz="2000" dirty="0">
                <a:solidFill>
                  <a:srgbClr val="0000CC"/>
                </a:solidFill>
                <a:latin typeface="Cambria" panose="02040503050406030204" pitchFamily="18" charset="0"/>
              </a:rPr>
              <a:t>rvranganath.civ@bmsce.ac.in</a:t>
            </a:r>
          </a:p>
          <a:p>
            <a:pPr algn="ctr"/>
            <a:r>
              <a:rPr lang="en-US" sz="1400" b="1">
                <a:solidFill>
                  <a:srgbClr val="FF0000"/>
                </a:solidFill>
                <a:latin typeface="Cambria" panose="02040503050406030204" pitchFamily="18" charset="0"/>
              </a:rPr>
              <a:t>16.08.2023 </a:t>
            </a:r>
            <a:r>
              <a:rPr lang="en-US" sz="1400" b="1" dirty="0">
                <a:solidFill>
                  <a:srgbClr val="FF0000"/>
                </a:solidFill>
                <a:latin typeface="Cambria" panose="02040503050406030204" pitchFamily="18" charset="0"/>
              </a:rPr>
              <a:t>(IIT KGP)</a:t>
            </a:r>
          </a:p>
        </p:txBody>
      </p:sp>
      <p:sp>
        <p:nvSpPr>
          <p:cNvPr id="6" name="Title 5"/>
          <p:cNvSpPr>
            <a:spLocks noGrp="1"/>
          </p:cNvSpPr>
          <p:nvPr>
            <p:ph type="ctrTitle"/>
          </p:nvPr>
        </p:nvSpPr>
        <p:spPr>
          <a:xfrm>
            <a:off x="742950" y="381000"/>
            <a:ext cx="8858250" cy="1371600"/>
          </a:xfrm>
        </p:spPr>
        <p:txBody>
          <a:bodyPr/>
          <a:lstStyle/>
          <a:p>
            <a:r>
              <a:rPr lang="en-IN" dirty="0">
                <a:solidFill>
                  <a:srgbClr val="FF0000"/>
                </a:solidFill>
              </a:rPr>
              <a:t>SAR : Decoding for PEVs</a:t>
            </a:r>
            <a:endParaRPr lang="en-IN" sz="4000" dirty="0">
              <a:solidFill>
                <a:srgbClr val="FF0000"/>
              </a:solidFill>
            </a:endParaRPr>
          </a:p>
        </p:txBody>
      </p:sp>
    </p:spTree>
    <p:extLst>
      <p:ext uri="{BB962C8B-B14F-4D97-AF65-F5344CB8AC3E}">
        <p14:creationId xmlns:p14="http://schemas.microsoft.com/office/powerpoint/2010/main" val="20545225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981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9296399" cy="4834312"/>
          </a:xfrm>
          <a:prstGeom prst="rect">
            <a:avLst/>
          </a:prstGeom>
        </p:spPr>
      </p:pic>
    </p:spTree>
    <p:extLst>
      <p:ext uri="{BB962C8B-B14F-4D97-AF65-F5344CB8AC3E}">
        <p14:creationId xmlns:p14="http://schemas.microsoft.com/office/powerpoint/2010/main" val="6061301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242" y="76200"/>
            <a:ext cx="7360158" cy="487362"/>
          </a:xfrm>
        </p:spPr>
        <p:txBody>
          <a:bodyPr>
            <a:normAutofit fontScale="90000"/>
          </a:bodyPr>
          <a:lstStyle/>
          <a:p>
            <a:r>
              <a:rPr lang="en-US" dirty="0"/>
              <a:t>Assessment strategy</a:t>
            </a:r>
          </a:p>
        </p:txBody>
      </p:sp>
      <p:graphicFrame>
        <p:nvGraphicFramePr>
          <p:cNvPr id="7" name="Content Placeholder 6"/>
          <p:cNvGraphicFramePr>
            <a:graphicFrameLocks noGrp="1"/>
          </p:cNvGraphicFramePr>
          <p:nvPr>
            <p:ph idx="1"/>
          </p:nvPr>
        </p:nvGraphicFramePr>
        <p:xfrm>
          <a:off x="762000" y="1793796"/>
          <a:ext cx="8991599" cy="4804474"/>
        </p:xfrm>
        <a:graphic>
          <a:graphicData uri="http://schemas.openxmlformats.org/drawingml/2006/table">
            <a:tbl>
              <a:tblPr firstRow="1" firstCol="1" bandRow="1"/>
              <a:tblGrid>
                <a:gridCol w="2385949">
                  <a:extLst>
                    <a:ext uri="{9D8B030D-6E8A-4147-A177-3AD203B41FA5}">
                      <a16:colId xmlns:a16="http://schemas.microsoft.com/office/drawing/2014/main" val="20000"/>
                    </a:ext>
                  </a:extLst>
                </a:gridCol>
                <a:gridCol w="1526556">
                  <a:extLst>
                    <a:ext uri="{9D8B030D-6E8A-4147-A177-3AD203B41FA5}">
                      <a16:colId xmlns:a16="http://schemas.microsoft.com/office/drawing/2014/main" val="20001"/>
                    </a:ext>
                  </a:extLst>
                </a:gridCol>
                <a:gridCol w="1639633">
                  <a:extLst>
                    <a:ext uri="{9D8B030D-6E8A-4147-A177-3AD203B41FA5}">
                      <a16:colId xmlns:a16="http://schemas.microsoft.com/office/drawing/2014/main" val="20002"/>
                    </a:ext>
                  </a:extLst>
                </a:gridCol>
                <a:gridCol w="1153462">
                  <a:extLst>
                    <a:ext uri="{9D8B030D-6E8A-4147-A177-3AD203B41FA5}">
                      <a16:colId xmlns:a16="http://schemas.microsoft.com/office/drawing/2014/main" val="20003"/>
                    </a:ext>
                  </a:extLst>
                </a:gridCol>
                <a:gridCol w="1730031">
                  <a:extLst>
                    <a:ext uri="{9D8B030D-6E8A-4147-A177-3AD203B41FA5}">
                      <a16:colId xmlns:a16="http://schemas.microsoft.com/office/drawing/2014/main" val="20004"/>
                    </a:ext>
                  </a:extLst>
                </a:gridCol>
                <a:gridCol w="555968">
                  <a:extLst>
                    <a:ext uri="{9D8B030D-6E8A-4147-A177-3AD203B41FA5}">
                      <a16:colId xmlns:a16="http://schemas.microsoft.com/office/drawing/2014/main" val="20005"/>
                    </a:ext>
                  </a:extLst>
                </a:gridCol>
              </a:tblGrid>
              <a:tr h="488770">
                <a:tc>
                  <a:txBody>
                    <a:bodyPr/>
                    <a:lstStyle/>
                    <a:p>
                      <a:pPr marL="0" marR="0" algn="just">
                        <a:lnSpc>
                          <a:spcPct val="115000"/>
                        </a:lnSpc>
                        <a:spcBef>
                          <a:spcPts val="0"/>
                        </a:spcBef>
                        <a:spcAft>
                          <a:spcPts val="0"/>
                        </a:spcAft>
                      </a:pPr>
                      <a:r>
                        <a:rPr lang="en-US" sz="1400" b="1" dirty="0">
                          <a:effectLst/>
                          <a:latin typeface="Calibri"/>
                          <a:ea typeface="Calibri"/>
                          <a:cs typeface="Calibri"/>
                        </a:rPr>
                        <a:t>Performance Indicators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Unsatisfactory (2)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Developing (6)</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Satisfactory (8)</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Exemplary (10)</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Score</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316">
                <a:tc gridSpan="6">
                  <a:txBody>
                    <a:bodyPr/>
                    <a:lstStyle/>
                    <a:p>
                      <a:pPr marL="0" marR="0" algn="ctr">
                        <a:lnSpc>
                          <a:spcPct val="115000"/>
                        </a:lnSpc>
                        <a:spcBef>
                          <a:spcPts val="0"/>
                        </a:spcBef>
                        <a:spcAft>
                          <a:spcPts val="0"/>
                        </a:spcAft>
                      </a:pPr>
                      <a:r>
                        <a:rPr lang="en-US" sz="1600" b="1" dirty="0">
                          <a:solidFill>
                            <a:srgbClr val="FF0000"/>
                          </a:solidFill>
                          <a:effectLst/>
                          <a:latin typeface="Calibri"/>
                          <a:ea typeface="Calibri"/>
                          <a:cs typeface="Calibri"/>
                        </a:rPr>
                        <a:t>Identifying Problem &amp; Materials characteristics for possible solutions (PO1)</a:t>
                      </a:r>
                      <a:endParaRPr lang="en-US" sz="12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1"/>
                  </a:ext>
                </a:extLst>
              </a:tr>
              <a:tr h="622727">
                <a:tc>
                  <a:txBody>
                    <a:bodyPr/>
                    <a:lstStyle/>
                    <a:p>
                      <a:pPr marL="0" marR="0" algn="just">
                        <a:lnSpc>
                          <a:spcPct val="115000"/>
                        </a:lnSpc>
                        <a:spcBef>
                          <a:spcPts val="0"/>
                        </a:spcBef>
                        <a:spcAft>
                          <a:spcPts val="0"/>
                        </a:spcAft>
                      </a:pPr>
                      <a:r>
                        <a:rPr lang="en-US" sz="1200" b="1" dirty="0">
                          <a:effectLst/>
                          <a:latin typeface="Calibri"/>
                          <a:ea typeface="Calibri"/>
                          <a:cs typeface="Calibri"/>
                        </a:rPr>
                        <a:t>Choice of complexities of field requirement and identification of material characteristics (CO1-PO1)</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0" dirty="0">
                          <a:effectLst/>
                          <a:latin typeface="Calibri"/>
                          <a:ea typeface="Calibri"/>
                          <a:cs typeface="Calibri"/>
                        </a:rPr>
                        <a:t>Identified problem is complex and</a:t>
                      </a:r>
                      <a:r>
                        <a:rPr lang="en-US" sz="1200" b="0" baseline="0" dirty="0">
                          <a:effectLst/>
                          <a:latin typeface="Calibri"/>
                          <a:ea typeface="Calibri"/>
                          <a:cs typeface="Calibri"/>
                        </a:rPr>
                        <a:t> relevant to field application. All the characterization of material is carried out.</a:t>
                      </a:r>
                      <a:endParaRPr lang="en-US" sz="1000" b="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327">
                <a:tc gridSpan="6">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Research Analysis &amp; Mix proportioning   (PO2)</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3"/>
                  </a:ext>
                </a:extLst>
              </a:tr>
              <a:tr h="830303">
                <a:tc>
                  <a:txBody>
                    <a:bodyPr/>
                    <a:lstStyle/>
                    <a:p>
                      <a:pPr marL="0" marR="0">
                        <a:lnSpc>
                          <a:spcPct val="115000"/>
                        </a:lnSpc>
                        <a:spcBef>
                          <a:spcPts val="0"/>
                        </a:spcBef>
                        <a:spcAft>
                          <a:spcPts val="0"/>
                        </a:spcAft>
                      </a:pPr>
                      <a:r>
                        <a:rPr lang="en-US" sz="1200" b="1" dirty="0">
                          <a:effectLst/>
                          <a:latin typeface="Calibri"/>
                          <a:ea typeface="Calibri"/>
                          <a:cs typeface="Calibri"/>
                        </a:rPr>
                        <a:t>Identifying research gaps, setting objectives and Proportioning of mixes using standard methods (CO2-PO2)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8824">
                <a:tc gridSpan="6">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Design of experiments (PO4)</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5"/>
                  </a:ext>
                </a:extLst>
              </a:tr>
              <a:tr h="488770">
                <a:tc>
                  <a:txBody>
                    <a:bodyPr/>
                    <a:lstStyle/>
                    <a:p>
                      <a:pPr marL="0" marR="0" algn="just">
                        <a:lnSpc>
                          <a:spcPct val="115000"/>
                        </a:lnSpc>
                        <a:spcBef>
                          <a:spcPts val="0"/>
                        </a:spcBef>
                        <a:spcAft>
                          <a:spcPts val="0"/>
                        </a:spcAft>
                      </a:pPr>
                      <a:r>
                        <a:rPr lang="en-US" sz="1200" b="1" dirty="0">
                          <a:effectLst/>
                          <a:latin typeface="Calibri"/>
                          <a:ea typeface="Calibri"/>
                          <a:cs typeface="Calibri"/>
                        </a:rPr>
                        <a:t>Choice of Experiments to arrive at solutions. (CO3- PO4)</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8824">
                <a:tc gridSpan="5">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Communication and Life long learning (PO10, PO12)</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5151">
                <a:tc>
                  <a:txBody>
                    <a:bodyPr/>
                    <a:lstStyle/>
                    <a:p>
                      <a:pPr marL="0" marR="0">
                        <a:lnSpc>
                          <a:spcPct val="115000"/>
                        </a:lnSpc>
                        <a:spcBef>
                          <a:spcPts val="0"/>
                        </a:spcBef>
                        <a:spcAft>
                          <a:spcPts val="0"/>
                        </a:spcAft>
                      </a:pPr>
                      <a:r>
                        <a:rPr lang="en-US" sz="1200" b="1" dirty="0">
                          <a:effectLst/>
                          <a:latin typeface="Calibri"/>
                          <a:ea typeface="Calibri"/>
                          <a:cs typeface="Times New Roman"/>
                        </a:rPr>
                        <a:t>Presentation and Reporting of work (CO4-PO10, PO12)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8824">
                <a:tc gridSpan="5">
                  <a:txBody>
                    <a:bodyPr/>
                    <a:lstStyle/>
                    <a:p>
                      <a:pPr marL="0" marR="0" algn="r">
                        <a:lnSpc>
                          <a:spcPct val="115000"/>
                        </a:lnSpc>
                        <a:spcBef>
                          <a:spcPts val="0"/>
                        </a:spcBef>
                        <a:spcAft>
                          <a:spcPts val="0"/>
                        </a:spcAft>
                      </a:pPr>
                      <a:r>
                        <a:rPr lang="en-US" sz="1200" b="1" dirty="0">
                          <a:effectLst/>
                          <a:latin typeface="Calibri"/>
                          <a:ea typeface="Calibri"/>
                          <a:cs typeface="Times New Roman"/>
                        </a:rPr>
                        <a:t>Total Score(Maximum, 40)</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a:txBody>
                    <a:bodyPr/>
                    <a:lstStyle/>
                    <a:p>
                      <a:pPr marL="0" marR="0" algn="just">
                        <a:lnSpc>
                          <a:spcPct val="115000"/>
                        </a:lnSpc>
                        <a:spcBef>
                          <a:spcPts val="0"/>
                        </a:spcBef>
                        <a:spcAft>
                          <a:spcPts val="0"/>
                        </a:spcAft>
                      </a:pPr>
                      <a:r>
                        <a:rPr lang="en-US" sz="14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Rectangle 1"/>
          <p:cNvSpPr>
            <a:spLocks noChangeArrowheads="1"/>
          </p:cNvSpPr>
          <p:nvPr/>
        </p:nvSpPr>
        <p:spPr bwMode="auto">
          <a:xfrm>
            <a:off x="1143000" y="685800"/>
            <a:ext cx="8534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a:ln>
                  <a:noFill/>
                </a:ln>
                <a:solidFill>
                  <a:schemeClr val="tx1"/>
                </a:solidFill>
                <a:effectLst/>
                <a:latin typeface="Calibri" pitchFamily="34" charset="0"/>
                <a:ea typeface="Calibri" pitchFamily="34" charset="0"/>
                <a:cs typeface="Times New Roman" pitchFamily="18" charset="0"/>
              </a:rPr>
              <a:t>Rubric for Evaluating Self Study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Course: 16CVCT1CCM- Advances in Construction Materials</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Problem – Develop a concrete mix for field applications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Batch No: 					Title :			</a:t>
            </a:r>
            <a:r>
              <a:rPr kumimoji="0" lang="en-US"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8331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0298"/>
            <a:ext cx="9144001" cy="6365011"/>
          </a:xfrm>
          <a:ln w="19050" cmpd="sng">
            <a:solidFill>
              <a:srgbClr val="FF0000"/>
            </a:solidFill>
          </a:ln>
        </p:spPr>
      </p:pic>
      <p:sp>
        <p:nvSpPr>
          <p:cNvPr id="3" name="Oval 2"/>
          <p:cNvSpPr/>
          <p:nvPr/>
        </p:nvSpPr>
        <p:spPr>
          <a:xfrm>
            <a:off x="838200" y="5562600"/>
            <a:ext cx="6324600" cy="76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877957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533400"/>
            <a:ext cx="9328150" cy="304800"/>
          </a:xfrm>
        </p:spPr>
        <p:txBody>
          <a:bodyPr>
            <a:noAutofit/>
          </a:bodyPr>
          <a:lstStyle/>
          <a:p>
            <a:pPr algn="just"/>
            <a:r>
              <a:rPr lang="en-US" sz="2800" b="1" dirty="0">
                <a:solidFill>
                  <a:srgbClr val="FF0000"/>
                </a:solidFill>
                <a:latin typeface="Cambria" panose="02040503050406030204" pitchFamily="18" charset="0"/>
              </a:rPr>
              <a:t>CRITERION 4: Students’ Performance</a:t>
            </a:r>
          </a:p>
        </p:txBody>
      </p:sp>
      <p:graphicFrame>
        <p:nvGraphicFramePr>
          <p:cNvPr id="4" name="Table 3"/>
          <p:cNvGraphicFramePr>
            <a:graphicFrameLocks noGrp="1"/>
          </p:cNvGraphicFramePr>
          <p:nvPr>
            <p:extLst>
              <p:ext uri="{D42A27DB-BD31-4B8C-83A1-F6EECF244321}">
                <p14:modId xmlns:p14="http://schemas.microsoft.com/office/powerpoint/2010/main" val="2495761201"/>
              </p:ext>
            </p:extLst>
          </p:nvPr>
        </p:nvGraphicFramePr>
        <p:xfrm>
          <a:off x="457200" y="1752600"/>
          <a:ext cx="8991600" cy="3368040"/>
        </p:xfrm>
        <a:graphic>
          <a:graphicData uri="http://schemas.openxmlformats.org/drawingml/2006/table">
            <a:tbl>
              <a:tblPr firstRow="1" bandRow="1">
                <a:tableStyleId>{BC89EF96-8CEA-46FF-86C4-4CE0E7609802}</a:tableStyleId>
              </a:tblPr>
              <a:tblGrid>
                <a:gridCol w="6324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70840">
                <a:tc>
                  <a:txBody>
                    <a:bodyPr/>
                    <a:lstStyle/>
                    <a:p>
                      <a:pPr algn="ctr"/>
                      <a:r>
                        <a:rPr lang="en-US" sz="2200" kern="1200" dirty="0">
                          <a:solidFill>
                            <a:schemeClr val="tx1"/>
                          </a:solidFill>
                          <a:latin typeface="Times New Roman" panose="02020603050405020304" pitchFamily="18" charset="0"/>
                          <a:ea typeface="+mn-ea"/>
                          <a:cs typeface="Times New Roman" panose="02020603050405020304" pitchFamily="18" charset="0"/>
                        </a:rPr>
                        <a:t>Item</a:t>
                      </a:r>
                    </a:p>
                    <a:p>
                      <a:r>
                        <a:rPr lang="en-US" sz="1800" b="0" kern="1200" dirty="0">
                          <a:solidFill>
                            <a:schemeClr val="tx1"/>
                          </a:solidFill>
                          <a:latin typeface="Times New Roman" panose="02020603050405020304" pitchFamily="18" charset="0"/>
                          <a:ea typeface="+mn-ea"/>
                          <a:cs typeface="Times New Roman" panose="02020603050405020304" pitchFamily="18" charset="0"/>
                        </a:rPr>
                        <a:t>(Information-cumulatively for all the shifts with explicit headings)</a:t>
                      </a:r>
                    </a:p>
                  </a:txBody>
                  <a:tcP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0"/>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Sanctioned intake of the program (N)</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Total number of students admitted in first year minus number of students migrated to other programs/institutions plus no. of students migrated to this program (N1)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Number of students admitted in 2nd year in the same batch via lateral entry (N2)</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Separate division students, if applicable (N3)</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Total number of students admitted in the Program (N1 + N2 + N3)</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94460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2" y="1371600"/>
            <a:ext cx="10003644" cy="4114800"/>
          </a:xfrm>
          <a:prstGeom prst="rect">
            <a:avLst/>
          </a:prstGeom>
        </p:spPr>
      </p:pic>
      <p:sp>
        <p:nvSpPr>
          <p:cNvPr id="4" name="TextBox 3"/>
          <p:cNvSpPr txBox="1"/>
          <p:nvPr/>
        </p:nvSpPr>
        <p:spPr>
          <a:xfrm>
            <a:off x="6154189" y="4736068"/>
            <a:ext cx="932411" cy="400110"/>
          </a:xfrm>
          <a:prstGeom prst="rect">
            <a:avLst/>
          </a:prstGeom>
          <a:noFill/>
        </p:spPr>
        <p:txBody>
          <a:bodyPr wrap="square" rtlCol="0">
            <a:spAutoFit/>
          </a:bodyPr>
          <a:lstStyle/>
          <a:p>
            <a:r>
              <a:rPr lang="en-US" sz="2000" dirty="0">
                <a:solidFill>
                  <a:prstClr val="black"/>
                </a:solidFill>
              </a:rPr>
              <a:t>100</a:t>
            </a:r>
            <a:endParaRPr lang="en-IN" sz="2000" dirty="0">
              <a:solidFill>
                <a:prstClr val="black"/>
              </a:solidFill>
            </a:endParaRPr>
          </a:p>
        </p:txBody>
      </p:sp>
    </p:spTree>
    <p:extLst>
      <p:ext uri="{BB962C8B-B14F-4D97-AF65-F5344CB8AC3E}">
        <p14:creationId xmlns:p14="http://schemas.microsoft.com/office/powerpoint/2010/main" val="15858917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48885" y="609600"/>
          <a:ext cx="8999915" cy="4103258"/>
        </p:xfrm>
        <a:graphic>
          <a:graphicData uri="http://schemas.openxmlformats.org/drawingml/2006/table">
            <a:tbl>
              <a:tblPr firstRow="1" bandRow="1">
                <a:tableStyleId>{BC89EF96-8CEA-46FF-86C4-4CE0E7609802}</a:tableStyleId>
              </a:tblPr>
              <a:tblGrid>
                <a:gridCol w="1983032">
                  <a:extLst>
                    <a:ext uri="{9D8B030D-6E8A-4147-A177-3AD203B41FA5}">
                      <a16:colId xmlns:a16="http://schemas.microsoft.com/office/drawing/2014/main" val="20000"/>
                    </a:ext>
                  </a:extLst>
                </a:gridCol>
                <a:gridCol w="2593195">
                  <a:extLst>
                    <a:ext uri="{9D8B030D-6E8A-4147-A177-3AD203B41FA5}">
                      <a16:colId xmlns:a16="http://schemas.microsoft.com/office/drawing/2014/main" val="20001"/>
                    </a:ext>
                  </a:extLst>
                </a:gridCol>
                <a:gridCol w="1105922">
                  <a:extLst>
                    <a:ext uri="{9D8B030D-6E8A-4147-A177-3AD203B41FA5}">
                      <a16:colId xmlns:a16="http://schemas.microsoft.com/office/drawing/2014/main" val="20002"/>
                    </a:ext>
                  </a:extLst>
                </a:gridCol>
                <a:gridCol w="1105922">
                  <a:extLst>
                    <a:ext uri="{9D8B030D-6E8A-4147-A177-3AD203B41FA5}">
                      <a16:colId xmlns:a16="http://schemas.microsoft.com/office/drawing/2014/main" val="20003"/>
                    </a:ext>
                  </a:extLst>
                </a:gridCol>
                <a:gridCol w="1105922">
                  <a:extLst>
                    <a:ext uri="{9D8B030D-6E8A-4147-A177-3AD203B41FA5}">
                      <a16:colId xmlns:a16="http://schemas.microsoft.com/office/drawing/2014/main" val="20004"/>
                    </a:ext>
                  </a:extLst>
                </a:gridCol>
                <a:gridCol w="1105922">
                  <a:extLst>
                    <a:ext uri="{9D8B030D-6E8A-4147-A177-3AD203B41FA5}">
                      <a16:colId xmlns:a16="http://schemas.microsoft.com/office/drawing/2014/main" val="20005"/>
                    </a:ext>
                  </a:extLst>
                </a:gridCol>
              </a:tblGrid>
              <a:tr h="1479021">
                <a:tc>
                  <a:txBody>
                    <a:bodyPr/>
                    <a:lstStyle/>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Year of entry</a:t>
                      </a:r>
                    </a:p>
                  </a:txBody>
                  <a:tcPr anchor="ctr"/>
                </a:tc>
                <a:tc>
                  <a:txBody>
                    <a:bodyPr/>
                    <a:lstStyle/>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N1 + N2 + N3</a:t>
                      </a:r>
                    </a:p>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(As defined above)</a:t>
                      </a:r>
                    </a:p>
                  </a:txBody>
                  <a:tcPr anchor="ctr"/>
                </a:tc>
                <a:tc gridSpan="4">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Number of students who have successfully graduated without backlogs in any</a:t>
                      </a:r>
                      <a:r>
                        <a:rPr kumimoji="0" lang="en-US" sz="1800" b="0" kern="1200" baseline="0" dirty="0">
                          <a:solidFill>
                            <a:schemeClr val="tx1"/>
                          </a:solidFill>
                          <a:latin typeface="Times New Roman" panose="02020603050405020304" pitchFamily="18" charset="0"/>
                          <a:ea typeface="+mn-ea"/>
                          <a:cs typeface="Times New Roman" panose="02020603050405020304" pitchFamily="18" charset="0"/>
                        </a:rPr>
                        <a:t> </a:t>
                      </a:r>
                      <a:r>
                        <a:rPr kumimoji="0" lang="en-US" sz="1800" b="0" kern="1200" dirty="0">
                          <a:solidFill>
                            <a:schemeClr val="tx1"/>
                          </a:solidFill>
                          <a:latin typeface="Times New Roman" panose="02020603050405020304" pitchFamily="18" charset="0"/>
                          <a:ea typeface="+mn-ea"/>
                          <a:cs typeface="Times New Roman" panose="02020603050405020304" pitchFamily="18" charset="0"/>
                        </a:rPr>
                        <a:t>semester / year of study</a:t>
                      </a:r>
                    </a:p>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(Without Backlog means no compartment or failures in any semester/year of study)</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 Year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II Year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III Year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IV Year</a:t>
                      </a:r>
                    </a:p>
                  </a:txBody>
                  <a:tcPr anchor="ctr"/>
                </a:tc>
                <a:extLst>
                  <a:ext uri="{0D108BD9-81ED-4DB2-BD59-A6C34878D82A}">
                    <a16:rowId xmlns:a16="http://schemas.microsoft.com/office/drawing/2014/main" val="10001"/>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4891">
                <a:tc>
                  <a:txBody>
                    <a:bodyPr/>
                    <a:lstStyle/>
                    <a:p>
                      <a:pPr algn="just"/>
                      <a:r>
                        <a:rPr lang="en-US" sz="1800" kern="1200" dirty="0">
                          <a:solidFill>
                            <a:schemeClr val="tx1"/>
                          </a:solidFill>
                          <a:latin typeface="Times New Roman" panose="02020603050405020304" pitchFamily="18" charset="0"/>
                          <a:ea typeface="+mn-ea"/>
                          <a:cs typeface="Times New Roman" panose="02020603050405020304" pitchFamily="18" charset="0"/>
                        </a:rPr>
                        <a:t>CAYm2</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4891">
                <a:tc>
                  <a:txBody>
                    <a:bodyPr/>
                    <a:lstStyle/>
                    <a:p>
                      <a:pPr algn="just"/>
                      <a:r>
                        <a:rPr lang="en-US" sz="1800" kern="1200" dirty="0">
                          <a:solidFill>
                            <a:schemeClr val="tx1"/>
                          </a:solidFill>
                          <a:latin typeface="Times New Roman" panose="02020603050405020304" pitchFamily="18" charset="0"/>
                          <a:ea typeface="+mn-ea"/>
                          <a:cs typeface="Times New Roman" panose="02020603050405020304" pitchFamily="18" charset="0"/>
                        </a:rPr>
                        <a:t>CAYm3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CAYm4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(LYGm1)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CAYm5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(LYGm2)</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840" y="4800600"/>
            <a:ext cx="6020320" cy="1464751"/>
          </a:xfrm>
          <a:prstGeom prst="rect">
            <a:avLst/>
          </a:prstGeom>
        </p:spPr>
      </p:pic>
    </p:spTree>
    <p:extLst>
      <p:ext uri="{BB962C8B-B14F-4D97-AF65-F5344CB8AC3E}">
        <p14:creationId xmlns:p14="http://schemas.microsoft.com/office/powerpoint/2010/main" val="10238200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64" y="1066800"/>
            <a:ext cx="9494369" cy="4876800"/>
          </a:xfrm>
          <a:prstGeom prst="rect">
            <a:avLst/>
          </a:prstGeom>
        </p:spPr>
      </p:pic>
    </p:spTree>
    <p:extLst>
      <p:ext uri="{BB962C8B-B14F-4D97-AF65-F5344CB8AC3E}">
        <p14:creationId xmlns:p14="http://schemas.microsoft.com/office/powerpoint/2010/main" val="18391407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22" y="838200"/>
            <a:ext cx="9685278" cy="498656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167149"/>
            <a:ext cx="1630312" cy="297019"/>
          </a:xfrm>
          <a:prstGeom prst="rect">
            <a:avLst/>
          </a:prstGeom>
        </p:spPr>
      </p:pic>
    </p:spTree>
    <p:extLst>
      <p:ext uri="{BB962C8B-B14F-4D97-AF65-F5344CB8AC3E}">
        <p14:creationId xmlns:p14="http://schemas.microsoft.com/office/powerpoint/2010/main" val="23649117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23900" y="2286000"/>
          <a:ext cx="8458200" cy="3108960"/>
        </p:xfrm>
        <a:graphic>
          <a:graphicData uri="http://schemas.openxmlformats.org/drawingml/2006/table">
            <a:tbl>
              <a:tblPr firstRow="1" bandRow="1">
                <a:tableStyleId>{BC89EF96-8CEA-46FF-86C4-4CE0E7609802}</a:tableStyleId>
              </a:tblPr>
              <a:tblGrid>
                <a:gridCol w="7368639">
                  <a:extLst>
                    <a:ext uri="{9D8B030D-6E8A-4147-A177-3AD203B41FA5}">
                      <a16:colId xmlns:a16="http://schemas.microsoft.com/office/drawing/2014/main" val="20000"/>
                    </a:ext>
                  </a:extLst>
                </a:gridCol>
                <a:gridCol w="1089561">
                  <a:extLst>
                    <a:ext uri="{9D8B030D-6E8A-4147-A177-3AD203B41FA5}">
                      <a16:colId xmlns:a16="http://schemas.microsoft.com/office/drawing/2014/main" val="20001"/>
                    </a:ext>
                  </a:extLst>
                </a:gridCol>
              </a:tblGrid>
              <a:tr h="370840">
                <a:tc>
                  <a:txBody>
                    <a:bodyPr/>
                    <a:lstStyle/>
                    <a:p>
                      <a:pPr marL="0" algn="ctr" rtl="0" eaLnBrk="1" latinLnBrk="0" hangingPunct="1"/>
                      <a:r>
                        <a:rPr kumimoji="0" lang="en-US" sz="2200" b="1" kern="1200" dirty="0">
                          <a:solidFill>
                            <a:schemeClr val="tx1"/>
                          </a:solidFill>
                          <a:latin typeface="Times New Roman" panose="02020603050405020304" pitchFamily="18" charset="0"/>
                          <a:ea typeface="+mn-ea"/>
                          <a:cs typeface="Times New Roman" panose="02020603050405020304" pitchFamily="18" charset="0"/>
                        </a:rPr>
                        <a:t>Item</a:t>
                      </a:r>
                    </a:p>
                    <a:p>
                      <a:pPr marL="0" algn="ctr" rtl="0" eaLnBrk="1" latinLnBrk="0" hangingPunct="1"/>
                      <a:r>
                        <a:rPr kumimoji="0" lang="en-US" sz="1800" b="0" kern="1200" dirty="0">
                          <a:solidFill>
                            <a:schemeClr val="tx1"/>
                          </a:solidFill>
                          <a:latin typeface="Times New Roman" panose="02020603050405020304" pitchFamily="18" charset="0"/>
                          <a:ea typeface="+mn-ea"/>
                          <a:cs typeface="Times New Roman" panose="02020603050405020304" pitchFamily="18" charset="0"/>
                        </a:rPr>
                        <a:t>(Students enrolled at the First Year Level on average basis during the period of assessment)</a:t>
                      </a:r>
                    </a:p>
                  </a:txBody>
                  <a:tcPr anchor="ctr"/>
                </a:tc>
                <a:tc>
                  <a:txBody>
                    <a:bodyPr/>
                    <a:lstStyle/>
                    <a:p>
                      <a:pPr algn="ctr"/>
                      <a:r>
                        <a:rPr kumimoji="0" lang="en-US" sz="1800" b="1" i="0" u="none" strike="noStrike" kern="1200" baseline="0" dirty="0">
                          <a:solidFill>
                            <a:schemeClr val="tx1"/>
                          </a:solidFill>
                          <a:latin typeface="+mn-lt"/>
                          <a:ea typeface="+mn-ea"/>
                          <a:cs typeface="+mn-cs"/>
                        </a:rPr>
                        <a:t>Marks</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90%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20</a:t>
                      </a:r>
                    </a:p>
                  </a:txBody>
                  <a:tcPr anchor="ct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80%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18</a:t>
                      </a:r>
                    </a:p>
                  </a:txBody>
                  <a:tcPr anchor="ctr"/>
                </a:tc>
                <a:extLst>
                  <a:ext uri="{0D108BD9-81ED-4DB2-BD59-A6C34878D82A}">
                    <a16:rowId xmlns:a16="http://schemas.microsoft.com/office/drawing/2014/main" val="10002"/>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a:solidFill>
                            <a:schemeClr val="tx1"/>
                          </a:solidFill>
                          <a:latin typeface="Times New Roman" panose="02020603050405020304" pitchFamily="18" charset="0"/>
                          <a:ea typeface="+mn-ea"/>
                          <a:cs typeface="Times New Roman" panose="02020603050405020304" pitchFamily="18" charset="0"/>
                        </a:rPr>
                        <a:t>&gt;= 70% students</a:t>
                      </a:r>
                      <a:endParaRPr kumimoji="0" lang="en-US" sz="22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16</a:t>
                      </a:r>
                    </a:p>
                  </a:txBody>
                  <a:tcPr anchor="ctr"/>
                </a:tc>
                <a:extLst>
                  <a:ext uri="{0D108BD9-81ED-4DB2-BD59-A6C34878D82A}">
                    <a16:rowId xmlns:a16="http://schemas.microsoft.com/office/drawing/2014/main" val="1000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60%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14</a:t>
                      </a:r>
                    </a:p>
                  </a:txBody>
                  <a:tcPr anchor="ctr"/>
                </a:tc>
                <a:extLst>
                  <a:ext uri="{0D108BD9-81ED-4DB2-BD59-A6C34878D82A}">
                    <a16:rowId xmlns:a16="http://schemas.microsoft.com/office/drawing/2014/main" val="1000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Otherwise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0</a:t>
                      </a:r>
                    </a:p>
                  </a:txBody>
                  <a:tcPr anchor="ctr"/>
                </a:tc>
                <a:extLst>
                  <a:ext uri="{0D108BD9-81ED-4DB2-BD59-A6C34878D82A}">
                    <a16:rowId xmlns:a16="http://schemas.microsoft.com/office/drawing/2014/main" val="10005"/>
                  </a:ext>
                </a:extLst>
              </a:tr>
            </a:tbl>
          </a:graphicData>
        </a:graphic>
      </p:graphicFrame>
      <p:sp>
        <p:nvSpPr>
          <p:cNvPr id="2" name="Rectangle 1"/>
          <p:cNvSpPr/>
          <p:nvPr/>
        </p:nvSpPr>
        <p:spPr>
          <a:xfrm>
            <a:off x="457200" y="817602"/>
            <a:ext cx="8991600" cy="1200329"/>
          </a:xfrm>
          <a:prstGeom prst="rect">
            <a:avLst/>
          </a:prstGeom>
        </p:spPr>
        <p:txBody>
          <a:bodyPr wrap="square">
            <a:spAutoFit/>
          </a:bodyPr>
          <a:lstStyle/>
          <a:p>
            <a:pPr marL="463550" indent="-463550"/>
            <a:r>
              <a:rPr lang="en-US" sz="2200" b="1" dirty="0">
                <a:solidFill>
                  <a:srgbClr val="0000CC"/>
                </a:solidFill>
                <a:latin typeface="Times New Roman" panose="02020603050405020304" pitchFamily="18" charset="0"/>
                <a:cs typeface="Times New Roman" panose="02020603050405020304" pitchFamily="18" charset="0"/>
              </a:rPr>
              <a:t>4.1.	Enrolment Ratio (20)</a:t>
            </a:r>
          </a:p>
          <a:p>
            <a:endParaRPr lang="en-US" sz="2200" dirty="0">
              <a:solidFill>
                <a:prstClr val="black"/>
              </a:solidFill>
              <a:latin typeface="Times New Roman" panose="02020603050405020304" pitchFamily="18" charset="0"/>
              <a:cs typeface="Times New Roman" panose="02020603050405020304" pitchFamily="18" charset="0"/>
            </a:endParaRPr>
          </a:p>
          <a:p>
            <a:r>
              <a:rPr lang="en-US" sz="2200" dirty="0">
                <a:solidFill>
                  <a:prstClr val="black"/>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Enrolment Ratio= N1(Admitted)/N (Sanctioned)</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33400" y="5556647"/>
            <a:ext cx="7494270" cy="61555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r>
              <a:rPr lang="en-US" sz="1600" i="1" spc="-5" dirty="0">
                <a:solidFill>
                  <a:prstClr val="black"/>
                </a:solidFill>
                <a:latin typeface="Times New Roman"/>
                <a:cs typeface="Times New Roman"/>
              </a:rPr>
              <a:t>A</a:t>
            </a:r>
            <a:r>
              <a:rPr lang="en-US" sz="1600" i="1" dirty="0">
                <a:solidFill>
                  <a:prstClr val="black"/>
                </a:solidFill>
                <a:latin typeface="Times New Roman"/>
                <a:cs typeface="Times New Roman"/>
              </a:rPr>
              <a:t>.</a:t>
            </a:r>
            <a:r>
              <a:rPr lang="en-US" sz="1600" i="1" spc="25" dirty="0">
                <a:solidFill>
                  <a:prstClr val="black"/>
                </a:solidFill>
                <a:latin typeface="Times New Roman"/>
                <a:cs typeface="Times New Roman"/>
              </a:rPr>
              <a:t> </a:t>
            </a:r>
            <a:r>
              <a:rPr lang="en-US" sz="1600" i="1" spc="-5" dirty="0">
                <a:solidFill>
                  <a:prstClr val="black"/>
                </a:solidFill>
                <a:latin typeface="Times New Roman"/>
                <a:cs typeface="Times New Roman"/>
              </a:rPr>
              <a:t>B</a:t>
            </a:r>
            <a:r>
              <a:rPr lang="en-US" sz="1600" i="1" dirty="0">
                <a:solidFill>
                  <a:prstClr val="black"/>
                </a:solidFill>
                <a:latin typeface="Times New Roman"/>
                <a:cs typeface="Times New Roman"/>
              </a:rPr>
              <a:t>.</a:t>
            </a:r>
            <a:r>
              <a:rPr lang="en-US" sz="1600" i="1" spc="20" dirty="0">
                <a:solidFill>
                  <a:prstClr val="black"/>
                </a:solidFill>
                <a:latin typeface="Times New Roman"/>
                <a:cs typeface="Times New Roman"/>
              </a:rPr>
              <a:t> </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  Data to be</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rified for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h of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asses</a:t>
            </a:r>
            <a:r>
              <a:rPr lang="en-US" sz="1600" i="1" spc="10" dirty="0">
                <a:solidFill>
                  <a:prstClr val="black"/>
                </a:solidFill>
                <a:latin typeface="Times New Roman"/>
                <a:cs typeface="Times New Roman"/>
              </a:rPr>
              <a:t>s</a:t>
            </a:r>
            <a:r>
              <a:rPr lang="en-US" sz="1600" i="1" dirty="0">
                <a:solidFill>
                  <a:prstClr val="black"/>
                </a:solidFill>
                <a:latin typeface="Times New Roman"/>
                <a:cs typeface="Times New Roman"/>
              </a:rPr>
              <a:t>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 </a:t>
            </a:r>
            <a:r>
              <a:rPr lang="en-US" sz="1600" i="1" spc="-5" dirty="0">
                <a:solidFill>
                  <a:prstClr val="black"/>
                </a:solidFill>
                <a:latin typeface="Times New Roman"/>
                <a:cs typeface="Times New Roman"/>
              </a:rPr>
              <a:t>ye</a:t>
            </a:r>
            <a:r>
              <a:rPr lang="en-US" sz="1600" i="1" dirty="0">
                <a:solidFill>
                  <a:prstClr val="black"/>
                </a:solidFill>
                <a:latin typeface="Times New Roman"/>
                <a:cs typeface="Times New Roman"/>
              </a:rPr>
              <a:t>ars</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41798043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381000"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0965">
              <a:lnSpc>
                <a:spcPct val="150000"/>
              </a:lnSpc>
            </a:pPr>
            <a:r>
              <a:rPr lang="en-US" sz="1600" i="1" dirty="0">
                <a:solidFill>
                  <a:prstClr val="black"/>
                </a:solidFill>
                <a:latin typeface="Times New Roman"/>
                <a:cs typeface="Times New Roman"/>
              </a:rPr>
              <a:t>Data to be</a:t>
            </a:r>
            <a:r>
              <a:rPr lang="en-US" sz="1600" i="1" spc="-5" dirty="0">
                <a:solidFill>
                  <a:prstClr val="black"/>
                </a:solidFill>
                <a:latin typeface="Times New Roman"/>
                <a:cs typeface="Times New Roman"/>
              </a:rPr>
              <a:t> ve</a:t>
            </a:r>
            <a:r>
              <a:rPr lang="en-US" sz="1600" i="1" dirty="0">
                <a:solidFill>
                  <a:prstClr val="black"/>
                </a:solidFill>
                <a:latin typeface="Times New Roman"/>
                <a:cs typeface="Times New Roman"/>
              </a:rPr>
              <a:t>rified</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for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h of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assessm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t>
            </a:r>
            <a:r>
              <a:rPr lang="en-US" sz="1600" i="1" spc="5" dirty="0">
                <a:solidFill>
                  <a:prstClr val="black"/>
                </a:solidFill>
                <a:latin typeface="Times New Roman"/>
                <a:cs typeface="Times New Roman"/>
              </a:rPr>
              <a:t> ye</a:t>
            </a:r>
            <a:r>
              <a:rPr lang="en-US" sz="1600" i="1" dirty="0">
                <a:solidFill>
                  <a:prstClr val="black"/>
                </a:solidFill>
                <a:latin typeface="Times New Roman"/>
                <a:cs typeface="Times New Roman"/>
              </a:rPr>
              <a:t>ars</a:t>
            </a:r>
            <a:endParaRPr lang="en-US" sz="1600" dirty="0">
              <a:solidFill>
                <a:prstClr val="black"/>
              </a:solidFill>
              <a:latin typeface="Times New Roman"/>
              <a:cs typeface="Times New Roman"/>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458" y="1228206"/>
            <a:ext cx="7134941" cy="4258194"/>
          </a:xfrm>
          <a:prstGeom prst="rect">
            <a:avLst/>
          </a:prstGeom>
        </p:spPr>
      </p:pic>
    </p:spTree>
    <p:extLst>
      <p:ext uri="{BB962C8B-B14F-4D97-AF65-F5344CB8AC3E}">
        <p14:creationId xmlns:p14="http://schemas.microsoft.com/office/powerpoint/2010/main" val="16662990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97292"/>
            <a:ext cx="7620000" cy="5863415"/>
          </a:xfrm>
          <a:prstGeom prst="rect">
            <a:avLst/>
          </a:prstGeom>
        </p:spPr>
      </p:pic>
    </p:spTree>
    <p:extLst>
      <p:ext uri="{BB962C8B-B14F-4D97-AF65-F5344CB8AC3E}">
        <p14:creationId xmlns:p14="http://schemas.microsoft.com/office/powerpoint/2010/main" val="197263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981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14" y="1390365"/>
            <a:ext cx="7898986" cy="5068614"/>
          </a:xfrm>
          <a:prstGeom prst="rect">
            <a:avLst/>
          </a:prstGeom>
        </p:spPr>
      </p:pic>
    </p:spTree>
    <p:extLst>
      <p:ext uri="{BB962C8B-B14F-4D97-AF65-F5344CB8AC3E}">
        <p14:creationId xmlns:p14="http://schemas.microsoft.com/office/powerpoint/2010/main" val="29628566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4151" y="5094247"/>
            <a:ext cx="8612249" cy="1615827"/>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50000"/>
              </a:lnSpc>
            </a:pPr>
            <a:r>
              <a:rPr lang="en-US" sz="1600" i="1" dirty="0">
                <a:solidFill>
                  <a:prstClr val="black"/>
                </a:solidFill>
                <a:latin typeface="Times New Roman"/>
                <a:cs typeface="Times New Roman"/>
              </a:rPr>
              <a:t>Data to be verified for each of the assessment years</a:t>
            </a:r>
          </a:p>
          <a:p>
            <a:pPr marL="685800" marR="501650" indent="-623888" algn="just">
              <a:lnSpc>
                <a:spcPct val="150000"/>
              </a:lnSpc>
            </a:pPr>
            <a:r>
              <a:rPr lang="en-US" sz="1600" i="1" dirty="0">
                <a:solidFill>
                  <a:prstClr val="black"/>
                </a:solidFill>
                <a:latin typeface="Times New Roman"/>
                <a:cs typeface="Times New Roman"/>
              </a:rPr>
              <a:t>Note:	If 100% students clear without any backlog then also total marks scored  will  be 40 as both 4.2.1 &amp; 4.2.2 will be applicable simultaneously.</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79382"/>
            <a:ext cx="7912507" cy="5035809"/>
          </a:xfrm>
          <a:prstGeom prst="rect">
            <a:avLst/>
          </a:prstGeom>
        </p:spPr>
      </p:pic>
    </p:spTree>
    <p:extLst>
      <p:ext uri="{BB962C8B-B14F-4D97-AF65-F5344CB8AC3E}">
        <p14:creationId xmlns:p14="http://schemas.microsoft.com/office/powerpoint/2010/main" val="35811276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38199"/>
            <a:ext cx="8763000" cy="5289631"/>
          </a:xfrm>
          <a:prstGeom prst="rect">
            <a:avLst/>
          </a:prstGeom>
        </p:spPr>
      </p:pic>
    </p:spTree>
    <p:extLst>
      <p:ext uri="{BB962C8B-B14F-4D97-AF65-F5344CB8AC3E}">
        <p14:creationId xmlns:p14="http://schemas.microsoft.com/office/powerpoint/2010/main" val="18058277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279401" y="5599837"/>
            <a:ext cx="7545070" cy="87716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33" y="454207"/>
            <a:ext cx="8466667" cy="5184593"/>
          </a:xfrm>
          <a:prstGeom prst="rect">
            <a:avLst/>
          </a:prstGeom>
        </p:spPr>
      </p:pic>
    </p:spTree>
    <p:extLst>
      <p:ext uri="{BB962C8B-B14F-4D97-AF65-F5344CB8AC3E}">
        <p14:creationId xmlns:p14="http://schemas.microsoft.com/office/powerpoint/2010/main" val="6516547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36" y="457200"/>
            <a:ext cx="8889663" cy="5810991"/>
          </a:xfrm>
          <a:prstGeom prst="rect">
            <a:avLst/>
          </a:prstGeom>
        </p:spPr>
      </p:pic>
    </p:spTree>
    <p:extLst>
      <p:ext uri="{BB962C8B-B14F-4D97-AF65-F5344CB8AC3E}">
        <p14:creationId xmlns:p14="http://schemas.microsoft.com/office/powerpoint/2010/main" val="8995152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13608"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225145"/>
            <a:ext cx="6616840" cy="5455045"/>
          </a:xfrm>
          <a:prstGeom prst="rect">
            <a:avLst/>
          </a:prstGeom>
        </p:spPr>
      </p:pic>
    </p:spTree>
    <p:extLst>
      <p:ext uri="{BB962C8B-B14F-4D97-AF65-F5344CB8AC3E}">
        <p14:creationId xmlns:p14="http://schemas.microsoft.com/office/powerpoint/2010/main" val="9489233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9067800" cy="1015663"/>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4.5. Placement, Higher Studies and Entrepreneurship</a:t>
            </a:r>
          </a:p>
          <a:p>
            <a:endParaRPr lang="fr-FR" dirty="0">
              <a:solidFill>
                <a:prstClr val="black"/>
              </a:solidFill>
              <a:latin typeface="Times New Roman" panose="02020603050405020304" pitchFamily="18" charset="0"/>
              <a:cs typeface="Times New Roman" panose="02020603050405020304" pitchFamily="18" charset="0"/>
            </a:endParaRPr>
          </a:p>
          <a:p>
            <a:r>
              <a:rPr lang="fr-FR" sz="2000" dirty="0" err="1">
                <a:solidFill>
                  <a:prstClr val="black"/>
                </a:solidFill>
                <a:latin typeface="Times New Roman" panose="02020603050405020304" pitchFamily="18" charset="0"/>
                <a:cs typeface="Times New Roman" panose="02020603050405020304" pitchFamily="18" charset="0"/>
              </a:rPr>
              <a:t>Assessment</a:t>
            </a:r>
            <a:r>
              <a:rPr lang="fr-FR" sz="2000" dirty="0">
                <a:solidFill>
                  <a:prstClr val="black"/>
                </a:solidFill>
                <a:latin typeface="Times New Roman" panose="02020603050405020304" pitchFamily="18" charset="0"/>
                <a:cs typeface="Times New Roman" panose="02020603050405020304" pitchFamily="18" charset="0"/>
              </a:rPr>
              <a:t> Points = 40 × </a:t>
            </a:r>
            <a:r>
              <a:rPr lang="fr-FR" sz="2000" dirty="0" err="1">
                <a:solidFill>
                  <a:prstClr val="black"/>
                </a:solidFill>
                <a:latin typeface="Times New Roman" panose="02020603050405020304" pitchFamily="18" charset="0"/>
                <a:cs typeface="Times New Roman" panose="02020603050405020304" pitchFamily="18" charset="0"/>
              </a:rPr>
              <a:t>average</a:t>
            </a:r>
            <a:r>
              <a:rPr lang="fr-FR" sz="2000" dirty="0">
                <a:solidFill>
                  <a:prstClr val="black"/>
                </a:solidFill>
                <a:latin typeface="Times New Roman" panose="02020603050405020304" pitchFamily="18" charset="0"/>
                <a:cs typeface="Times New Roman" panose="02020603050405020304" pitchFamily="18" charset="0"/>
              </a:rPr>
              <a:t> placement</a:t>
            </a:r>
            <a:endParaRPr lang="en-US" sz="2000" dirty="0">
              <a:solidFill>
                <a:prstClr val="black"/>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457200" y="1828800"/>
          <a:ext cx="9144000" cy="3566160"/>
        </p:xfrm>
        <a:graphic>
          <a:graphicData uri="http://schemas.openxmlformats.org/drawingml/2006/table">
            <a:tbl>
              <a:tblPr firstRow="1" bandRow="1">
                <a:tableStyleId>{BC89EF96-8CEA-46FF-86C4-4CE0E7609802}</a:tableStyleId>
              </a:tblPr>
              <a:tblGrid>
                <a:gridCol w="6431797">
                  <a:extLst>
                    <a:ext uri="{9D8B030D-6E8A-4147-A177-3AD203B41FA5}">
                      <a16:colId xmlns:a16="http://schemas.microsoft.com/office/drawing/2014/main" val="20000"/>
                    </a:ext>
                  </a:extLst>
                </a:gridCol>
                <a:gridCol w="697424">
                  <a:extLst>
                    <a:ext uri="{9D8B030D-6E8A-4147-A177-3AD203B41FA5}">
                      <a16:colId xmlns:a16="http://schemas.microsoft.com/office/drawing/2014/main" val="20001"/>
                    </a:ext>
                  </a:extLst>
                </a:gridCol>
                <a:gridCol w="1024179">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a:txBody>
                    <a:bodyPr/>
                    <a:lstStyle/>
                    <a:p>
                      <a:pPr algn="ctr"/>
                      <a:r>
                        <a:rPr lang="en-US" sz="2200" kern="1200" dirty="0">
                          <a:solidFill>
                            <a:schemeClr val="tx1"/>
                          </a:solidFill>
                          <a:latin typeface="Times New Roman" panose="02020603050405020304" pitchFamily="18" charset="0"/>
                          <a:ea typeface="+mn-ea"/>
                          <a:cs typeface="Times New Roman" panose="02020603050405020304" pitchFamily="18" charset="0"/>
                        </a:rPr>
                        <a:t>Item</a:t>
                      </a:r>
                    </a:p>
                  </a:txBody>
                  <a:tcP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0"/>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No. of Final Year Students (N)</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placed in companies or Government Sector (x)</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admitted to higher studies </a:t>
                      </a: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with valid qualifying scores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(GATE or equivalent State or </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National </a:t>
                      </a:r>
                      <a:r>
                        <a:rPr kumimoji="0" lang="fr-FR" sz="18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Level</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Tests, GRE, GMAT etc.) (y)</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turned entrepreneur in </a:t>
                      </a: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engineering / technology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(z)</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x + y + z =</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r h="370840">
                <a:tc>
                  <a:txBody>
                    <a:bodyPr/>
                    <a:lstStyle/>
                    <a:p>
                      <a:pPr algn="just"/>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Placement Index : (x + y + z )/N</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P1</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P2</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P3</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6"/>
                  </a:ext>
                </a:extLst>
              </a:tr>
              <a:tr h="370840">
                <a:tc>
                  <a:txBody>
                    <a:bodyPr/>
                    <a:lstStyle/>
                    <a:p>
                      <a:pPr algn="just"/>
                      <a:r>
                        <a:rPr kumimoji="0" lang="fr-FR" sz="18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Average</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placement= (P1 + P2 + P3)/3</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7"/>
                  </a:ext>
                </a:extLst>
              </a:tr>
            </a:tbl>
          </a:graphicData>
        </a:graphic>
      </p:graphicFrame>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457200"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spTree>
    <p:extLst>
      <p:ext uri="{BB962C8B-B14F-4D97-AF65-F5344CB8AC3E}">
        <p14:creationId xmlns:p14="http://schemas.microsoft.com/office/powerpoint/2010/main" val="32437468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250" y="653910"/>
            <a:ext cx="8991600" cy="2482731"/>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4.6. Professional Activities</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4.6.1.	Professional societies/chapters and organizing engineering events</a:t>
            </a:r>
          </a:p>
          <a:p>
            <a:pPr lvl="1">
              <a:spcBef>
                <a:spcPts val="400"/>
              </a:spcBef>
              <a:spcAft>
                <a:spcPts val="400"/>
              </a:spcAft>
            </a:pPr>
            <a:r>
              <a:rPr lang="en-US" sz="2000" dirty="0">
                <a:solidFill>
                  <a:prstClr val="black"/>
                </a:solidFill>
                <a:latin typeface="Times New Roman" panose="02020603050405020304" pitchFamily="18" charset="0"/>
                <a:cs typeface="Times New Roman" panose="02020603050405020304" pitchFamily="18" charset="0"/>
              </a:rPr>
              <a:t>Relevant documentary evidences</a:t>
            </a:r>
          </a:p>
          <a:p>
            <a:pPr marL="1027113" lvl="2" indent="-284163">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Professional Society/Chapters</a:t>
            </a:r>
          </a:p>
          <a:p>
            <a:pPr marL="1027113" lvl="2" indent="-284163">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No. and Quality of Engineering events organized</a:t>
            </a:r>
          </a:p>
          <a:p>
            <a:pPr marL="742950" lvl="2">
              <a:spcBef>
                <a:spcPts val="400"/>
              </a:spcBef>
              <a:spcAft>
                <a:spcPts val="400"/>
              </a:spcAft>
            </a:pPr>
            <a:r>
              <a:rPr lang="en-US" sz="2000" dirty="0">
                <a:solidFill>
                  <a:prstClr val="black"/>
                </a:solidFill>
                <a:latin typeface="Times New Roman"/>
                <a:cs typeface="Times New Roman"/>
              </a:rPr>
              <a:t>(</a:t>
            </a:r>
            <a:r>
              <a:rPr lang="en-US" sz="2000" spc="-15" dirty="0">
                <a:solidFill>
                  <a:prstClr val="black"/>
                </a:solidFill>
                <a:latin typeface="Times New Roman"/>
                <a:cs typeface="Times New Roman"/>
              </a:rPr>
              <a:t>L</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v</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l -</a:t>
            </a:r>
            <a:r>
              <a:rPr lang="en-US" sz="2000" spc="20" dirty="0">
                <a:solidFill>
                  <a:prstClr val="black"/>
                </a:solidFill>
                <a:latin typeface="Times New Roman"/>
                <a:cs typeface="Times New Roman"/>
              </a:rPr>
              <a:t> </a:t>
            </a:r>
            <a:r>
              <a:rPr lang="en-US" sz="2000" spc="-20" dirty="0">
                <a:solidFill>
                  <a:prstClr val="black"/>
                </a:solidFill>
                <a:latin typeface="Times New Roman"/>
                <a:cs typeface="Times New Roman"/>
              </a:rPr>
              <a:t>I</a:t>
            </a:r>
            <a:r>
              <a:rPr lang="en-US" sz="2000" dirty="0">
                <a:solidFill>
                  <a:prstClr val="black"/>
                </a:solidFill>
                <a:latin typeface="Times New Roman"/>
                <a:cs typeface="Times New Roman"/>
              </a:rPr>
              <a:t>nstitut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/Stat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/N</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tion</a:t>
            </a:r>
            <a:r>
              <a:rPr lang="en-US" sz="2000" spc="-5" dirty="0">
                <a:solidFill>
                  <a:prstClr val="black"/>
                </a:solidFill>
                <a:latin typeface="Times New Roman"/>
                <a:cs typeface="Times New Roman"/>
              </a:rPr>
              <a:t>a</a:t>
            </a:r>
            <a:r>
              <a:rPr lang="en-US" sz="2000" spc="5" dirty="0">
                <a:solidFill>
                  <a:prstClr val="black"/>
                </a:solidFill>
                <a:latin typeface="Times New Roman"/>
                <a:cs typeface="Times New Roman"/>
              </a:rPr>
              <a:t>l</a:t>
            </a:r>
            <a:r>
              <a:rPr lang="en-US" sz="2000" spc="10" dirty="0">
                <a:solidFill>
                  <a:prstClr val="black"/>
                </a:solidFill>
                <a:latin typeface="Times New Roman"/>
                <a:cs typeface="Times New Roman"/>
              </a:rPr>
              <a:t>/</a:t>
            </a:r>
            <a:r>
              <a:rPr lang="en-US" sz="2000" spc="-30" dirty="0">
                <a:solidFill>
                  <a:prstClr val="black"/>
                </a:solidFill>
                <a:latin typeface="Times New Roman"/>
                <a:cs typeface="Times New Roman"/>
              </a:rPr>
              <a:t>I</a:t>
            </a:r>
            <a:r>
              <a:rPr lang="en-US" sz="2000" dirty="0">
                <a:solidFill>
                  <a:prstClr val="black"/>
                </a:solidFill>
                <a:latin typeface="Times New Roman"/>
                <a:cs typeface="Times New Roman"/>
              </a:rPr>
              <a:t>nt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rn</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tion</a:t>
            </a:r>
            <a:r>
              <a:rPr lang="en-US" sz="2000" spc="-5" dirty="0">
                <a:solidFill>
                  <a:prstClr val="black"/>
                </a:solidFill>
                <a:latin typeface="Times New Roman"/>
                <a:cs typeface="Times New Roman"/>
              </a:rPr>
              <a:t>a</a:t>
            </a:r>
            <a:r>
              <a:rPr lang="en-US" sz="2000" spc="5" dirty="0">
                <a:solidFill>
                  <a:prstClr val="black"/>
                </a:solidFill>
                <a:latin typeface="Times New Roman"/>
                <a:cs typeface="Times New Roman"/>
              </a:rPr>
              <a:t>l</a:t>
            </a:r>
            <a:r>
              <a:rPr lang="en-US" sz="2000" dirty="0">
                <a:solidFill>
                  <a:prstClr val="black"/>
                </a:solidFill>
                <a:latin typeface="Times New Roman"/>
                <a:cs typeface="Times New Roman"/>
              </a:rPr>
              <a:t>)</a:t>
            </a:r>
          </a:p>
        </p:txBody>
      </p:sp>
      <p:sp>
        <p:nvSpPr>
          <p:cNvPr id="9" name="Rectangle 8"/>
          <p:cNvSpPr/>
          <p:nvPr/>
        </p:nvSpPr>
        <p:spPr>
          <a:xfrm>
            <a:off x="435425" y="4287480"/>
            <a:ext cx="9031186" cy="1579920"/>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4.6.2.	Publication of technical magazines, newsletters, etc.</a:t>
            </a:r>
          </a:p>
          <a:p>
            <a:pPr>
              <a:spcBef>
                <a:spcPts val="400"/>
              </a:spcBef>
              <a:spcAft>
                <a:spcPts val="400"/>
              </a:spcAft>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The Department publications along with the names of the editors, publishers, etc.</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Quality and relevance of the contents and print material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Participation of students from the program</a:t>
            </a:r>
          </a:p>
        </p:txBody>
      </p:sp>
      <p:sp>
        <p:nvSpPr>
          <p:cNvPr id="12"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2250" y="3200400"/>
            <a:ext cx="7494270" cy="87716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S</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lf</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a:t>
            </a:r>
            <a:r>
              <a:rPr lang="en-US" sz="1600" i="1" dirty="0">
                <a:solidFill>
                  <a:prstClr val="black"/>
                </a:solidFill>
                <a:latin typeface="Times New Roman"/>
                <a:cs typeface="Times New Roman"/>
              </a:rPr>
              <a:t>E</a:t>
            </a:r>
            <a:r>
              <a:rPr lang="en-US" sz="1600" i="1" spc="-10" dirty="0">
                <a:solidFill>
                  <a:prstClr val="black"/>
                </a:solidFill>
                <a:latin typeface="Times New Roman"/>
                <a:cs typeface="Times New Roman"/>
              </a:rPr>
              <a:t>x</a:t>
            </a:r>
            <a:r>
              <a:rPr lang="en-US" sz="1600" i="1" dirty="0">
                <a:solidFill>
                  <a:prstClr val="black"/>
                </a:solidFill>
                <a:latin typeface="Times New Roman"/>
                <a:cs typeface="Times New Roman"/>
              </a:rPr>
              <a:t>planatory.</a:t>
            </a:r>
          </a:p>
        </p:txBody>
      </p:sp>
    </p:spTree>
    <p:extLst>
      <p:ext uri="{BB962C8B-B14F-4D97-AF65-F5344CB8AC3E}">
        <p14:creationId xmlns:p14="http://schemas.microsoft.com/office/powerpoint/2010/main" val="11375496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2286000"/>
            <a:ext cx="8991600" cy="1990288"/>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4.6.3	Participation in inter-institute events by students of the program of study</a:t>
            </a:r>
          </a:p>
          <a:p>
            <a:pPr>
              <a:spcBef>
                <a:spcPts val="400"/>
              </a:spcBef>
              <a:spcAft>
                <a:spcPts val="400"/>
              </a:spcAft>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Awards in the events/conferences organized by other institutes</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Within the State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Outside the State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Prized/Awards received</a:t>
            </a:r>
          </a:p>
        </p:txBody>
      </p:sp>
      <p:sp>
        <p:nvSpPr>
          <p:cNvPr id="12"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75010" y="685800"/>
            <a:ext cx="9100789" cy="140038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spcBef>
                <a:spcPts val="600"/>
              </a:spcBef>
              <a:buFont typeface="Times New Roman"/>
              <a:buAutoNum type="alphaUcPeriod"/>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a:p>
            <a:pPr marL="457200" indent="-393700" algn="just">
              <a:spcBef>
                <a:spcPts val="600"/>
              </a:spcBef>
              <a:buFont typeface="Times New Roman"/>
              <a:buAutoNum type="alphaUcPeriod"/>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nc</a:t>
            </a:r>
            <a:r>
              <a:rPr lang="en-US" sz="1600" i="1" dirty="0">
                <a:solidFill>
                  <a:prstClr val="black"/>
                </a:solidFill>
                <a:latin typeface="Times New Roman"/>
                <a:cs typeface="Times New Roman"/>
              </a:rPr>
              <a:t>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Students participation</a:t>
            </a:r>
            <a:r>
              <a:rPr lang="en-US" sz="1600" i="1" spc="5" dirty="0">
                <a:solidFill>
                  <a:prstClr val="black"/>
                </a:solidFill>
                <a:latin typeface="Times New Roman"/>
                <a:cs typeface="Times New Roman"/>
              </a:rPr>
              <a:t> </a:t>
            </a:r>
            <a:r>
              <a:rPr lang="en-US" sz="1600" i="1" spc="-20" dirty="0">
                <a:solidFill>
                  <a:prstClr val="black"/>
                </a:solidFill>
                <a:latin typeface="Times New Roman"/>
                <a:cs typeface="Times New Roman"/>
              </a:rPr>
              <a:t>(</a:t>
            </a:r>
            <a:r>
              <a:rPr lang="en-US" sz="1600" i="1" dirty="0">
                <a:solidFill>
                  <a:prstClr val="black"/>
                </a:solidFill>
                <a:latin typeface="Times New Roman"/>
                <a:cs typeface="Times New Roman"/>
              </a:rPr>
              <a:t>also to be</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onfirm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d d</a:t>
            </a:r>
            <a:r>
              <a:rPr lang="en-US" sz="1600" i="1" spc="10" dirty="0">
                <a:solidFill>
                  <a:prstClr val="black"/>
                </a:solidFill>
                <a:latin typeface="Times New Roman"/>
                <a:cs typeface="Times New Roman"/>
              </a:rPr>
              <a:t>u</a:t>
            </a:r>
            <a:r>
              <a:rPr lang="en-US" sz="1600" i="1" dirty="0">
                <a:solidFill>
                  <a:prstClr val="black"/>
                </a:solidFill>
                <a:latin typeface="Times New Roman"/>
                <a:cs typeface="Times New Roman"/>
              </a:rPr>
              <a:t>ring</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int</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tion with the</a:t>
            </a:r>
            <a:r>
              <a:rPr lang="en-US" sz="1600" i="1" spc="-15" dirty="0">
                <a:solidFill>
                  <a:prstClr val="black"/>
                </a:solidFill>
                <a:latin typeface="Times New Roman"/>
                <a:cs typeface="Times New Roman"/>
              </a:rPr>
              <a:t> </a:t>
            </a:r>
            <a:r>
              <a:rPr lang="en-US" sz="1600" i="1" dirty="0">
                <a:solidFill>
                  <a:prstClr val="black"/>
                </a:solidFill>
                <a:latin typeface="Times New Roman"/>
                <a:cs typeface="Times New Roman"/>
              </a:rPr>
              <a:t>students)</a:t>
            </a:r>
            <a:endParaRPr lang="en-US" sz="1600" dirty="0">
              <a:solidFill>
                <a:prstClr val="black"/>
              </a:solidFill>
              <a:latin typeface="Times New Roman"/>
              <a:cs typeface="Times New Roman"/>
            </a:endParaRPr>
          </a:p>
        </p:txBody>
      </p:sp>
      <p:sp>
        <p:nvSpPr>
          <p:cNvPr id="7" name="Rectangle 6"/>
          <p:cNvSpPr/>
          <p:nvPr/>
        </p:nvSpPr>
        <p:spPr>
          <a:xfrm>
            <a:off x="457200" y="4267200"/>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r>
              <a:rPr lang="en-US" sz="1600" i="1" dirty="0">
                <a:solidFill>
                  <a:prstClr val="black"/>
                </a:solidFill>
                <a:latin typeface="Times New Roman"/>
                <a:cs typeface="Times New Roman"/>
              </a:rPr>
              <a:t>A.B</a:t>
            </a:r>
            <a:r>
              <a:rPr lang="en-US" sz="1600" i="1" spc="20" dirty="0">
                <a:solidFill>
                  <a:prstClr val="black"/>
                </a:solidFill>
                <a:latin typeface="Times New Roman"/>
                <a:cs typeface="Times New Roman"/>
              </a:rPr>
              <a:t>.</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 Quality</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of </a:t>
            </a:r>
            <a:r>
              <a:rPr lang="en-US" sz="1600" i="1" spc="-5" dirty="0">
                <a:solidFill>
                  <a:prstClr val="black"/>
                </a:solidFill>
                <a:latin typeface="Times New Roman"/>
                <a:cs typeface="Times New Roman"/>
              </a:rPr>
              <a:t>e</a:t>
            </a:r>
            <a:r>
              <a:rPr lang="en-US" sz="1600" i="1" spc="5"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spc="10" dirty="0">
                <a:solidFill>
                  <a:prstClr val="black"/>
                </a:solidFill>
                <a:latin typeface="Times New Roman"/>
                <a:cs typeface="Times New Roman"/>
              </a:rPr>
              <a:t>n</a:t>
            </a:r>
            <a:r>
              <a:rPr lang="en-US" sz="1600" i="1" dirty="0">
                <a:solidFill>
                  <a:prstClr val="black"/>
                </a:solidFill>
                <a:latin typeface="Times New Roman"/>
                <a:cs typeface="Times New Roman"/>
              </a:rPr>
              <a:t>ts  and do</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 </a:t>
            </a:r>
            <a:r>
              <a:rPr lang="en-US" sz="1600" i="1" spc="5" dirty="0">
                <a:solidFill>
                  <a:prstClr val="black"/>
                </a:solidFill>
                <a:latin typeface="Times New Roman"/>
                <a:cs typeface="Times New Roman"/>
              </a:rPr>
              <a:t>e</a:t>
            </a:r>
            <a:r>
              <a:rPr lang="en-US" sz="1600" i="1" spc="-5" dirty="0">
                <a:solidFill>
                  <a:prstClr val="black"/>
                </a:solidFill>
                <a:latin typeface="Times New Roman"/>
                <a:cs typeface="Times New Roman"/>
              </a:rPr>
              <a:t>v</a:t>
            </a:r>
            <a:r>
              <a:rPr lang="en-US" sz="1600" i="1" dirty="0">
                <a:solidFill>
                  <a:prstClr val="black"/>
                </a:solidFill>
                <a:latin typeface="Times New Roman"/>
                <a:cs typeface="Times New Roman"/>
              </a:rPr>
              <a:t>iden</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21983681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18" y="685800"/>
            <a:ext cx="9182632" cy="4426028"/>
          </a:xfrm>
          <a:prstGeom prst="rect">
            <a:avLst/>
          </a:prstGeom>
        </p:spPr>
      </p:pic>
    </p:spTree>
    <p:extLst>
      <p:ext uri="{BB962C8B-B14F-4D97-AF65-F5344CB8AC3E}">
        <p14:creationId xmlns:p14="http://schemas.microsoft.com/office/powerpoint/2010/main" val="13441646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54182"/>
            <a:ext cx="9328150" cy="304800"/>
          </a:xfrm>
        </p:spPr>
        <p:txBody>
          <a:bodyPr>
            <a:noAutofit/>
          </a:bodyPr>
          <a:lstStyle/>
          <a:p>
            <a:pPr algn="l"/>
            <a:r>
              <a:rPr lang="en-US" sz="2000" b="1" dirty="0">
                <a:solidFill>
                  <a:srgbClr val="FF0000"/>
                </a:solidFill>
                <a:latin typeface="Cambria" panose="02040503050406030204" pitchFamily="18" charset="0"/>
              </a:rPr>
              <a:t>CRITERION 5: Faculty Information and Contributions</a:t>
            </a:r>
          </a:p>
        </p:txBody>
      </p:sp>
      <p:graphicFrame>
        <p:nvGraphicFramePr>
          <p:cNvPr id="4" name="object 4"/>
          <p:cNvGraphicFramePr>
            <a:graphicFrameLocks noGrp="1"/>
          </p:cNvGraphicFramePr>
          <p:nvPr/>
        </p:nvGraphicFramePr>
        <p:xfrm>
          <a:off x="533401" y="1538190"/>
          <a:ext cx="8153399" cy="4253010"/>
        </p:xfrm>
        <a:graphic>
          <a:graphicData uri="http://schemas.openxmlformats.org/drawingml/2006/table">
            <a:tbl>
              <a:tblPr firstRow="1" bandRow="1">
                <a:tableStyleId>{2D5ABB26-0587-4C30-8999-92F81FD0307C}</a:tableStyleId>
              </a:tblPr>
              <a:tblGrid>
                <a:gridCol w="535841">
                  <a:extLst>
                    <a:ext uri="{9D8B030D-6E8A-4147-A177-3AD203B41FA5}">
                      <a16:colId xmlns:a16="http://schemas.microsoft.com/office/drawing/2014/main" val="20000"/>
                    </a:ext>
                  </a:extLst>
                </a:gridCol>
                <a:gridCol w="537354">
                  <a:extLst>
                    <a:ext uri="{9D8B030D-6E8A-4147-A177-3AD203B41FA5}">
                      <a16:colId xmlns:a16="http://schemas.microsoft.com/office/drawing/2014/main" val="20001"/>
                    </a:ext>
                  </a:extLst>
                </a:gridCol>
                <a:gridCol w="497240">
                  <a:extLst>
                    <a:ext uri="{9D8B030D-6E8A-4147-A177-3AD203B41FA5}">
                      <a16:colId xmlns:a16="http://schemas.microsoft.com/office/drawing/2014/main" val="20002"/>
                    </a:ext>
                  </a:extLst>
                </a:gridCol>
                <a:gridCol w="466211">
                  <a:extLst>
                    <a:ext uri="{9D8B030D-6E8A-4147-A177-3AD203B41FA5}">
                      <a16:colId xmlns:a16="http://schemas.microsoft.com/office/drawing/2014/main" val="20003"/>
                    </a:ext>
                  </a:extLst>
                </a:gridCol>
                <a:gridCol w="535841">
                  <a:extLst>
                    <a:ext uri="{9D8B030D-6E8A-4147-A177-3AD203B41FA5}">
                      <a16:colId xmlns:a16="http://schemas.microsoft.com/office/drawing/2014/main" val="20004"/>
                    </a:ext>
                  </a:extLst>
                </a:gridCol>
                <a:gridCol w="547949">
                  <a:extLst>
                    <a:ext uri="{9D8B030D-6E8A-4147-A177-3AD203B41FA5}">
                      <a16:colId xmlns:a16="http://schemas.microsoft.com/office/drawing/2014/main" val="20005"/>
                    </a:ext>
                  </a:extLst>
                </a:gridCol>
                <a:gridCol w="417017">
                  <a:extLst>
                    <a:ext uri="{9D8B030D-6E8A-4147-A177-3AD203B41FA5}">
                      <a16:colId xmlns:a16="http://schemas.microsoft.com/office/drawing/2014/main" val="20006"/>
                    </a:ext>
                  </a:extLst>
                </a:gridCol>
                <a:gridCol w="427613">
                  <a:extLst>
                    <a:ext uri="{9D8B030D-6E8A-4147-A177-3AD203B41FA5}">
                      <a16:colId xmlns:a16="http://schemas.microsoft.com/office/drawing/2014/main" val="20007"/>
                    </a:ext>
                  </a:extLst>
                </a:gridCol>
                <a:gridCol w="536596">
                  <a:extLst>
                    <a:ext uri="{9D8B030D-6E8A-4147-A177-3AD203B41FA5}">
                      <a16:colId xmlns:a16="http://schemas.microsoft.com/office/drawing/2014/main" val="20008"/>
                    </a:ext>
                  </a:extLst>
                </a:gridCol>
                <a:gridCol w="541895">
                  <a:extLst>
                    <a:ext uri="{9D8B030D-6E8A-4147-A177-3AD203B41FA5}">
                      <a16:colId xmlns:a16="http://schemas.microsoft.com/office/drawing/2014/main" val="20009"/>
                    </a:ext>
                  </a:extLst>
                </a:gridCol>
                <a:gridCol w="527516">
                  <a:extLst>
                    <a:ext uri="{9D8B030D-6E8A-4147-A177-3AD203B41FA5}">
                      <a16:colId xmlns:a16="http://schemas.microsoft.com/office/drawing/2014/main" val="20010"/>
                    </a:ext>
                  </a:extLst>
                </a:gridCol>
                <a:gridCol w="644068">
                  <a:extLst>
                    <a:ext uri="{9D8B030D-6E8A-4147-A177-3AD203B41FA5}">
                      <a16:colId xmlns:a16="http://schemas.microsoft.com/office/drawing/2014/main" val="20011"/>
                    </a:ext>
                  </a:extLst>
                </a:gridCol>
                <a:gridCol w="535839">
                  <a:extLst>
                    <a:ext uri="{9D8B030D-6E8A-4147-A177-3AD203B41FA5}">
                      <a16:colId xmlns:a16="http://schemas.microsoft.com/office/drawing/2014/main" val="20012"/>
                    </a:ext>
                  </a:extLst>
                </a:gridCol>
                <a:gridCol w="753053">
                  <a:extLst>
                    <a:ext uri="{9D8B030D-6E8A-4147-A177-3AD203B41FA5}">
                      <a16:colId xmlns:a16="http://schemas.microsoft.com/office/drawing/2014/main" val="20013"/>
                    </a:ext>
                  </a:extLst>
                </a:gridCol>
                <a:gridCol w="649366">
                  <a:extLst>
                    <a:ext uri="{9D8B030D-6E8A-4147-A177-3AD203B41FA5}">
                      <a16:colId xmlns:a16="http://schemas.microsoft.com/office/drawing/2014/main" val="20014"/>
                    </a:ext>
                  </a:extLst>
                </a:gridCol>
              </a:tblGrid>
              <a:tr h="557586">
                <a:tc rowSpan="3">
                  <a:txBody>
                    <a:bodyPr/>
                    <a:lstStyle/>
                    <a:p>
                      <a:pPr>
                        <a:lnSpc>
                          <a:spcPct val="100000"/>
                        </a:lnSpc>
                      </a:pPr>
                      <a:endParaRPr sz="1300" dirty="0">
                        <a:latin typeface="Times New Roman"/>
                        <a:cs typeface="Times New Roman"/>
                      </a:endParaRPr>
                    </a:p>
                    <a:p>
                      <a:pPr marL="237490">
                        <a:lnSpc>
                          <a:spcPct val="100000"/>
                        </a:lnSpc>
                      </a:pPr>
                      <a:r>
                        <a:rPr sz="1400" b="1" dirty="0">
                          <a:latin typeface="Verdana"/>
                          <a:cs typeface="Verdana"/>
                        </a:rPr>
                        <a:t>Name of </a:t>
                      </a:r>
                      <a:r>
                        <a:rPr sz="1400" b="1" spc="-5" dirty="0">
                          <a:latin typeface="Verdana"/>
                          <a:cs typeface="Verdana"/>
                        </a:rPr>
                        <a:t>the Faculty</a:t>
                      </a:r>
                      <a:r>
                        <a:rPr sz="1400" b="1" spc="-25" dirty="0">
                          <a:latin typeface="Verdana"/>
                          <a:cs typeface="Verdana"/>
                        </a:rPr>
                        <a:t> </a:t>
                      </a:r>
                      <a:r>
                        <a:rPr sz="1400" b="1" spc="-5" dirty="0">
                          <a:latin typeface="Verdana"/>
                          <a:cs typeface="Verdana"/>
                        </a:rPr>
                        <a:t>Member</a:t>
                      </a:r>
                      <a:endParaRPr sz="1400" b="1" dirty="0">
                        <a:latin typeface="Verdana"/>
                        <a:cs typeface="Verdana"/>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gridSpan="3">
                  <a:txBody>
                    <a:bodyPr/>
                    <a:lstStyle/>
                    <a:p>
                      <a:pPr>
                        <a:lnSpc>
                          <a:spcPct val="100000"/>
                        </a:lnSpc>
                        <a:spcBef>
                          <a:spcPts val="5"/>
                        </a:spcBef>
                      </a:pPr>
                      <a:endParaRPr sz="1400" b="1" dirty="0">
                        <a:latin typeface="Times New Roman"/>
                        <a:cs typeface="Times New Roman"/>
                      </a:endParaRPr>
                    </a:p>
                    <a:p>
                      <a:pPr marL="316865">
                        <a:lnSpc>
                          <a:spcPct val="100000"/>
                        </a:lnSpc>
                      </a:pPr>
                      <a:r>
                        <a:rPr sz="1100" b="1" spc="-5" dirty="0">
                          <a:latin typeface="Verdana"/>
                          <a:cs typeface="Verdana"/>
                        </a:rPr>
                        <a:t>Qualification</a:t>
                      </a:r>
                      <a:endParaRPr sz="1100" b="1" dirty="0">
                        <a:latin typeface="Verdana"/>
                        <a:cs typeface="Verdana"/>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hMerge="1">
                  <a:txBody>
                    <a:bodyPr/>
                    <a:lstStyle/>
                    <a:p>
                      <a:endParaRPr/>
                    </a:p>
                  </a:txBody>
                  <a:tcPr marL="0" marR="0" marT="0" marB="0"/>
                </a:tc>
                <a:tc rowSpan="2" hMerge="1">
                  <a:txBody>
                    <a:bodyPr/>
                    <a:lstStyle/>
                    <a:p>
                      <a:endParaRPr/>
                    </a:p>
                  </a:txBody>
                  <a:tcPr marL="0" marR="0" marT="0" marB="0"/>
                </a:tc>
                <a:tc rowSpan="3">
                  <a:txBody>
                    <a:bodyPr/>
                    <a:lstStyle/>
                    <a:p>
                      <a:pPr marL="184150">
                        <a:lnSpc>
                          <a:spcPct val="100000"/>
                        </a:lnSpc>
                        <a:spcBef>
                          <a:spcPts val="575"/>
                        </a:spcBef>
                      </a:pPr>
                      <a:r>
                        <a:rPr sz="1100" b="1" spc="-5" dirty="0">
                          <a:latin typeface="Verdana"/>
                          <a:cs typeface="Verdana"/>
                        </a:rPr>
                        <a:t>Association with the</a:t>
                      </a:r>
                      <a:r>
                        <a:rPr sz="1100" b="1" spc="15" dirty="0">
                          <a:latin typeface="Verdana"/>
                          <a:cs typeface="Verdana"/>
                        </a:rPr>
                        <a:t> </a:t>
                      </a:r>
                      <a:r>
                        <a:rPr sz="1100" b="1" spc="-5" dirty="0">
                          <a:latin typeface="Verdana"/>
                          <a:cs typeface="Verdana"/>
                        </a:rPr>
                        <a:t>Institution</a:t>
                      </a:r>
                      <a:endParaRPr sz="1100" b="1">
                        <a:latin typeface="Verdana"/>
                        <a:cs typeface="Verdana"/>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25"/>
                        </a:spcBef>
                      </a:pPr>
                      <a:endParaRPr sz="1200" b="1" dirty="0">
                        <a:latin typeface="Times New Roman"/>
                        <a:cs typeface="Times New Roman"/>
                      </a:endParaRPr>
                    </a:p>
                    <a:p>
                      <a:pPr marL="1905" algn="ctr">
                        <a:lnSpc>
                          <a:spcPct val="100000"/>
                        </a:lnSpc>
                        <a:spcBef>
                          <a:spcPts val="5"/>
                        </a:spcBef>
                      </a:pPr>
                      <a:r>
                        <a:rPr sz="1100" b="1" dirty="0">
                          <a:latin typeface="Verdana"/>
                          <a:cs typeface="Verdana"/>
                        </a:rPr>
                        <a:t>Designation</a:t>
                      </a: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marL="205104" marR="197485" indent="27305">
                        <a:lnSpc>
                          <a:spcPct val="103699"/>
                        </a:lnSpc>
                        <a:spcBef>
                          <a:spcPts val="550"/>
                        </a:spcBef>
                      </a:pPr>
                      <a:r>
                        <a:rPr sz="1100" b="1" spc="-5" dirty="0">
                          <a:latin typeface="Verdana"/>
                          <a:cs typeface="Verdana"/>
                        </a:rPr>
                        <a:t>Date </a:t>
                      </a:r>
                      <a:r>
                        <a:rPr sz="1100" b="1" dirty="0">
                          <a:latin typeface="Verdana"/>
                          <a:cs typeface="Verdana"/>
                        </a:rPr>
                        <a:t>on </a:t>
                      </a:r>
                      <a:r>
                        <a:rPr sz="1100" b="1" spc="-5" dirty="0">
                          <a:latin typeface="Verdana"/>
                          <a:cs typeface="Verdana"/>
                        </a:rPr>
                        <a:t>which Designated as  Professor/ Associate</a:t>
                      </a:r>
                      <a:r>
                        <a:rPr sz="1100" b="1" spc="-15" dirty="0">
                          <a:latin typeface="Verdana"/>
                          <a:cs typeface="Verdana"/>
                        </a:rPr>
                        <a:t> </a:t>
                      </a:r>
                      <a:r>
                        <a:rPr sz="1100" b="1" spc="-5" dirty="0">
                          <a:latin typeface="Verdana"/>
                          <a:cs typeface="Verdana"/>
                        </a:rPr>
                        <a:t>Professor</a:t>
                      </a:r>
                      <a:endParaRPr sz="1100" b="1">
                        <a:latin typeface="Verdana"/>
                        <a:cs typeface="Verdana"/>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15"/>
                        </a:spcBef>
                      </a:pPr>
                      <a:endParaRPr sz="1400" b="1">
                        <a:latin typeface="Times New Roman"/>
                        <a:cs typeface="Times New Roman"/>
                      </a:endParaRPr>
                    </a:p>
                    <a:p>
                      <a:pPr marL="212725">
                        <a:lnSpc>
                          <a:spcPct val="100000"/>
                        </a:lnSpc>
                        <a:spcBef>
                          <a:spcPts val="5"/>
                        </a:spcBef>
                      </a:pPr>
                      <a:r>
                        <a:rPr sz="1100" b="1" spc="-5" dirty="0">
                          <a:latin typeface="Verdana"/>
                          <a:cs typeface="Verdana"/>
                        </a:rPr>
                        <a:t>Date </a:t>
                      </a:r>
                      <a:r>
                        <a:rPr sz="1100" b="1" dirty="0">
                          <a:latin typeface="Verdana"/>
                          <a:cs typeface="Verdana"/>
                        </a:rPr>
                        <a:t>of </a:t>
                      </a:r>
                      <a:r>
                        <a:rPr sz="1100" b="1" spc="-5" dirty="0">
                          <a:latin typeface="Verdana"/>
                          <a:cs typeface="Verdana"/>
                        </a:rPr>
                        <a:t>Joining the</a:t>
                      </a:r>
                      <a:r>
                        <a:rPr sz="1100" b="1" spc="5" dirty="0">
                          <a:latin typeface="Verdana"/>
                          <a:cs typeface="Verdana"/>
                        </a:rPr>
                        <a:t> </a:t>
                      </a:r>
                      <a:r>
                        <a:rPr sz="1100" b="1" spc="-5" dirty="0">
                          <a:latin typeface="Verdana"/>
                          <a:cs typeface="Verdana"/>
                        </a:rPr>
                        <a:t>Institution</a:t>
                      </a:r>
                      <a:endParaRPr sz="1100" b="1">
                        <a:latin typeface="Verdana"/>
                        <a:cs typeface="Verdana"/>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40"/>
                        </a:spcBef>
                      </a:pPr>
                      <a:endParaRPr sz="2000" b="1">
                        <a:latin typeface="Times New Roman"/>
                        <a:cs typeface="Times New Roman"/>
                      </a:endParaRPr>
                    </a:p>
                    <a:p>
                      <a:pPr algn="ctr">
                        <a:lnSpc>
                          <a:spcPct val="100000"/>
                        </a:lnSpc>
                      </a:pPr>
                      <a:r>
                        <a:rPr sz="1100" b="1" spc="-5" dirty="0">
                          <a:latin typeface="Verdana"/>
                          <a:cs typeface="Verdana"/>
                        </a:rPr>
                        <a:t>Department</a:t>
                      </a:r>
                      <a:endParaRPr sz="1100" b="1">
                        <a:latin typeface="Verdana"/>
                        <a:cs typeface="Verdana"/>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5"/>
                        </a:spcBef>
                      </a:pPr>
                      <a:endParaRPr sz="2400" b="1">
                        <a:latin typeface="Times New Roman"/>
                        <a:cs typeface="Times New Roman"/>
                      </a:endParaRPr>
                    </a:p>
                    <a:p>
                      <a:pPr marL="627380">
                        <a:lnSpc>
                          <a:spcPct val="100000"/>
                        </a:lnSpc>
                      </a:pPr>
                      <a:r>
                        <a:rPr sz="1100" b="1" spc="-5" dirty="0">
                          <a:latin typeface="Verdana"/>
                          <a:cs typeface="Verdana"/>
                        </a:rPr>
                        <a:t>Specialization</a:t>
                      </a:r>
                      <a:endParaRPr sz="1100" b="1">
                        <a:latin typeface="Verdana"/>
                        <a:cs typeface="Verdana"/>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marL="229870">
                        <a:lnSpc>
                          <a:spcPct val="100000"/>
                        </a:lnSpc>
                        <a:spcBef>
                          <a:spcPts val="760"/>
                        </a:spcBef>
                      </a:pPr>
                      <a:r>
                        <a:rPr sz="1100" b="1" spc="-5" dirty="0">
                          <a:latin typeface="Verdana"/>
                          <a:cs typeface="Verdana"/>
                        </a:rPr>
                        <a:t>Academic</a:t>
                      </a:r>
                      <a:r>
                        <a:rPr sz="1100" b="1" spc="-15" dirty="0">
                          <a:latin typeface="Verdana"/>
                          <a:cs typeface="Verdana"/>
                        </a:rPr>
                        <a:t> </a:t>
                      </a:r>
                      <a:r>
                        <a:rPr sz="1100" b="1" dirty="0">
                          <a:latin typeface="Verdana"/>
                          <a:cs typeface="Verdana"/>
                        </a:rPr>
                        <a:t>Research</a:t>
                      </a:r>
                      <a:endParaRPr sz="1100" b="1">
                        <a:latin typeface="Verdana"/>
                        <a:cs typeface="Verdana"/>
                      </a:endParaRPr>
                    </a:p>
                  </a:txBody>
                  <a:tcPr marL="0" marR="0" marT="965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rowSpan="3">
                  <a:txBody>
                    <a:bodyPr/>
                    <a:lstStyle/>
                    <a:p>
                      <a:pPr>
                        <a:lnSpc>
                          <a:spcPct val="100000"/>
                        </a:lnSpc>
                      </a:pPr>
                      <a:endParaRPr sz="1800" b="1">
                        <a:latin typeface="Times New Roman"/>
                        <a:cs typeface="Times New Roman"/>
                      </a:endParaRPr>
                    </a:p>
                    <a:p>
                      <a:pPr algn="ctr">
                        <a:lnSpc>
                          <a:spcPct val="100000"/>
                        </a:lnSpc>
                      </a:pPr>
                      <a:r>
                        <a:rPr sz="1100" b="1" spc="-5" dirty="0">
                          <a:latin typeface="Verdana"/>
                          <a:cs typeface="Verdana"/>
                        </a:rPr>
                        <a:t>Currently Associated</a:t>
                      </a:r>
                      <a:r>
                        <a:rPr sz="1100" b="1" spc="10" dirty="0">
                          <a:latin typeface="Verdana"/>
                          <a:cs typeface="Verdana"/>
                        </a:rPr>
                        <a:t> </a:t>
                      </a:r>
                      <a:r>
                        <a:rPr sz="1100" b="1" spc="-5" dirty="0">
                          <a:latin typeface="Verdana"/>
                          <a:cs typeface="Verdana"/>
                        </a:rPr>
                        <a:t>(Y/N)</a:t>
                      </a:r>
                      <a:endParaRPr sz="1100" b="1">
                        <a:latin typeface="Verdana"/>
                        <a:cs typeface="Verdana"/>
                      </a:endParaRPr>
                    </a:p>
                    <a:p>
                      <a:pPr marL="635" algn="ctr">
                        <a:lnSpc>
                          <a:spcPts val="950"/>
                        </a:lnSpc>
                        <a:spcBef>
                          <a:spcPts val="50"/>
                        </a:spcBef>
                      </a:pPr>
                      <a:r>
                        <a:rPr sz="1100" b="1" spc="-5" dirty="0">
                          <a:latin typeface="Verdana"/>
                          <a:cs typeface="Verdana"/>
                        </a:rPr>
                        <a:t>Date </a:t>
                      </a:r>
                      <a:r>
                        <a:rPr sz="1100" b="1" dirty="0">
                          <a:latin typeface="Verdana"/>
                          <a:cs typeface="Verdana"/>
                        </a:rPr>
                        <a:t>of</a:t>
                      </a:r>
                      <a:r>
                        <a:rPr sz="1100" b="1" spc="-15" dirty="0">
                          <a:latin typeface="Verdana"/>
                          <a:cs typeface="Verdana"/>
                        </a:rPr>
                        <a:t> </a:t>
                      </a:r>
                      <a:r>
                        <a:rPr sz="1100" b="1" dirty="0">
                          <a:latin typeface="Verdana"/>
                          <a:cs typeface="Verdana"/>
                        </a:rPr>
                        <a:t>Leaving</a:t>
                      </a:r>
                      <a:endParaRPr sz="1100" b="1">
                        <a:latin typeface="Verdana"/>
                        <a:cs typeface="Verdana"/>
                      </a:endParaRPr>
                    </a:p>
                    <a:p>
                      <a:pPr algn="ctr">
                        <a:lnSpc>
                          <a:spcPts val="1070"/>
                        </a:lnSpc>
                      </a:pPr>
                      <a:r>
                        <a:rPr sz="1200" b="1" spc="-35" dirty="0">
                          <a:latin typeface="Trebuchet MS"/>
                          <a:cs typeface="Trebuchet MS"/>
                        </a:rPr>
                        <a:t>(In</a:t>
                      </a:r>
                      <a:r>
                        <a:rPr sz="1200" b="1" spc="-80" dirty="0">
                          <a:latin typeface="Trebuchet MS"/>
                          <a:cs typeface="Trebuchet MS"/>
                        </a:rPr>
                        <a:t> </a:t>
                      </a:r>
                      <a:r>
                        <a:rPr sz="1200" b="1" spc="-45" dirty="0">
                          <a:latin typeface="Trebuchet MS"/>
                          <a:cs typeface="Trebuchet MS"/>
                        </a:rPr>
                        <a:t>case</a:t>
                      </a:r>
                      <a:r>
                        <a:rPr sz="1200" b="1" spc="-80" dirty="0">
                          <a:latin typeface="Trebuchet MS"/>
                          <a:cs typeface="Trebuchet MS"/>
                        </a:rPr>
                        <a:t> </a:t>
                      </a:r>
                      <a:r>
                        <a:rPr sz="1200" b="1" spc="-45" dirty="0">
                          <a:latin typeface="Trebuchet MS"/>
                          <a:cs typeface="Trebuchet MS"/>
                        </a:rPr>
                        <a:t>Currently</a:t>
                      </a:r>
                      <a:r>
                        <a:rPr sz="1200" b="1" spc="-75" dirty="0">
                          <a:latin typeface="Trebuchet MS"/>
                          <a:cs typeface="Trebuchet MS"/>
                        </a:rPr>
                        <a:t> </a:t>
                      </a:r>
                      <a:r>
                        <a:rPr sz="1200" b="1" spc="-35" dirty="0">
                          <a:latin typeface="Trebuchet MS"/>
                          <a:cs typeface="Trebuchet MS"/>
                        </a:rPr>
                        <a:t>Associated</a:t>
                      </a:r>
                      <a:r>
                        <a:rPr sz="1200" b="1" spc="-75" dirty="0">
                          <a:latin typeface="Trebuchet MS"/>
                          <a:cs typeface="Trebuchet MS"/>
                        </a:rPr>
                        <a:t> </a:t>
                      </a:r>
                      <a:r>
                        <a:rPr sz="1200" b="1" spc="-30" dirty="0">
                          <a:latin typeface="Trebuchet MS"/>
                          <a:cs typeface="Trebuchet MS"/>
                        </a:rPr>
                        <a:t>is</a:t>
                      </a:r>
                      <a:r>
                        <a:rPr sz="1200" b="1" spc="-75" dirty="0">
                          <a:latin typeface="Trebuchet MS"/>
                          <a:cs typeface="Trebuchet MS"/>
                        </a:rPr>
                        <a:t> </a:t>
                      </a:r>
                      <a:r>
                        <a:rPr sz="1200" b="1" spc="-55" dirty="0">
                          <a:latin typeface="Trebuchet MS"/>
                          <a:cs typeface="Trebuchet MS"/>
                        </a:rPr>
                        <a:t>(“No”)</a:t>
                      </a:r>
                      <a:endParaRPr sz="1200" b="1">
                        <a:latin typeface="Trebuchet MS"/>
                        <a:cs typeface="Trebuchet MS"/>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25"/>
                        </a:spcBef>
                      </a:pPr>
                      <a:endParaRPr sz="2000" b="1">
                        <a:latin typeface="Times New Roman"/>
                        <a:cs typeface="Times New Roman"/>
                      </a:endParaRPr>
                    </a:p>
                    <a:p>
                      <a:pPr marL="494665" marR="424815" indent="-60960">
                        <a:lnSpc>
                          <a:spcPct val="103699"/>
                        </a:lnSpc>
                      </a:pPr>
                      <a:r>
                        <a:rPr sz="1100" b="1" spc="-5" dirty="0">
                          <a:latin typeface="Verdana"/>
                          <a:cs typeface="Verdana"/>
                        </a:rPr>
                        <a:t>Nature </a:t>
                      </a:r>
                      <a:r>
                        <a:rPr sz="1100" b="1" dirty="0">
                          <a:latin typeface="Verdana"/>
                          <a:cs typeface="Verdana"/>
                        </a:rPr>
                        <a:t>of </a:t>
                      </a:r>
                      <a:r>
                        <a:rPr sz="1100" b="1" spc="-5" dirty="0">
                          <a:latin typeface="Verdana"/>
                          <a:cs typeface="Verdana"/>
                        </a:rPr>
                        <a:t>Association  (Regular/Contract)</a:t>
                      </a:r>
                      <a:endParaRPr sz="1100" b="1">
                        <a:latin typeface="Verdana"/>
                        <a:cs typeface="Verdana"/>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3170">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20"/>
                        </a:spcBef>
                      </a:pPr>
                      <a:endParaRPr sz="2000" b="1" dirty="0">
                        <a:latin typeface="Times New Roman"/>
                        <a:cs typeface="Times New Roman"/>
                      </a:endParaRPr>
                    </a:p>
                    <a:p>
                      <a:pPr marL="103505">
                        <a:lnSpc>
                          <a:spcPct val="100000"/>
                        </a:lnSpc>
                      </a:pPr>
                      <a:r>
                        <a:rPr sz="1100" b="1" dirty="0">
                          <a:latin typeface="Verdana"/>
                          <a:cs typeface="Verdana"/>
                        </a:rPr>
                        <a:t>Research </a:t>
                      </a:r>
                      <a:r>
                        <a:rPr sz="1100" b="1" spc="-5" dirty="0">
                          <a:latin typeface="Verdana"/>
                          <a:cs typeface="Verdana"/>
                        </a:rPr>
                        <a:t>Paper</a:t>
                      </a:r>
                      <a:r>
                        <a:rPr sz="1100" b="1" spc="-25" dirty="0">
                          <a:latin typeface="Verdana"/>
                          <a:cs typeface="Verdana"/>
                        </a:rPr>
                        <a:t> </a:t>
                      </a:r>
                      <a:r>
                        <a:rPr sz="1100" b="1" spc="-5" dirty="0">
                          <a:latin typeface="Verdana"/>
                          <a:cs typeface="Verdana"/>
                        </a:rPr>
                        <a:t>Publications</a:t>
                      </a:r>
                      <a:endParaRPr sz="1100" b="1" dirty="0">
                        <a:latin typeface="Verdana"/>
                        <a:cs typeface="Verdana"/>
                      </a:endParaRPr>
                    </a:p>
                  </a:txBody>
                  <a:tcPr marL="0" marR="0" marT="254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pPr>
                      <a:endParaRPr sz="1400" b="1">
                        <a:latin typeface="Times New Roman"/>
                        <a:cs typeface="Times New Roman"/>
                      </a:endParaRPr>
                    </a:p>
                    <a:p>
                      <a:pPr marL="426084">
                        <a:lnSpc>
                          <a:spcPct val="100000"/>
                        </a:lnSpc>
                        <a:spcBef>
                          <a:spcPts val="815"/>
                        </a:spcBef>
                      </a:pPr>
                      <a:r>
                        <a:rPr sz="1100" b="1" spc="-5" dirty="0">
                          <a:latin typeface="Verdana"/>
                          <a:cs typeface="Verdana"/>
                        </a:rPr>
                        <a:t>Ph.D. Guidance</a:t>
                      </a:r>
                      <a:endParaRPr sz="1100" b="1">
                        <a:latin typeface="Verdana"/>
                        <a:cs typeface="Verdana"/>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200" b="1">
                        <a:latin typeface="Times New Roman"/>
                        <a:cs typeface="Times New Roman"/>
                      </a:endParaRPr>
                    </a:p>
                    <a:p>
                      <a:pPr marL="77470" marR="70485" indent="141605">
                        <a:lnSpc>
                          <a:spcPct val="103800"/>
                        </a:lnSpc>
                      </a:pPr>
                      <a:r>
                        <a:rPr sz="1100" b="1" spc="-5" dirty="0">
                          <a:latin typeface="Verdana"/>
                          <a:cs typeface="Verdana"/>
                        </a:rPr>
                        <a:t>Faculty Receiving Ph.D.  during the Assessment Years</a:t>
                      </a:r>
                      <a:endParaRPr sz="1100" b="1">
                        <a:latin typeface="Verdana"/>
                        <a:cs typeface="Verdana"/>
                      </a:endParaRPr>
                    </a:p>
                  </a:txBody>
                  <a:tcPr marL="0" marR="0" marT="444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713439">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9390">
                        <a:lnSpc>
                          <a:spcPct val="100000"/>
                        </a:lnSpc>
                        <a:spcBef>
                          <a:spcPts val="570"/>
                        </a:spcBef>
                      </a:pPr>
                      <a:r>
                        <a:rPr sz="1100" b="1" dirty="0">
                          <a:latin typeface="Verdana"/>
                          <a:cs typeface="Verdana"/>
                        </a:rPr>
                        <a:t>Degree </a:t>
                      </a:r>
                      <a:r>
                        <a:rPr sz="1100" b="1" spc="-5" dirty="0">
                          <a:latin typeface="Verdana"/>
                          <a:cs typeface="Verdana"/>
                        </a:rPr>
                        <a:t>(highest</a:t>
                      </a:r>
                      <a:r>
                        <a:rPr sz="1100" b="1" spc="-35" dirty="0">
                          <a:latin typeface="Verdana"/>
                          <a:cs typeface="Verdana"/>
                        </a:rPr>
                        <a:t> </a:t>
                      </a:r>
                      <a:r>
                        <a:rPr sz="1100" b="1" spc="-5" dirty="0">
                          <a:latin typeface="Verdana"/>
                          <a:cs typeface="Verdana"/>
                        </a:rPr>
                        <a:t>degree)</a:t>
                      </a:r>
                      <a:endParaRPr sz="1100" b="1" dirty="0">
                        <a:latin typeface="Verdana"/>
                        <a:cs typeface="Verdana"/>
                      </a:endParaRPr>
                    </a:p>
                  </a:txBody>
                  <a:tcPr marL="0" marR="0" marT="7239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7365">
                        <a:lnSpc>
                          <a:spcPct val="100000"/>
                        </a:lnSpc>
                        <a:spcBef>
                          <a:spcPts val="570"/>
                        </a:spcBef>
                      </a:pPr>
                      <a:r>
                        <a:rPr sz="1100" b="1" dirty="0">
                          <a:latin typeface="Verdana"/>
                          <a:cs typeface="Verdana"/>
                        </a:rPr>
                        <a:t>University</a:t>
                      </a:r>
                    </a:p>
                  </a:txBody>
                  <a:tcPr marL="0" marR="0" marT="7239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5295" marR="153035" indent="-295910">
                        <a:lnSpc>
                          <a:spcPct val="103699"/>
                        </a:lnSpc>
                        <a:spcBef>
                          <a:spcPts val="540"/>
                        </a:spcBef>
                      </a:pPr>
                      <a:r>
                        <a:rPr sz="1100" b="1" dirty="0">
                          <a:latin typeface="Verdana"/>
                          <a:cs typeface="Verdana"/>
                        </a:rPr>
                        <a:t>Year of </a:t>
                      </a:r>
                      <a:r>
                        <a:rPr sz="1100" b="1" spc="-5" dirty="0">
                          <a:latin typeface="Verdana"/>
                          <a:cs typeface="Verdana"/>
                        </a:rPr>
                        <a:t>attaining</a:t>
                      </a:r>
                      <a:r>
                        <a:rPr sz="1100" b="1" spc="-45" dirty="0">
                          <a:latin typeface="Verdana"/>
                          <a:cs typeface="Verdana"/>
                        </a:rPr>
                        <a:t> </a:t>
                      </a:r>
                      <a:r>
                        <a:rPr sz="1100" b="1" spc="-5" dirty="0">
                          <a:latin typeface="Verdana"/>
                          <a:cs typeface="Verdana"/>
                        </a:rPr>
                        <a:t>higher  qualification</a:t>
                      </a:r>
                      <a:endParaRPr sz="1100" b="1" dirty="0">
                        <a:latin typeface="Verdana"/>
                        <a:cs typeface="Verdana"/>
                      </a:endParaRPr>
                    </a:p>
                  </a:txBody>
                  <a:tcPr marL="0" marR="0" marT="685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254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59605">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9605">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9605">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86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B: Criteria Summary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71600"/>
            <a:ext cx="6840225" cy="497379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225" y="2437754"/>
            <a:ext cx="1541775" cy="4004643"/>
          </a:xfrm>
          <a:prstGeom prst="rect">
            <a:avLst/>
          </a:prstGeom>
        </p:spPr>
      </p:pic>
      <p:sp>
        <p:nvSpPr>
          <p:cNvPr id="6" name="TextBox 5"/>
          <p:cNvSpPr txBox="1"/>
          <p:nvPr/>
        </p:nvSpPr>
        <p:spPr>
          <a:xfrm>
            <a:off x="7848600" y="2057400"/>
            <a:ext cx="1295400" cy="369332"/>
          </a:xfrm>
          <a:prstGeom prst="rect">
            <a:avLst/>
          </a:prstGeom>
          <a:noFill/>
        </p:spPr>
        <p:txBody>
          <a:bodyPr wrap="square" rtlCol="0">
            <a:spAutoFit/>
          </a:bodyPr>
          <a:lstStyle/>
          <a:p>
            <a:r>
              <a:rPr lang="en-IN" dirty="0">
                <a:solidFill>
                  <a:srgbClr val="0000CC"/>
                </a:solidFill>
              </a:rPr>
              <a:t>Tier 1</a:t>
            </a:r>
          </a:p>
        </p:txBody>
      </p:sp>
      <p:sp>
        <p:nvSpPr>
          <p:cNvPr id="7" name="TextBox 6"/>
          <p:cNvSpPr txBox="1"/>
          <p:nvPr/>
        </p:nvSpPr>
        <p:spPr>
          <a:xfrm>
            <a:off x="6400800" y="2057400"/>
            <a:ext cx="1295400" cy="369332"/>
          </a:xfrm>
          <a:prstGeom prst="rect">
            <a:avLst/>
          </a:prstGeom>
          <a:noFill/>
        </p:spPr>
        <p:txBody>
          <a:bodyPr wrap="square" rtlCol="0">
            <a:spAutoFit/>
          </a:bodyPr>
          <a:lstStyle/>
          <a:p>
            <a:r>
              <a:rPr lang="en-IN" dirty="0">
                <a:solidFill>
                  <a:srgbClr val="0000CC"/>
                </a:solidFill>
              </a:rPr>
              <a:t>Tier 2</a:t>
            </a:r>
          </a:p>
        </p:txBody>
      </p:sp>
      <p:sp>
        <p:nvSpPr>
          <p:cNvPr id="8" name="TextBox 7"/>
          <p:cNvSpPr txBox="1"/>
          <p:nvPr/>
        </p:nvSpPr>
        <p:spPr>
          <a:xfrm>
            <a:off x="6019800" y="6336268"/>
            <a:ext cx="1582425" cy="369332"/>
          </a:xfrm>
          <a:prstGeom prst="rect">
            <a:avLst/>
          </a:prstGeom>
          <a:noFill/>
        </p:spPr>
        <p:txBody>
          <a:bodyPr wrap="square" rtlCol="0">
            <a:spAutoFit/>
          </a:bodyPr>
          <a:lstStyle/>
          <a:p>
            <a:pPr algn="ctr"/>
            <a:r>
              <a:rPr lang="en-IN" b="1" dirty="0">
                <a:solidFill>
                  <a:srgbClr val="FF0000"/>
                </a:solidFill>
                <a:latin typeface="Arial" panose="020B0604020202020204" pitchFamily="34" charset="0"/>
                <a:cs typeface="Arial" panose="020B0604020202020204" pitchFamily="34" charset="0"/>
              </a:rPr>
              <a:t>780</a:t>
            </a:r>
          </a:p>
        </p:txBody>
      </p:sp>
    </p:spTree>
    <p:extLst>
      <p:ext uri="{BB962C8B-B14F-4D97-AF65-F5344CB8AC3E}">
        <p14:creationId xmlns:p14="http://schemas.microsoft.com/office/powerpoint/2010/main" val="37202017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8991600" cy="70788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5.1. Student-Faculty Ratio (SFR)</a:t>
            </a:r>
          </a:p>
          <a:p>
            <a:endParaRPr lang="en-US" b="1" dirty="0">
              <a:solidFill>
                <a:prstClr val="black"/>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2" name="Rectangle 1"/>
          <p:cNvSpPr/>
          <p:nvPr/>
        </p:nvSpPr>
        <p:spPr>
          <a:xfrm>
            <a:off x="228600" y="914400"/>
            <a:ext cx="9220200" cy="5355312"/>
          </a:xfrm>
          <a:prstGeom prst="rect">
            <a:avLst/>
          </a:prstGeom>
        </p:spPr>
        <p:txBody>
          <a:bodyPr wrap="square">
            <a:spAutoFit/>
          </a:bodyPr>
          <a:lstStyle/>
          <a:p>
            <a:r>
              <a:rPr lang="en-IN" dirty="0">
                <a:solidFill>
                  <a:prstClr val="black"/>
                </a:solidFill>
              </a:rPr>
              <a:t>(To be calculated at </a:t>
            </a:r>
            <a:r>
              <a:rPr lang="en-IN" b="1" dirty="0">
                <a:solidFill>
                  <a:prstClr val="black"/>
                </a:solidFill>
              </a:rPr>
              <a:t>Department</a:t>
            </a:r>
            <a:r>
              <a:rPr lang="en-IN" dirty="0">
                <a:solidFill>
                  <a:prstClr val="black"/>
                </a:solidFill>
              </a:rPr>
              <a:t> Level)  </a:t>
            </a:r>
          </a:p>
          <a:p>
            <a:pPr algn="just">
              <a:lnSpc>
                <a:spcPct val="150000"/>
              </a:lnSpc>
            </a:pPr>
            <a:r>
              <a:rPr lang="en-IN" dirty="0">
                <a:solidFill>
                  <a:prstClr val="black"/>
                </a:solidFill>
              </a:rPr>
              <a:t>No. of UG Programs in the Department (n): __________ </a:t>
            </a:r>
          </a:p>
          <a:p>
            <a:pPr algn="just">
              <a:lnSpc>
                <a:spcPct val="150000"/>
              </a:lnSpc>
            </a:pPr>
            <a:r>
              <a:rPr lang="en-IN" dirty="0">
                <a:solidFill>
                  <a:prstClr val="black"/>
                </a:solidFill>
              </a:rPr>
              <a:t>No. of PG Programs in the Department (m): __________ </a:t>
            </a:r>
          </a:p>
          <a:p>
            <a:pPr algn="just">
              <a:lnSpc>
                <a:spcPct val="150000"/>
              </a:lnSpc>
            </a:pPr>
            <a:r>
              <a:rPr lang="en-IN" b="1" dirty="0">
                <a:solidFill>
                  <a:srgbClr val="FF0000"/>
                </a:solidFill>
              </a:rPr>
              <a:t>No. of Students in UG 2nd Year= u1 </a:t>
            </a:r>
          </a:p>
          <a:p>
            <a:pPr algn="just">
              <a:lnSpc>
                <a:spcPct val="150000"/>
              </a:lnSpc>
            </a:pPr>
            <a:r>
              <a:rPr lang="en-IN" b="1" dirty="0">
                <a:solidFill>
                  <a:srgbClr val="FF0000"/>
                </a:solidFill>
              </a:rPr>
              <a:t>No. of Students in UG 3rd Year= u2  </a:t>
            </a:r>
          </a:p>
          <a:p>
            <a:pPr algn="just">
              <a:lnSpc>
                <a:spcPct val="150000"/>
              </a:lnSpc>
            </a:pPr>
            <a:r>
              <a:rPr lang="en-IN" b="1" dirty="0">
                <a:solidFill>
                  <a:srgbClr val="FF0000"/>
                </a:solidFill>
              </a:rPr>
              <a:t>No. of Students in UG 4th Year= u3  </a:t>
            </a:r>
          </a:p>
          <a:p>
            <a:pPr algn="just">
              <a:lnSpc>
                <a:spcPct val="150000"/>
              </a:lnSpc>
            </a:pPr>
            <a:r>
              <a:rPr lang="en-IN" b="1" dirty="0">
                <a:solidFill>
                  <a:srgbClr val="0000CC"/>
                </a:solidFill>
              </a:rPr>
              <a:t>No. of Students in PG 1st Year= p1  </a:t>
            </a:r>
          </a:p>
          <a:p>
            <a:pPr algn="just">
              <a:lnSpc>
                <a:spcPct val="150000"/>
              </a:lnSpc>
            </a:pPr>
            <a:r>
              <a:rPr lang="en-IN" b="1" dirty="0">
                <a:solidFill>
                  <a:srgbClr val="0000CC"/>
                </a:solidFill>
              </a:rPr>
              <a:t>No. of Students in PG 2nd Year= p2  </a:t>
            </a:r>
          </a:p>
          <a:p>
            <a:pPr algn="just">
              <a:lnSpc>
                <a:spcPct val="150000"/>
              </a:lnSpc>
            </a:pPr>
            <a:r>
              <a:rPr lang="en-IN" b="1" dirty="0">
                <a:solidFill>
                  <a:prstClr val="black"/>
                </a:solidFill>
              </a:rPr>
              <a:t>N</a:t>
            </a:r>
            <a:r>
              <a:rPr lang="en-IN" dirty="0">
                <a:solidFill>
                  <a:prstClr val="black"/>
                </a:solidFill>
              </a:rPr>
              <a:t>o. of Students = Sanctioned Intake + Actual admitted lateral entry students  (The above data to be provided considering all the UG and PG programs of the department)  </a:t>
            </a:r>
          </a:p>
          <a:p>
            <a:pPr algn="just">
              <a:lnSpc>
                <a:spcPct val="150000"/>
              </a:lnSpc>
            </a:pPr>
            <a:r>
              <a:rPr lang="en-IN" dirty="0">
                <a:solidFill>
                  <a:prstClr val="black"/>
                </a:solidFill>
              </a:rPr>
              <a:t>S=Number of Students in the Department = UG1 + UG2 +… +</a:t>
            </a:r>
            <a:r>
              <a:rPr lang="en-IN" dirty="0" err="1">
                <a:solidFill>
                  <a:prstClr val="black"/>
                </a:solidFill>
              </a:rPr>
              <a:t>UGn</a:t>
            </a:r>
            <a:r>
              <a:rPr lang="en-IN" dirty="0">
                <a:solidFill>
                  <a:prstClr val="black"/>
                </a:solidFill>
              </a:rPr>
              <a:t> + PG1 + …</a:t>
            </a:r>
            <a:r>
              <a:rPr lang="en-IN" dirty="0" err="1">
                <a:solidFill>
                  <a:prstClr val="black"/>
                </a:solidFill>
              </a:rPr>
              <a:t>PGn</a:t>
            </a:r>
            <a:r>
              <a:rPr lang="en-IN" dirty="0">
                <a:solidFill>
                  <a:prstClr val="black"/>
                </a:solidFill>
              </a:rPr>
              <a:t>  </a:t>
            </a:r>
          </a:p>
          <a:p>
            <a:pPr algn="just">
              <a:lnSpc>
                <a:spcPct val="150000"/>
              </a:lnSpc>
            </a:pPr>
            <a:r>
              <a:rPr lang="en-IN" b="1" dirty="0">
                <a:solidFill>
                  <a:srgbClr val="000099"/>
                </a:solidFill>
              </a:rPr>
              <a:t>F = </a:t>
            </a:r>
            <a:r>
              <a:rPr lang="en-IN" sz="1600" b="1" dirty="0">
                <a:solidFill>
                  <a:srgbClr val="660066"/>
                </a:solidFill>
              </a:rPr>
              <a:t>Total Number of Faculty Members in the Department (excluding first year faculty)  </a:t>
            </a:r>
            <a:r>
              <a:rPr lang="en-IN" b="1" dirty="0">
                <a:solidFill>
                  <a:srgbClr val="C00000"/>
                </a:solidFill>
              </a:rPr>
              <a:t>Student Teacher Ratio (STR) = S / F </a:t>
            </a:r>
          </a:p>
        </p:txBody>
      </p:sp>
    </p:spTree>
    <p:extLst>
      <p:ext uri="{BB962C8B-B14F-4D97-AF65-F5344CB8AC3E}">
        <p14:creationId xmlns:p14="http://schemas.microsoft.com/office/powerpoint/2010/main" val="604542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4294967295"/>
          </p:nvPr>
        </p:nvSpPr>
        <p:spPr>
          <a:xfrm>
            <a:off x="12553249" y="6374152"/>
            <a:ext cx="239059" cy="384721"/>
          </a:xfrm>
          <a:prstGeom prst="rect">
            <a:avLst/>
          </a:prstGeom>
        </p:spPr>
        <p:txBody>
          <a:bodyPr vert="horz" wrap="square" lIns="0" tIns="0" rIns="0" bIns="0" rtlCol="0">
            <a:spAutoFit/>
          </a:bodyPr>
          <a:lstStyle/>
          <a:p>
            <a:pPr marL="17316">
              <a:lnSpc>
                <a:spcPts val="961"/>
              </a:lnSpc>
            </a:pPr>
            <a:fld id="{81D60167-4931-47E6-BA6A-407CBD079E47}" type="slidenum">
              <a:rPr dirty="0">
                <a:solidFill>
                  <a:srgbClr val="8CADAE">
                    <a:shade val="75000"/>
                  </a:srgbClr>
                </a:solidFill>
              </a:rPr>
              <a:pPr marL="17316">
                <a:lnSpc>
                  <a:spcPts val="961"/>
                </a:lnSpc>
              </a:pPr>
              <a:t>121</a:t>
            </a:fld>
            <a:endParaRPr dirty="0">
              <a:solidFill>
                <a:srgbClr val="8CADAE">
                  <a:shade val="75000"/>
                </a:srgbClr>
              </a:solidFill>
            </a:endParaRPr>
          </a:p>
        </p:txBody>
      </p:sp>
      <p:graphicFrame>
        <p:nvGraphicFramePr>
          <p:cNvPr id="8" name="object 8"/>
          <p:cNvGraphicFramePr>
            <a:graphicFrameLocks noGrp="1"/>
          </p:cNvGraphicFramePr>
          <p:nvPr/>
        </p:nvGraphicFramePr>
        <p:xfrm>
          <a:off x="533399" y="304798"/>
          <a:ext cx="8991600" cy="5791202"/>
        </p:xfrm>
        <a:graphic>
          <a:graphicData uri="http://schemas.openxmlformats.org/drawingml/2006/table">
            <a:tbl>
              <a:tblPr firstRow="1" bandRow="1">
                <a:tableStyleId>{2D5ABB26-0587-4C30-8999-92F81FD0307C}</a:tableStyleId>
              </a:tblPr>
              <a:tblGrid>
                <a:gridCol w="2767216">
                  <a:extLst>
                    <a:ext uri="{9D8B030D-6E8A-4147-A177-3AD203B41FA5}">
                      <a16:colId xmlns:a16="http://schemas.microsoft.com/office/drawing/2014/main" val="20000"/>
                    </a:ext>
                  </a:extLst>
                </a:gridCol>
                <a:gridCol w="2093033">
                  <a:extLst>
                    <a:ext uri="{9D8B030D-6E8A-4147-A177-3AD203B41FA5}">
                      <a16:colId xmlns:a16="http://schemas.microsoft.com/office/drawing/2014/main" val="20001"/>
                    </a:ext>
                  </a:extLst>
                </a:gridCol>
                <a:gridCol w="2284994">
                  <a:extLst>
                    <a:ext uri="{9D8B030D-6E8A-4147-A177-3AD203B41FA5}">
                      <a16:colId xmlns:a16="http://schemas.microsoft.com/office/drawing/2014/main" val="20002"/>
                    </a:ext>
                  </a:extLst>
                </a:gridCol>
                <a:gridCol w="1846357">
                  <a:extLst>
                    <a:ext uri="{9D8B030D-6E8A-4147-A177-3AD203B41FA5}">
                      <a16:colId xmlns:a16="http://schemas.microsoft.com/office/drawing/2014/main" val="20003"/>
                    </a:ext>
                  </a:extLst>
                </a:gridCol>
              </a:tblGrid>
              <a:tr h="210223">
                <a:tc>
                  <a:txBody>
                    <a:bodyPr/>
                    <a:lstStyle/>
                    <a:p>
                      <a:pPr marL="34290" algn="ctr">
                        <a:lnSpc>
                          <a:spcPct val="100000"/>
                        </a:lnSpc>
                        <a:spcBef>
                          <a:spcPts val="165"/>
                        </a:spcBef>
                      </a:pPr>
                      <a:r>
                        <a:rPr sz="1200" b="1" spc="-5" dirty="0">
                          <a:latin typeface="Verdana"/>
                          <a:cs typeface="Verdana"/>
                        </a:rPr>
                        <a:t>Year</a:t>
                      </a:r>
                      <a:endParaRPr sz="1200" b="1" dirty="0">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65"/>
                        </a:spcBef>
                      </a:pPr>
                      <a:r>
                        <a:rPr sz="1200" b="1" spc="-5" dirty="0">
                          <a:latin typeface="Verdana"/>
                          <a:cs typeface="Verdana"/>
                        </a:rPr>
                        <a:t>CAY</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CAYm1</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CAYm2</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14004">
                <a:tc>
                  <a:txBody>
                    <a:bodyPr/>
                    <a:lstStyle/>
                    <a:p>
                      <a:pPr marL="33655" algn="ctr">
                        <a:lnSpc>
                          <a:spcPct val="100000"/>
                        </a:lnSpc>
                        <a:spcBef>
                          <a:spcPts val="180"/>
                        </a:spcBef>
                      </a:pPr>
                      <a:r>
                        <a:rPr sz="1200" b="1" spc="-5" dirty="0">
                          <a:latin typeface="Verdana"/>
                          <a:cs typeface="Verdana"/>
                        </a:rPr>
                        <a:t>u1.1</a:t>
                      </a:r>
                      <a:endParaRPr sz="1200" b="1" dirty="0">
                        <a:latin typeface="Verdana"/>
                        <a:cs typeface="Verdana"/>
                      </a:endParaRPr>
                    </a:p>
                  </a:txBody>
                  <a:tcPr marL="0" marR="0" marT="1558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04931">
                <a:tc>
                  <a:txBody>
                    <a:bodyPr/>
                    <a:lstStyle/>
                    <a:p>
                      <a:pPr marL="33655" algn="ctr">
                        <a:lnSpc>
                          <a:spcPct val="100000"/>
                        </a:lnSpc>
                        <a:spcBef>
                          <a:spcPts val="140"/>
                        </a:spcBef>
                      </a:pPr>
                      <a:r>
                        <a:rPr sz="1200" b="1" spc="-5" dirty="0">
                          <a:latin typeface="Verdana"/>
                          <a:cs typeface="Verdana"/>
                        </a:rPr>
                        <a:t>u1.2</a:t>
                      </a:r>
                      <a:endParaRPr sz="1200" b="1" dirty="0">
                        <a:latin typeface="Verdana"/>
                        <a:cs typeface="Verdana"/>
                      </a:endParaRPr>
                    </a:p>
                  </a:txBody>
                  <a:tcPr marL="0" marR="0" marT="1212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19301">
                <a:tc>
                  <a:txBody>
                    <a:bodyPr/>
                    <a:lstStyle/>
                    <a:p>
                      <a:pPr marL="33655" algn="ctr">
                        <a:lnSpc>
                          <a:spcPct val="100000"/>
                        </a:lnSpc>
                        <a:spcBef>
                          <a:spcPts val="190"/>
                        </a:spcBef>
                      </a:pPr>
                      <a:r>
                        <a:rPr sz="1200" b="1" spc="-5" dirty="0">
                          <a:latin typeface="Verdana"/>
                          <a:cs typeface="Verdana"/>
                        </a:rPr>
                        <a:t>u1.3</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11736">
                <a:tc>
                  <a:txBody>
                    <a:bodyPr/>
                    <a:lstStyle/>
                    <a:p>
                      <a:pPr marL="35560" algn="ctr">
                        <a:lnSpc>
                          <a:spcPct val="100000"/>
                        </a:lnSpc>
                        <a:spcBef>
                          <a:spcPts val="165"/>
                        </a:spcBef>
                      </a:pPr>
                      <a:r>
                        <a:rPr sz="1200" b="1" dirty="0">
                          <a:latin typeface="Verdana"/>
                          <a:cs typeface="Verdana"/>
                        </a:rPr>
                        <a:t>UG1</a:t>
                      </a: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11736">
                <a:tc>
                  <a:txBody>
                    <a:bodyPr/>
                    <a:lstStyle/>
                    <a:p>
                      <a:pPr marL="36195" algn="ctr">
                        <a:lnSpc>
                          <a:spcPct val="100000"/>
                        </a:lnSpc>
                        <a:spcBef>
                          <a:spcPts val="165"/>
                        </a:spcBef>
                      </a:pPr>
                      <a:r>
                        <a:rPr sz="1200" b="1" dirty="0">
                          <a:latin typeface="Verdana"/>
                          <a:cs typeface="Verdana"/>
                        </a:rPr>
                        <a:t>…</a:t>
                      </a: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58116">
                <a:tc>
                  <a:txBody>
                    <a:bodyPr/>
                    <a:lstStyle/>
                    <a:p>
                      <a:pPr marL="33020" algn="ctr">
                        <a:lnSpc>
                          <a:spcPts val="1005"/>
                        </a:lnSpc>
                        <a:spcBef>
                          <a:spcPts val="240"/>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a:t>
                      </a:r>
                      <a:endParaRPr sz="1800" b="1" baseline="6172" dirty="0">
                        <a:latin typeface="Verdana"/>
                        <a:cs typeface="Verdana"/>
                      </a:endParaRPr>
                    </a:p>
                  </a:txBody>
                  <a:tcPr marL="0" marR="0" marT="2078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87102">
                <a:tc>
                  <a:txBody>
                    <a:bodyPr/>
                    <a:lstStyle/>
                    <a:p>
                      <a:pPr marL="33020" algn="ctr">
                        <a:lnSpc>
                          <a:spcPts val="1050"/>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.2</a:t>
                      </a:r>
                      <a:endParaRPr sz="1800" b="1" baseline="6172" dirty="0">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89371">
                <a:tc>
                  <a:txBody>
                    <a:bodyPr/>
                    <a:lstStyle/>
                    <a:p>
                      <a:pPr marL="33020" algn="ctr">
                        <a:lnSpc>
                          <a:spcPts val="1065"/>
                        </a:lnSpc>
                        <a:spcBef>
                          <a:spcPts val="300"/>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.3</a:t>
                      </a:r>
                      <a:endParaRPr sz="1800" b="1" baseline="6172" dirty="0">
                        <a:latin typeface="Verdana"/>
                        <a:cs typeface="Verdana"/>
                      </a:endParaRPr>
                    </a:p>
                  </a:txBody>
                  <a:tcPr marL="0" marR="0" marT="2597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87102">
                <a:tc>
                  <a:txBody>
                    <a:bodyPr/>
                    <a:lstStyle/>
                    <a:p>
                      <a:pPr marL="34925" algn="ctr">
                        <a:lnSpc>
                          <a:spcPct val="100000"/>
                        </a:lnSpc>
                        <a:spcBef>
                          <a:spcPts val="190"/>
                        </a:spcBef>
                      </a:pPr>
                      <a:r>
                        <a:rPr sz="1200" b="1" dirty="0">
                          <a:latin typeface="Verdana"/>
                          <a:cs typeface="Verdana"/>
                        </a:rPr>
                        <a:t>UGn</a:t>
                      </a: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219301">
                <a:tc>
                  <a:txBody>
                    <a:bodyPr/>
                    <a:lstStyle/>
                    <a:p>
                      <a:pPr marL="36195" algn="ctr">
                        <a:lnSpc>
                          <a:spcPct val="100000"/>
                        </a:lnSpc>
                        <a:spcBef>
                          <a:spcPts val="190"/>
                        </a:spcBef>
                      </a:pPr>
                      <a:r>
                        <a:rPr sz="1200" b="1" spc="-5" dirty="0">
                          <a:latin typeface="Verdana"/>
                          <a:cs typeface="Verdana"/>
                        </a:rPr>
                        <a:t>p1.1</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220810">
                <a:tc>
                  <a:txBody>
                    <a:bodyPr/>
                    <a:lstStyle/>
                    <a:p>
                      <a:pPr marL="36195" algn="ctr">
                        <a:lnSpc>
                          <a:spcPct val="100000"/>
                        </a:lnSpc>
                        <a:spcBef>
                          <a:spcPts val="204"/>
                        </a:spcBef>
                      </a:pPr>
                      <a:r>
                        <a:rPr sz="1200" b="1" spc="-5" dirty="0">
                          <a:latin typeface="Verdana"/>
                          <a:cs typeface="Verdana"/>
                        </a:rPr>
                        <a:t>p1.2</a:t>
                      </a:r>
                      <a:endParaRPr sz="1200" b="1" dirty="0">
                        <a:latin typeface="Verdana"/>
                        <a:cs typeface="Verdana"/>
                      </a:endParaRPr>
                    </a:p>
                  </a:txBody>
                  <a:tcPr marL="0" marR="0" marT="177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20810">
                <a:tc>
                  <a:txBody>
                    <a:bodyPr/>
                    <a:lstStyle/>
                    <a:p>
                      <a:pPr marL="34925" algn="ctr">
                        <a:lnSpc>
                          <a:spcPct val="100000"/>
                        </a:lnSpc>
                        <a:spcBef>
                          <a:spcPts val="190"/>
                        </a:spcBef>
                      </a:pPr>
                      <a:r>
                        <a:rPr sz="1200" b="1" spc="-5" dirty="0">
                          <a:latin typeface="Verdana"/>
                          <a:cs typeface="Verdana"/>
                        </a:rPr>
                        <a:t>PG1</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190"/>
                        </a:spcBef>
                      </a:pPr>
                      <a:r>
                        <a:rPr sz="1200" b="1" spc="-5" dirty="0">
                          <a:latin typeface="Verdana"/>
                          <a:cs typeface="Verdana"/>
                        </a:rPr>
                        <a:t>p1.1+p1.2</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p1.1+p1.2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p1.1+p1.2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219301">
                <a:tc>
                  <a:txBody>
                    <a:bodyPr/>
                    <a:lstStyle/>
                    <a:p>
                      <a:pPr marL="32384" algn="ctr">
                        <a:lnSpc>
                          <a:spcPct val="100000"/>
                        </a:lnSpc>
                        <a:spcBef>
                          <a:spcPts val="190"/>
                        </a:spcBef>
                      </a:pPr>
                      <a:r>
                        <a:rPr sz="1200" b="1" spc="-5" dirty="0">
                          <a:latin typeface="Verdana"/>
                          <a:cs typeface="Verdana"/>
                        </a:rPr>
                        <a:t>…..</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220810">
                <a:tc>
                  <a:txBody>
                    <a:bodyPr/>
                    <a:lstStyle/>
                    <a:p>
                      <a:pPr marL="34925" algn="ctr">
                        <a:lnSpc>
                          <a:spcPct val="100000"/>
                        </a:lnSpc>
                        <a:spcBef>
                          <a:spcPts val="204"/>
                        </a:spcBef>
                      </a:pPr>
                      <a:r>
                        <a:rPr sz="1200" b="1" spc="-5" dirty="0">
                          <a:latin typeface="Verdana"/>
                          <a:cs typeface="Verdana"/>
                        </a:rPr>
                        <a:t>pm.1</a:t>
                      </a:r>
                      <a:endParaRPr sz="1200" b="1" dirty="0">
                        <a:latin typeface="Verdana"/>
                        <a:cs typeface="Verdana"/>
                      </a:endParaRPr>
                    </a:p>
                  </a:txBody>
                  <a:tcPr marL="0" marR="0" marT="177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221566">
                <a:tc>
                  <a:txBody>
                    <a:bodyPr/>
                    <a:lstStyle/>
                    <a:p>
                      <a:pPr marL="34925" algn="ctr">
                        <a:lnSpc>
                          <a:spcPct val="100000"/>
                        </a:lnSpc>
                        <a:spcBef>
                          <a:spcPts val="195"/>
                        </a:spcBef>
                      </a:pPr>
                      <a:r>
                        <a:rPr sz="1200" b="1" spc="-5" dirty="0">
                          <a:latin typeface="Verdana"/>
                          <a:cs typeface="Verdana"/>
                        </a:rPr>
                        <a:t>pm.2</a:t>
                      </a:r>
                      <a:endParaRPr sz="1200" b="1" dirty="0">
                        <a:latin typeface="Verdana"/>
                        <a:cs typeface="Verdana"/>
                      </a:endParaRPr>
                    </a:p>
                  </a:txBody>
                  <a:tcPr marL="0" marR="0" marT="168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219301">
                <a:tc>
                  <a:txBody>
                    <a:bodyPr/>
                    <a:lstStyle/>
                    <a:p>
                      <a:pPr marL="34290" algn="ctr">
                        <a:lnSpc>
                          <a:spcPct val="100000"/>
                        </a:lnSpc>
                        <a:spcBef>
                          <a:spcPts val="190"/>
                        </a:spcBef>
                      </a:pPr>
                      <a:r>
                        <a:rPr sz="1200" b="1" spc="-5" dirty="0">
                          <a:latin typeface="Verdana"/>
                          <a:cs typeface="Verdana"/>
                        </a:rPr>
                        <a:t>PGm</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190"/>
                        </a:spcBef>
                      </a:pPr>
                      <a:r>
                        <a:rPr sz="1200" b="1" spc="-5" dirty="0">
                          <a:latin typeface="Verdana"/>
                          <a:cs typeface="Verdana"/>
                        </a:rPr>
                        <a:t>pn.1+pn.2</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90"/>
                        </a:spcBef>
                      </a:pPr>
                      <a:r>
                        <a:rPr sz="1200" b="1" spc="-5" dirty="0">
                          <a:latin typeface="Verdana"/>
                          <a:cs typeface="Verdana"/>
                        </a:rPr>
                        <a:t>pn.1+pn.2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pn.1+pn.2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598884">
                <a:tc>
                  <a:txBody>
                    <a:bodyPr/>
                    <a:lstStyle/>
                    <a:p>
                      <a:pPr marL="482600" marR="141605" indent="-329565">
                        <a:lnSpc>
                          <a:spcPct val="101099"/>
                        </a:lnSpc>
                        <a:spcBef>
                          <a:spcPts val="575"/>
                        </a:spcBef>
                      </a:pPr>
                      <a:r>
                        <a:rPr sz="1200" b="1" spc="-5" dirty="0">
                          <a:latin typeface="Verdana"/>
                          <a:cs typeface="Verdana"/>
                        </a:rPr>
                        <a:t>Total </a:t>
                      </a:r>
                      <a:r>
                        <a:rPr sz="1200" b="1" dirty="0">
                          <a:latin typeface="Verdana"/>
                          <a:cs typeface="Verdana"/>
                        </a:rPr>
                        <a:t>No. of </a:t>
                      </a:r>
                      <a:r>
                        <a:rPr sz="1200" b="1" spc="-5" dirty="0">
                          <a:latin typeface="Verdana"/>
                          <a:cs typeface="Verdana"/>
                        </a:rPr>
                        <a:t>Students </a:t>
                      </a:r>
                      <a:r>
                        <a:rPr sz="1200" b="1" dirty="0">
                          <a:latin typeface="Verdana"/>
                          <a:cs typeface="Verdana"/>
                        </a:rPr>
                        <a:t>in</a:t>
                      </a:r>
                      <a:r>
                        <a:rPr sz="1200" b="1" spc="-90" dirty="0">
                          <a:latin typeface="Verdana"/>
                          <a:cs typeface="Verdana"/>
                        </a:rPr>
                        <a:t> </a:t>
                      </a:r>
                      <a:r>
                        <a:rPr sz="1200" b="1" spc="-5" dirty="0">
                          <a:latin typeface="Verdana"/>
                          <a:cs typeface="Verdana"/>
                        </a:rPr>
                        <a:t>the  Department</a:t>
                      </a:r>
                      <a:r>
                        <a:rPr sz="1200" b="1" spc="-10" dirty="0">
                          <a:latin typeface="Verdana"/>
                          <a:cs typeface="Verdana"/>
                        </a:rPr>
                        <a:t> </a:t>
                      </a:r>
                      <a:r>
                        <a:rPr sz="1200" b="1" spc="-5" dirty="0">
                          <a:latin typeface="Verdana"/>
                          <a:cs typeface="Verdana"/>
                        </a:rPr>
                        <a:t>(S)</a:t>
                      </a:r>
                      <a:endParaRPr sz="1200" b="1">
                        <a:latin typeface="Verdana"/>
                        <a:cs typeface="Verdana"/>
                      </a:endParaRPr>
                    </a:p>
                  </a:txBody>
                  <a:tcPr marL="0" marR="0" marT="497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35"/>
                        </a:spcBef>
                      </a:pPr>
                      <a:r>
                        <a:rPr sz="1200" b="1" dirty="0">
                          <a:latin typeface="Verdana"/>
                          <a:cs typeface="Verdana"/>
                        </a:rPr>
                        <a:t>UG1 + UG2</a:t>
                      </a:r>
                      <a:r>
                        <a:rPr sz="1200" b="1" spc="-100" dirty="0">
                          <a:latin typeface="Verdana"/>
                          <a:cs typeface="Verdana"/>
                        </a:rPr>
                        <a:t> </a:t>
                      </a:r>
                      <a:r>
                        <a:rPr sz="1200" b="1" spc="-5" dirty="0">
                          <a:latin typeface="Verdana"/>
                          <a:cs typeface="Verdana"/>
                        </a:rPr>
                        <a:t>+..</a:t>
                      </a:r>
                      <a:endParaRPr sz="1200" b="1" dirty="0">
                        <a:latin typeface="Verdana"/>
                        <a:cs typeface="Verdana"/>
                      </a:endParaRPr>
                    </a:p>
                    <a:p>
                      <a:pPr marL="2540" algn="ctr">
                        <a:lnSpc>
                          <a:spcPct val="100000"/>
                        </a:lnSpc>
                        <a:spcBef>
                          <a:spcPts val="25"/>
                        </a:spcBef>
                      </a:pPr>
                      <a:r>
                        <a:rPr sz="1200" b="1" spc="-5" dirty="0">
                          <a:latin typeface="Verdana"/>
                          <a:cs typeface="Verdana"/>
                        </a:rPr>
                        <a:t>+UGn </a:t>
                      </a:r>
                      <a:r>
                        <a:rPr sz="1200" b="1" dirty="0">
                          <a:latin typeface="Verdana"/>
                          <a:cs typeface="Verdana"/>
                        </a:rPr>
                        <a:t>+ PG1</a:t>
                      </a:r>
                      <a:r>
                        <a:rPr sz="1200" b="1" spc="-90" dirty="0">
                          <a:latin typeface="Verdana"/>
                          <a:cs typeface="Verdana"/>
                        </a:rPr>
                        <a:t> </a:t>
                      </a:r>
                      <a:r>
                        <a:rPr sz="1200" b="1" dirty="0">
                          <a:latin typeface="Verdana"/>
                          <a:cs typeface="Verdana"/>
                        </a:rPr>
                        <a:t>+</a:t>
                      </a:r>
                    </a:p>
                    <a:p>
                      <a:pPr marL="1905" algn="ctr">
                        <a:lnSpc>
                          <a:spcPts val="1005"/>
                        </a:lnSpc>
                        <a:spcBef>
                          <a:spcPts val="10"/>
                        </a:spcBef>
                      </a:pPr>
                      <a:r>
                        <a:rPr sz="1200" b="1" dirty="0">
                          <a:latin typeface="Verdana"/>
                          <a:cs typeface="Verdana"/>
                        </a:rPr>
                        <a:t>…PGn</a:t>
                      </a:r>
                    </a:p>
                  </a:txBody>
                  <a:tcPr marL="0" marR="0" marT="30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85"/>
                        </a:spcBef>
                      </a:pPr>
                      <a:r>
                        <a:rPr sz="1200" b="1" spc="-5" dirty="0">
                          <a:latin typeface="Verdana"/>
                          <a:cs typeface="Verdana"/>
                        </a:rPr>
                        <a:t>UG1 </a:t>
                      </a:r>
                      <a:r>
                        <a:rPr sz="1200" b="1" dirty="0">
                          <a:latin typeface="Verdana"/>
                          <a:cs typeface="Verdana"/>
                        </a:rPr>
                        <a:t>+ UG2 + </a:t>
                      </a:r>
                      <a:r>
                        <a:rPr sz="1200" b="1" spc="-5" dirty="0">
                          <a:latin typeface="Verdana"/>
                          <a:cs typeface="Verdana"/>
                        </a:rPr>
                        <a:t>..</a:t>
                      </a:r>
                      <a:r>
                        <a:rPr sz="1200" b="1" spc="-50" dirty="0">
                          <a:latin typeface="Verdana"/>
                          <a:cs typeface="Verdana"/>
                        </a:rPr>
                        <a:t> </a:t>
                      </a:r>
                      <a:r>
                        <a:rPr sz="1200" b="1" spc="-5" dirty="0">
                          <a:latin typeface="Verdana"/>
                          <a:cs typeface="Verdana"/>
                        </a:rPr>
                        <a:t>+UGn</a:t>
                      </a:r>
                      <a:endParaRPr sz="1200" b="1" dirty="0">
                        <a:latin typeface="Verdana"/>
                        <a:cs typeface="Verdana"/>
                      </a:endParaRPr>
                    </a:p>
                    <a:p>
                      <a:pPr marL="3810" algn="ctr">
                        <a:lnSpc>
                          <a:spcPct val="100000"/>
                        </a:lnSpc>
                        <a:spcBef>
                          <a:spcPts val="15"/>
                        </a:spcBef>
                      </a:pPr>
                      <a:r>
                        <a:rPr sz="1200" b="1" dirty="0">
                          <a:latin typeface="Verdana"/>
                          <a:cs typeface="Verdana"/>
                        </a:rPr>
                        <a:t>+ PG1+… +</a:t>
                      </a:r>
                      <a:r>
                        <a:rPr sz="1200" b="1" spc="-30" dirty="0">
                          <a:latin typeface="Verdana"/>
                          <a:cs typeface="Verdana"/>
                        </a:rPr>
                        <a:t> </a:t>
                      </a:r>
                      <a:r>
                        <a:rPr sz="1200" b="1" dirty="0">
                          <a:latin typeface="Verdana"/>
                          <a:cs typeface="Verdana"/>
                        </a:rPr>
                        <a:t>PGn</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35"/>
                        </a:spcBef>
                      </a:pPr>
                      <a:r>
                        <a:rPr sz="1200" b="1" dirty="0">
                          <a:latin typeface="Verdana"/>
                          <a:cs typeface="Verdana"/>
                        </a:rPr>
                        <a:t>UG1 + UG2 +</a:t>
                      </a:r>
                      <a:r>
                        <a:rPr sz="1200" b="1" spc="-100" dirty="0">
                          <a:latin typeface="Verdana"/>
                          <a:cs typeface="Verdana"/>
                        </a:rPr>
                        <a:t> </a:t>
                      </a:r>
                      <a:r>
                        <a:rPr sz="1200" b="1" spc="-5" dirty="0">
                          <a:latin typeface="Verdana"/>
                          <a:cs typeface="Verdana"/>
                        </a:rPr>
                        <a:t>..</a:t>
                      </a:r>
                      <a:endParaRPr sz="1200" b="1">
                        <a:latin typeface="Verdana"/>
                        <a:cs typeface="Verdana"/>
                      </a:endParaRPr>
                    </a:p>
                    <a:p>
                      <a:pPr marL="635" algn="ctr">
                        <a:lnSpc>
                          <a:spcPct val="100000"/>
                        </a:lnSpc>
                        <a:spcBef>
                          <a:spcPts val="25"/>
                        </a:spcBef>
                      </a:pPr>
                      <a:r>
                        <a:rPr sz="1200" b="1" spc="-5" dirty="0">
                          <a:latin typeface="Verdana"/>
                          <a:cs typeface="Verdana"/>
                        </a:rPr>
                        <a:t>+UGn </a:t>
                      </a:r>
                      <a:r>
                        <a:rPr sz="1200" b="1" dirty="0">
                          <a:latin typeface="Verdana"/>
                          <a:cs typeface="Verdana"/>
                        </a:rPr>
                        <a:t>+</a:t>
                      </a:r>
                      <a:r>
                        <a:rPr sz="1200" b="1" spc="-90" dirty="0">
                          <a:latin typeface="Verdana"/>
                          <a:cs typeface="Verdana"/>
                        </a:rPr>
                        <a:t> </a:t>
                      </a:r>
                      <a:r>
                        <a:rPr sz="1200" b="1" dirty="0">
                          <a:latin typeface="Verdana"/>
                          <a:cs typeface="Verdana"/>
                        </a:rPr>
                        <a:t>PG1+…</a:t>
                      </a:r>
                      <a:endParaRPr sz="1200" b="1">
                        <a:latin typeface="Verdana"/>
                        <a:cs typeface="Verdana"/>
                      </a:endParaRPr>
                    </a:p>
                    <a:p>
                      <a:pPr marL="1270" algn="ctr">
                        <a:lnSpc>
                          <a:spcPts val="1005"/>
                        </a:lnSpc>
                        <a:spcBef>
                          <a:spcPts val="10"/>
                        </a:spcBef>
                      </a:pPr>
                      <a:r>
                        <a:rPr sz="1200" b="1" dirty="0">
                          <a:latin typeface="Verdana"/>
                          <a:cs typeface="Verdana"/>
                        </a:rPr>
                        <a:t>+</a:t>
                      </a:r>
                      <a:r>
                        <a:rPr sz="1200" b="1" spc="-10" dirty="0">
                          <a:latin typeface="Verdana"/>
                          <a:cs typeface="Verdana"/>
                        </a:rPr>
                        <a:t> </a:t>
                      </a:r>
                      <a:r>
                        <a:rPr sz="1200" b="1" dirty="0">
                          <a:latin typeface="Verdana"/>
                          <a:cs typeface="Verdana"/>
                        </a:rPr>
                        <a:t>PGn</a:t>
                      </a:r>
                      <a:endParaRPr sz="1200" b="1">
                        <a:latin typeface="Verdana"/>
                        <a:cs typeface="Verdana"/>
                      </a:endParaRPr>
                    </a:p>
                  </a:txBody>
                  <a:tcPr marL="0" marR="0" marT="30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648828">
                <a:tc>
                  <a:txBody>
                    <a:bodyPr/>
                    <a:lstStyle/>
                    <a:p>
                      <a:pPr marL="487045" marR="335280" indent="-140335">
                        <a:lnSpc>
                          <a:spcPct val="101099"/>
                        </a:lnSpc>
                        <a:spcBef>
                          <a:spcPts val="25"/>
                        </a:spcBef>
                      </a:pPr>
                      <a:r>
                        <a:rPr sz="1200" b="1" dirty="0">
                          <a:latin typeface="Verdana"/>
                          <a:cs typeface="Verdana"/>
                        </a:rPr>
                        <a:t>No. of </a:t>
                      </a:r>
                      <a:r>
                        <a:rPr sz="1200" b="1" spc="-5" dirty="0">
                          <a:latin typeface="Verdana"/>
                          <a:cs typeface="Verdana"/>
                        </a:rPr>
                        <a:t>Faculty </a:t>
                      </a:r>
                      <a:r>
                        <a:rPr sz="1200" b="1" dirty="0">
                          <a:latin typeface="Verdana"/>
                          <a:cs typeface="Verdana"/>
                        </a:rPr>
                        <a:t>in </a:t>
                      </a:r>
                      <a:r>
                        <a:rPr sz="1200" b="1" spc="-5" dirty="0">
                          <a:latin typeface="Verdana"/>
                          <a:cs typeface="Verdana"/>
                        </a:rPr>
                        <a:t>the  Department</a:t>
                      </a:r>
                      <a:r>
                        <a:rPr sz="1200" b="1" spc="-20" dirty="0">
                          <a:latin typeface="Verdana"/>
                          <a:cs typeface="Verdana"/>
                        </a:rPr>
                        <a:t> </a:t>
                      </a:r>
                      <a:r>
                        <a:rPr sz="1200" b="1" dirty="0">
                          <a:latin typeface="Verdana"/>
                          <a:cs typeface="Verdana"/>
                        </a:rPr>
                        <a:t>(F)</a:t>
                      </a:r>
                      <a:endParaRPr sz="1200" b="1">
                        <a:latin typeface="Verdana"/>
                        <a:cs typeface="Verdana"/>
                      </a:endParaRPr>
                    </a:p>
                  </a:txBody>
                  <a:tcPr marL="0" marR="0" marT="2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585"/>
                        </a:spcBef>
                      </a:pPr>
                      <a:r>
                        <a:rPr sz="1200" b="1" dirty="0">
                          <a:latin typeface="Verdana"/>
                          <a:cs typeface="Verdana"/>
                        </a:rPr>
                        <a:t>F1</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585"/>
                        </a:spcBef>
                      </a:pPr>
                      <a:r>
                        <a:rPr sz="1200" b="1" dirty="0">
                          <a:latin typeface="Verdana"/>
                          <a:cs typeface="Verdana"/>
                        </a:rPr>
                        <a:t>F2</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85"/>
                        </a:spcBef>
                      </a:pPr>
                      <a:r>
                        <a:rPr sz="1200" b="1" dirty="0">
                          <a:latin typeface="Verdana"/>
                          <a:cs typeface="Verdana"/>
                        </a:rPr>
                        <a:t>F3</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r h="387159">
                <a:tc>
                  <a:txBody>
                    <a:bodyPr/>
                    <a:lstStyle/>
                    <a:p>
                      <a:pPr marL="4445" algn="ctr">
                        <a:lnSpc>
                          <a:spcPct val="100000"/>
                        </a:lnSpc>
                        <a:spcBef>
                          <a:spcPts val="200"/>
                        </a:spcBef>
                      </a:pPr>
                      <a:r>
                        <a:rPr sz="1200" b="1" spc="-5" dirty="0">
                          <a:latin typeface="Verdana"/>
                          <a:cs typeface="Verdana"/>
                        </a:rPr>
                        <a:t>Student Faculty Ratio</a:t>
                      </a:r>
                      <a:r>
                        <a:rPr sz="1200" b="1" spc="-20" dirty="0">
                          <a:latin typeface="Verdana"/>
                          <a:cs typeface="Verdana"/>
                        </a:rPr>
                        <a:t> </a:t>
                      </a:r>
                      <a:r>
                        <a:rPr sz="1200" b="1" spc="-5" dirty="0">
                          <a:latin typeface="Verdana"/>
                          <a:cs typeface="Verdana"/>
                        </a:rPr>
                        <a:t>(SFR)</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00"/>
                        </a:spcBef>
                      </a:pPr>
                      <a:r>
                        <a:rPr sz="1200" b="1" spc="-5" dirty="0">
                          <a:latin typeface="Verdana"/>
                          <a:cs typeface="Verdana"/>
                        </a:rPr>
                        <a:t>SFR1=S1/F1</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200"/>
                        </a:spcBef>
                      </a:pPr>
                      <a:r>
                        <a:rPr sz="1200" b="1" spc="-5" dirty="0">
                          <a:latin typeface="Verdana"/>
                          <a:cs typeface="Verdana"/>
                        </a:rPr>
                        <a:t>SFR2=</a:t>
                      </a:r>
                      <a:r>
                        <a:rPr sz="1200" b="1" spc="-10" dirty="0">
                          <a:latin typeface="Verdana"/>
                          <a:cs typeface="Verdana"/>
                        </a:rPr>
                        <a:t> </a:t>
                      </a:r>
                      <a:r>
                        <a:rPr sz="1200" b="1" spc="-5" dirty="0">
                          <a:latin typeface="Verdana"/>
                          <a:cs typeface="Verdana"/>
                        </a:rPr>
                        <a:t>S2/F2</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200"/>
                        </a:spcBef>
                      </a:pPr>
                      <a:r>
                        <a:rPr sz="1200" b="1" spc="-5" dirty="0">
                          <a:latin typeface="Verdana"/>
                          <a:cs typeface="Verdana"/>
                        </a:rPr>
                        <a:t>SFR3=</a:t>
                      </a:r>
                      <a:r>
                        <a:rPr sz="1200" b="1" spc="-15" dirty="0">
                          <a:latin typeface="Verdana"/>
                          <a:cs typeface="Verdana"/>
                        </a:rPr>
                        <a:t> </a:t>
                      </a:r>
                      <a:r>
                        <a:rPr sz="1200" b="1" spc="-5" dirty="0">
                          <a:latin typeface="Verdana"/>
                          <a:cs typeface="Verdana"/>
                        </a:rPr>
                        <a:t>S3/F3</a:t>
                      </a:r>
                      <a:endParaRPr sz="1200" b="1" dirty="0">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9"/>
                  </a:ext>
                </a:extLst>
              </a:tr>
              <a:tr h="220810">
                <a:tc>
                  <a:txBody>
                    <a:bodyPr/>
                    <a:lstStyle/>
                    <a:p>
                      <a:pPr marL="2540" algn="ctr">
                        <a:lnSpc>
                          <a:spcPct val="100000"/>
                        </a:lnSpc>
                        <a:spcBef>
                          <a:spcPts val="190"/>
                        </a:spcBef>
                      </a:pPr>
                      <a:r>
                        <a:rPr sz="1200" b="1" spc="-5" dirty="0">
                          <a:latin typeface="Verdana"/>
                          <a:cs typeface="Verdana"/>
                        </a:rPr>
                        <a:t>Average SFR</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595630">
                        <a:lnSpc>
                          <a:spcPct val="100000"/>
                        </a:lnSpc>
                        <a:spcBef>
                          <a:spcPts val="190"/>
                        </a:spcBef>
                      </a:pPr>
                      <a:r>
                        <a:rPr sz="1200" b="1" spc="-5" dirty="0">
                          <a:latin typeface="Verdana"/>
                          <a:cs typeface="Verdana"/>
                        </a:rPr>
                        <a:t>SFR=(SFR1+SFR2+SFR3)/3</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2089935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69" y="533400"/>
            <a:ext cx="8943740" cy="5638800"/>
          </a:xfrm>
          <a:prstGeom prst="rect">
            <a:avLst/>
          </a:prstGeom>
        </p:spPr>
      </p:pic>
    </p:spTree>
    <p:extLst>
      <p:ext uri="{BB962C8B-B14F-4D97-AF65-F5344CB8AC3E}">
        <p14:creationId xmlns:p14="http://schemas.microsoft.com/office/powerpoint/2010/main" val="41149261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384" y="1382435"/>
            <a:ext cx="9142615" cy="2046565"/>
          </a:xfrm>
          <a:prstGeom prst="rect">
            <a:avLst/>
          </a:prstGeom>
        </p:spPr>
        <p:txBody>
          <a:bodyPr wrap="square">
            <a:spAutoFit/>
          </a:bodyPr>
          <a:lstStyle/>
          <a:p>
            <a:pPr marL="52705" marR="57785" algn="just"/>
            <a:r>
              <a:rPr lang="en-US" dirty="0">
                <a:solidFill>
                  <a:prstClr val="black"/>
                </a:solidFill>
                <a:latin typeface="Times New Roman"/>
                <a:cs typeface="Times New Roman"/>
              </a:rPr>
              <a:t>Mar</a:t>
            </a:r>
            <a:r>
              <a:rPr lang="en-US" spc="-15" dirty="0">
                <a:solidFill>
                  <a:prstClr val="black"/>
                </a:solidFill>
                <a:latin typeface="Times New Roman"/>
                <a:cs typeface="Times New Roman"/>
              </a:rPr>
              <a:t>k</a:t>
            </a:r>
            <a:r>
              <a:rPr lang="en-US" dirty="0">
                <a:solidFill>
                  <a:prstClr val="black"/>
                </a:solidFill>
                <a:latin typeface="Times New Roman"/>
                <a:cs typeface="Times New Roman"/>
              </a:rPr>
              <a:t>s </a:t>
            </a:r>
            <a:r>
              <a:rPr lang="en-US" spc="-105" dirty="0">
                <a:solidFill>
                  <a:prstClr val="black"/>
                </a:solidFill>
                <a:latin typeface="Times New Roman"/>
                <a:cs typeface="Times New Roman"/>
              </a:rPr>
              <a:t> </a:t>
            </a:r>
            <a:r>
              <a:rPr lang="en-US" spc="5" dirty="0">
                <a:solidFill>
                  <a:prstClr val="black"/>
                </a:solidFill>
                <a:latin typeface="Times New Roman"/>
                <a:cs typeface="Times New Roman"/>
              </a:rPr>
              <a:t>t</a:t>
            </a:r>
            <a:r>
              <a:rPr lang="en-US" dirty="0">
                <a:solidFill>
                  <a:prstClr val="black"/>
                </a:solidFill>
                <a:latin typeface="Times New Roman"/>
                <a:cs typeface="Times New Roman"/>
              </a:rPr>
              <a:t>o </a:t>
            </a:r>
            <a:r>
              <a:rPr lang="en-US" spc="-110" dirty="0">
                <a:solidFill>
                  <a:prstClr val="black"/>
                </a:solidFill>
                <a:latin typeface="Times New Roman"/>
                <a:cs typeface="Times New Roman"/>
              </a:rPr>
              <a:t> </a:t>
            </a:r>
            <a:r>
              <a:rPr lang="en-US" dirty="0">
                <a:solidFill>
                  <a:prstClr val="black"/>
                </a:solidFill>
                <a:latin typeface="Times New Roman"/>
                <a:cs typeface="Times New Roman"/>
              </a:rPr>
              <a:t>be </a:t>
            </a:r>
            <a:r>
              <a:rPr lang="en-US" spc="-105" dirty="0">
                <a:solidFill>
                  <a:prstClr val="black"/>
                </a:solidFill>
                <a:latin typeface="Times New Roman"/>
                <a:cs typeface="Times New Roman"/>
              </a:rPr>
              <a:t> </a:t>
            </a:r>
            <a:r>
              <a:rPr lang="en-US" spc="-15" dirty="0">
                <a:solidFill>
                  <a:prstClr val="black"/>
                </a:solidFill>
                <a:latin typeface="Times New Roman"/>
                <a:cs typeface="Times New Roman"/>
              </a:rPr>
              <a:t>g</a:t>
            </a:r>
            <a:r>
              <a:rPr lang="en-US" dirty="0">
                <a:solidFill>
                  <a:prstClr val="black"/>
                </a:solidFill>
                <a:latin typeface="Times New Roman"/>
                <a:cs typeface="Times New Roman"/>
              </a:rPr>
              <a:t>i</a:t>
            </a:r>
            <a:r>
              <a:rPr lang="en-US" spc="-15" dirty="0">
                <a:solidFill>
                  <a:prstClr val="black"/>
                </a:solidFill>
                <a:latin typeface="Times New Roman"/>
                <a:cs typeface="Times New Roman"/>
              </a:rPr>
              <a:t>v</a:t>
            </a:r>
            <a:r>
              <a:rPr lang="en-US" dirty="0">
                <a:solidFill>
                  <a:prstClr val="black"/>
                </a:solidFill>
                <a:latin typeface="Times New Roman"/>
                <a:cs typeface="Times New Roman"/>
              </a:rPr>
              <a:t>en </a:t>
            </a:r>
            <a:r>
              <a:rPr lang="en-US" spc="-105" dirty="0">
                <a:solidFill>
                  <a:prstClr val="black"/>
                </a:solidFill>
                <a:latin typeface="Times New Roman"/>
                <a:cs typeface="Times New Roman"/>
              </a:rPr>
              <a:t> </a:t>
            </a:r>
            <a:r>
              <a:rPr lang="en-US" dirty="0">
                <a:solidFill>
                  <a:prstClr val="black"/>
                </a:solidFill>
                <a:latin typeface="Times New Roman"/>
                <a:cs typeface="Times New Roman"/>
              </a:rPr>
              <a:t>propo</a:t>
            </a:r>
            <a:r>
              <a:rPr lang="en-US" spc="-10" dirty="0">
                <a:solidFill>
                  <a:prstClr val="black"/>
                </a:solidFill>
                <a:latin typeface="Times New Roman"/>
                <a:cs typeface="Times New Roman"/>
              </a:rPr>
              <a:t>rt</a:t>
            </a:r>
            <a:r>
              <a:rPr lang="en-US" dirty="0">
                <a:solidFill>
                  <a:prstClr val="black"/>
                </a:solidFill>
                <a:latin typeface="Times New Roman"/>
                <a:cs typeface="Times New Roman"/>
              </a:rPr>
              <a:t>ion</a:t>
            </a:r>
            <a:r>
              <a:rPr lang="en-US" spc="-10" dirty="0">
                <a:solidFill>
                  <a:prstClr val="black"/>
                </a:solidFill>
                <a:latin typeface="Times New Roman"/>
                <a:cs typeface="Times New Roman"/>
              </a:rPr>
              <a:t>a</a:t>
            </a:r>
            <a:r>
              <a:rPr lang="en-US" dirty="0">
                <a:solidFill>
                  <a:prstClr val="black"/>
                </a:solidFill>
                <a:latin typeface="Times New Roman"/>
                <a:cs typeface="Times New Roman"/>
              </a:rPr>
              <a:t>lly </a:t>
            </a:r>
            <a:r>
              <a:rPr lang="en-US" spc="-114" dirty="0">
                <a:solidFill>
                  <a:prstClr val="black"/>
                </a:solidFill>
                <a:latin typeface="Times New Roman"/>
                <a:cs typeface="Times New Roman"/>
              </a:rPr>
              <a:t> </a:t>
            </a:r>
            <a:r>
              <a:rPr lang="en-US" dirty="0">
                <a:solidFill>
                  <a:prstClr val="black"/>
                </a:solidFill>
                <a:latin typeface="Times New Roman"/>
                <a:cs typeface="Times New Roman"/>
              </a:rPr>
              <a:t>from </a:t>
            </a:r>
            <a:r>
              <a:rPr lang="en-US" spc="-125" dirty="0">
                <a:solidFill>
                  <a:prstClr val="black"/>
                </a:solidFill>
                <a:latin typeface="Times New Roman"/>
                <a:cs typeface="Times New Roman"/>
              </a:rPr>
              <a:t> </a:t>
            </a:r>
            <a:r>
              <a:rPr lang="en-US" dirty="0">
                <a:solidFill>
                  <a:prstClr val="black"/>
                </a:solidFill>
                <a:latin typeface="Times New Roman"/>
                <a:cs typeface="Times New Roman"/>
              </a:rPr>
              <a:t>a </a:t>
            </a:r>
            <a:r>
              <a:rPr lang="en-US" spc="-95" dirty="0">
                <a:solidFill>
                  <a:prstClr val="black"/>
                </a:solidFill>
                <a:latin typeface="Times New Roman"/>
                <a:cs typeface="Times New Roman"/>
              </a:rPr>
              <a:t> </a:t>
            </a:r>
            <a:r>
              <a:rPr lang="en-US" spc="-20" dirty="0">
                <a:solidFill>
                  <a:prstClr val="black"/>
                </a:solidFill>
                <a:latin typeface="Times New Roman"/>
                <a:cs typeface="Times New Roman"/>
              </a:rPr>
              <a:t>m</a:t>
            </a:r>
            <a:r>
              <a:rPr lang="en-US" dirty="0">
                <a:solidFill>
                  <a:prstClr val="black"/>
                </a:solidFill>
                <a:latin typeface="Times New Roman"/>
                <a:cs typeface="Times New Roman"/>
              </a:rPr>
              <a:t>ax</a:t>
            </a:r>
            <a:r>
              <a:rPr lang="en-US" spc="5" dirty="0">
                <a:solidFill>
                  <a:prstClr val="black"/>
                </a:solidFill>
                <a:latin typeface="Times New Roman"/>
                <a:cs typeface="Times New Roman"/>
              </a:rPr>
              <a:t>i</a:t>
            </a:r>
            <a:r>
              <a:rPr lang="en-US" spc="-20" dirty="0">
                <a:solidFill>
                  <a:prstClr val="black"/>
                </a:solidFill>
                <a:latin typeface="Times New Roman"/>
                <a:cs typeface="Times New Roman"/>
              </a:rPr>
              <a:t>m</a:t>
            </a:r>
            <a:r>
              <a:rPr lang="en-US" spc="10" dirty="0">
                <a:solidFill>
                  <a:prstClr val="black"/>
                </a:solidFill>
                <a:latin typeface="Times New Roman"/>
                <a:cs typeface="Times New Roman"/>
              </a:rPr>
              <a:t>u</a:t>
            </a:r>
            <a:r>
              <a:rPr lang="en-US" dirty="0">
                <a:solidFill>
                  <a:prstClr val="black"/>
                </a:solidFill>
                <a:latin typeface="Times New Roman"/>
                <a:cs typeface="Times New Roman"/>
              </a:rPr>
              <a:t>m </a:t>
            </a:r>
            <a:r>
              <a:rPr lang="en-US" spc="-100" dirty="0">
                <a:solidFill>
                  <a:prstClr val="black"/>
                </a:solidFill>
                <a:latin typeface="Times New Roman"/>
                <a:cs typeface="Times New Roman"/>
              </a:rPr>
              <a:t> </a:t>
            </a:r>
            <a:r>
              <a:rPr lang="en-US" dirty="0">
                <a:solidFill>
                  <a:prstClr val="black"/>
                </a:solidFill>
                <a:latin typeface="Times New Roman"/>
                <a:cs typeface="Times New Roman"/>
              </a:rPr>
              <a:t>of </a:t>
            </a:r>
            <a:r>
              <a:rPr lang="en-US" spc="-105" dirty="0">
                <a:solidFill>
                  <a:prstClr val="black"/>
                </a:solidFill>
                <a:latin typeface="Times New Roman"/>
                <a:cs typeface="Times New Roman"/>
              </a:rPr>
              <a:t> </a:t>
            </a:r>
            <a:r>
              <a:rPr lang="en-US" dirty="0">
                <a:solidFill>
                  <a:prstClr val="black"/>
                </a:solidFill>
                <a:latin typeface="Times New Roman"/>
                <a:cs typeface="Times New Roman"/>
              </a:rPr>
              <a:t>20 </a:t>
            </a:r>
            <a:r>
              <a:rPr lang="en-US" spc="-110" dirty="0">
                <a:solidFill>
                  <a:prstClr val="black"/>
                </a:solidFill>
                <a:latin typeface="Times New Roman"/>
                <a:cs typeface="Times New Roman"/>
              </a:rPr>
              <a:t> </a:t>
            </a:r>
            <a:r>
              <a:rPr lang="en-US" spc="5" dirty="0">
                <a:solidFill>
                  <a:prstClr val="black"/>
                </a:solidFill>
                <a:latin typeface="Times New Roman"/>
                <a:cs typeface="Times New Roman"/>
              </a:rPr>
              <a:t>t</a:t>
            </a:r>
            <a:r>
              <a:rPr lang="en-US" dirty="0">
                <a:solidFill>
                  <a:prstClr val="black"/>
                </a:solidFill>
                <a:latin typeface="Times New Roman"/>
                <a:cs typeface="Times New Roman"/>
              </a:rPr>
              <a:t>o </a:t>
            </a:r>
            <a:r>
              <a:rPr lang="en-US" spc="-110" dirty="0">
                <a:solidFill>
                  <a:prstClr val="black"/>
                </a:solidFill>
                <a:latin typeface="Times New Roman"/>
                <a:cs typeface="Times New Roman"/>
              </a:rPr>
              <a:t> </a:t>
            </a:r>
            <a:r>
              <a:rPr lang="en-US" dirty="0">
                <a:solidFill>
                  <a:prstClr val="black"/>
                </a:solidFill>
                <a:latin typeface="Times New Roman"/>
                <a:cs typeface="Times New Roman"/>
              </a:rPr>
              <a:t>a </a:t>
            </a:r>
            <a:r>
              <a:rPr lang="en-US" spc="-105" dirty="0">
                <a:solidFill>
                  <a:prstClr val="black"/>
                </a:solidFill>
                <a:latin typeface="Times New Roman"/>
                <a:cs typeface="Times New Roman"/>
              </a:rPr>
              <a:t> </a:t>
            </a:r>
            <a:r>
              <a:rPr lang="en-US" spc="-20" dirty="0">
                <a:solidFill>
                  <a:prstClr val="black"/>
                </a:solidFill>
                <a:latin typeface="Times New Roman"/>
                <a:cs typeface="Times New Roman"/>
              </a:rPr>
              <a:t>m</a:t>
            </a:r>
            <a:r>
              <a:rPr lang="en-US" dirty="0">
                <a:solidFill>
                  <a:prstClr val="black"/>
                </a:solidFill>
                <a:latin typeface="Times New Roman"/>
                <a:cs typeface="Times New Roman"/>
              </a:rPr>
              <a:t>ini</a:t>
            </a:r>
            <a:r>
              <a:rPr lang="en-US" spc="-20" dirty="0">
                <a:solidFill>
                  <a:prstClr val="black"/>
                </a:solidFill>
                <a:latin typeface="Times New Roman"/>
                <a:cs typeface="Times New Roman"/>
              </a:rPr>
              <a:t>m</a:t>
            </a:r>
            <a:r>
              <a:rPr lang="en-US" spc="10" dirty="0">
                <a:solidFill>
                  <a:prstClr val="black"/>
                </a:solidFill>
                <a:latin typeface="Times New Roman"/>
                <a:cs typeface="Times New Roman"/>
              </a:rPr>
              <a:t>u</a:t>
            </a:r>
            <a:r>
              <a:rPr lang="en-US" dirty="0">
                <a:solidFill>
                  <a:prstClr val="black"/>
                </a:solidFill>
                <a:latin typeface="Times New Roman"/>
                <a:cs typeface="Times New Roman"/>
              </a:rPr>
              <a:t>m </a:t>
            </a:r>
            <a:r>
              <a:rPr lang="en-US" spc="-120" dirty="0">
                <a:solidFill>
                  <a:prstClr val="black"/>
                </a:solidFill>
                <a:latin typeface="Times New Roman"/>
                <a:cs typeface="Times New Roman"/>
              </a:rPr>
              <a:t> </a:t>
            </a:r>
            <a:r>
              <a:rPr lang="en-US" dirty="0">
                <a:solidFill>
                  <a:prstClr val="black"/>
                </a:solidFill>
                <a:latin typeface="Times New Roman"/>
                <a:cs typeface="Times New Roman"/>
              </a:rPr>
              <a:t>of </a:t>
            </a:r>
            <a:r>
              <a:rPr lang="en-US" spc="-105" dirty="0">
                <a:solidFill>
                  <a:prstClr val="black"/>
                </a:solidFill>
                <a:latin typeface="Times New Roman"/>
                <a:cs typeface="Times New Roman"/>
              </a:rPr>
              <a:t> </a:t>
            </a:r>
            <a:r>
              <a:rPr lang="en-US" spc="10" dirty="0">
                <a:solidFill>
                  <a:prstClr val="black"/>
                </a:solidFill>
                <a:latin typeface="Times New Roman"/>
                <a:cs typeface="Times New Roman"/>
              </a:rPr>
              <a:t>1</a:t>
            </a:r>
            <a:r>
              <a:rPr lang="en-US" dirty="0">
                <a:solidFill>
                  <a:prstClr val="black"/>
                </a:solidFill>
                <a:latin typeface="Times New Roman"/>
                <a:cs typeface="Times New Roman"/>
              </a:rPr>
              <a:t>0 </a:t>
            </a:r>
            <a:r>
              <a:rPr lang="en-US" spc="-110" dirty="0">
                <a:solidFill>
                  <a:prstClr val="black"/>
                </a:solidFill>
                <a:latin typeface="Times New Roman"/>
                <a:cs typeface="Times New Roman"/>
              </a:rPr>
              <a:t> </a:t>
            </a:r>
            <a:r>
              <a:rPr lang="en-US" dirty="0">
                <a:solidFill>
                  <a:prstClr val="black"/>
                </a:solidFill>
                <a:latin typeface="Times New Roman"/>
                <a:cs typeface="Times New Roman"/>
              </a:rPr>
              <a:t>for </a:t>
            </a:r>
            <a:r>
              <a:rPr lang="en-US" spc="-105" dirty="0">
                <a:solidFill>
                  <a:prstClr val="black"/>
                </a:solidFill>
                <a:latin typeface="Times New Roman"/>
                <a:cs typeface="Times New Roman"/>
              </a:rPr>
              <a:t> </a:t>
            </a:r>
            <a:r>
              <a:rPr lang="en-US" dirty="0">
                <a:solidFill>
                  <a:prstClr val="black"/>
                </a:solidFill>
                <a:latin typeface="Times New Roman"/>
                <a:cs typeface="Times New Roman"/>
              </a:rPr>
              <a:t>a</a:t>
            </a:r>
            <a:r>
              <a:rPr lang="en-US" spc="-10" dirty="0">
                <a:solidFill>
                  <a:prstClr val="black"/>
                </a:solidFill>
                <a:latin typeface="Times New Roman"/>
                <a:cs typeface="Times New Roman"/>
              </a:rPr>
              <a:t>v</a:t>
            </a:r>
            <a:r>
              <a:rPr lang="en-US" dirty="0">
                <a:solidFill>
                  <a:prstClr val="black"/>
                </a:solidFill>
                <a:latin typeface="Times New Roman"/>
                <a:cs typeface="Times New Roman"/>
              </a:rPr>
              <a:t>e</a:t>
            </a:r>
            <a:r>
              <a:rPr lang="en-US" spc="5" dirty="0">
                <a:solidFill>
                  <a:prstClr val="black"/>
                </a:solidFill>
                <a:latin typeface="Times New Roman"/>
                <a:cs typeface="Times New Roman"/>
              </a:rPr>
              <a:t>r</a:t>
            </a:r>
            <a:r>
              <a:rPr lang="en-US" dirty="0">
                <a:solidFill>
                  <a:prstClr val="black"/>
                </a:solidFill>
                <a:latin typeface="Times New Roman"/>
                <a:cs typeface="Times New Roman"/>
              </a:rPr>
              <a:t>a</a:t>
            </a:r>
            <a:r>
              <a:rPr lang="en-US" spc="-10" dirty="0">
                <a:solidFill>
                  <a:prstClr val="black"/>
                </a:solidFill>
                <a:latin typeface="Times New Roman"/>
                <a:cs typeface="Times New Roman"/>
              </a:rPr>
              <a:t>g</a:t>
            </a:r>
            <a:r>
              <a:rPr lang="en-US" dirty="0">
                <a:solidFill>
                  <a:prstClr val="black"/>
                </a:solidFill>
                <a:latin typeface="Times New Roman"/>
                <a:cs typeface="Times New Roman"/>
              </a:rPr>
              <a:t>e </a:t>
            </a:r>
            <a:r>
              <a:rPr lang="en-US" spc="-105" dirty="0">
                <a:solidFill>
                  <a:prstClr val="black"/>
                </a:solidFill>
                <a:latin typeface="Times New Roman"/>
                <a:cs typeface="Times New Roman"/>
              </a:rPr>
              <a:t> </a:t>
            </a:r>
            <a:r>
              <a:rPr lang="en-US" dirty="0">
                <a:solidFill>
                  <a:prstClr val="black"/>
                </a:solidFill>
                <a:latin typeface="Times New Roman"/>
                <a:cs typeface="Times New Roman"/>
              </a:rPr>
              <a:t>S</a:t>
            </a:r>
            <a:r>
              <a:rPr lang="en-US" spc="-20" dirty="0">
                <a:solidFill>
                  <a:prstClr val="black"/>
                </a:solidFill>
                <a:latin typeface="Times New Roman"/>
                <a:cs typeface="Times New Roman"/>
              </a:rPr>
              <a:t>F</a:t>
            </a:r>
            <a:r>
              <a:rPr lang="en-US" dirty="0">
                <a:solidFill>
                  <a:prstClr val="black"/>
                </a:solidFill>
                <a:latin typeface="Times New Roman"/>
                <a:cs typeface="Times New Roman"/>
              </a:rPr>
              <a:t>R be</a:t>
            </a:r>
            <a:r>
              <a:rPr lang="en-US" spc="5" dirty="0">
                <a:solidFill>
                  <a:prstClr val="black"/>
                </a:solidFill>
                <a:latin typeface="Times New Roman"/>
                <a:cs typeface="Times New Roman"/>
              </a:rPr>
              <a:t>t</a:t>
            </a:r>
            <a:r>
              <a:rPr lang="en-US" spc="-10" dirty="0">
                <a:solidFill>
                  <a:prstClr val="black"/>
                </a:solidFill>
                <a:latin typeface="Times New Roman"/>
                <a:cs typeface="Times New Roman"/>
              </a:rPr>
              <a:t>w</a:t>
            </a:r>
            <a:r>
              <a:rPr lang="en-US" dirty="0">
                <a:solidFill>
                  <a:prstClr val="black"/>
                </a:solidFill>
                <a:latin typeface="Times New Roman"/>
                <a:cs typeface="Times New Roman"/>
              </a:rPr>
              <a:t>e</a:t>
            </a:r>
            <a:r>
              <a:rPr lang="en-US" spc="-10" dirty="0">
                <a:solidFill>
                  <a:prstClr val="black"/>
                </a:solidFill>
                <a:latin typeface="Times New Roman"/>
                <a:cs typeface="Times New Roman"/>
              </a:rPr>
              <a:t>e</a:t>
            </a:r>
            <a:r>
              <a:rPr lang="en-US" dirty="0">
                <a:solidFill>
                  <a:prstClr val="black"/>
                </a:solidFill>
                <a:latin typeface="Times New Roman"/>
                <a:cs typeface="Times New Roman"/>
              </a:rPr>
              <a:t>n </a:t>
            </a:r>
            <a:r>
              <a:rPr lang="en-US" spc="-130" dirty="0">
                <a:solidFill>
                  <a:prstClr val="black"/>
                </a:solidFill>
                <a:latin typeface="Times New Roman"/>
                <a:cs typeface="Times New Roman"/>
              </a:rPr>
              <a:t> </a:t>
            </a:r>
            <a:r>
              <a:rPr lang="en-US" dirty="0">
                <a:solidFill>
                  <a:prstClr val="black"/>
                </a:solidFill>
                <a:latin typeface="Times New Roman"/>
                <a:cs typeface="Times New Roman"/>
              </a:rPr>
              <a:t>20:1 </a:t>
            </a:r>
            <a:r>
              <a:rPr lang="en-US" spc="-130" dirty="0">
                <a:solidFill>
                  <a:prstClr val="black"/>
                </a:solidFill>
                <a:latin typeface="Times New Roman"/>
                <a:cs typeface="Times New Roman"/>
              </a:rPr>
              <a:t> </a:t>
            </a:r>
            <a:r>
              <a:rPr lang="en-US" spc="5" dirty="0">
                <a:solidFill>
                  <a:prstClr val="black"/>
                </a:solidFill>
                <a:latin typeface="Times New Roman"/>
                <a:cs typeface="Times New Roman"/>
              </a:rPr>
              <a:t>t</a:t>
            </a:r>
            <a:r>
              <a:rPr lang="en-US" dirty="0">
                <a:solidFill>
                  <a:prstClr val="black"/>
                </a:solidFill>
                <a:latin typeface="Times New Roman"/>
                <a:cs typeface="Times New Roman"/>
              </a:rPr>
              <a:t>o</a:t>
            </a:r>
            <a:r>
              <a:rPr lang="en-US" spc="130" dirty="0">
                <a:solidFill>
                  <a:prstClr val="black"/>
                </a:solidFill>
                <a:latin typeface="Times New Roman"/>
                <a:cs typeface="Times New Roman"/>
              </a:rPr>
              <a:t> </a:t>
            </a:r>
            <a:r>
              <a:rPr lang="en-US" dirty="0">
                <a:solidFill>
                  <a:prstClr val="black"/>
                </a:solidFill>
                <a:latin typeface="Times New Roman"/>
                <a:cs typeface="Times New Roman"/>
              </a:rPr>
              <a:t>25</a:t>
            </a:r>
            <a:r>
              <a:rPr lang="en-US" spc="-10" dirty="0">
                <a:solidFill>
                  <a:prstClr val="black"/>
                </a:solidFill>
                <a:latin typeface="Times New Roman"/>
                <a:cs typeface="Times New Roman"/>
              </a:rPr>
              <a:t>:</a:t>
            </a:r>
            <a:r>
              <a:rPr lang="en-US" dirty="0">
                <a:solidFill>
                  <a:prstClr val="black"/>
                </a:solidFill>
                <a:latin typeface="Times New Roman"/>
                <a:cs typeface="Times New Roman"/>
              </a:rPr>
              <a:t>1, </a:t>
            </a:r>
            <a:r>
              <a:rPr lang="en-US" spc="-135" dirty="0">
                <a:solidFill>
                  <a:prstClr val="black"/>
                </a:solidFill>
                <a:latin typeface="Times New Roman"/>
                <a:cs typeface="Times New Roman"/>
              </a:rPr>
              <a:t> </a:t>
            </a:r>
            <a:r>
              <a:rPr lang="en-US" dirty="0">
                <a:solidFill>
                  <a:prstClr val="black"/>
                </a:solidFill>
                <a:latin typeface="Times New Roman"/>
                <a:cs typeface="Times New Roman"/>
              </a:rPr>
              <a:t>and</a:t>
            </a:r>
            <a:r>
              <a:rPr lang="en-US" spc="130" dirty="0">
                <a:solidFill>
                  <a:prstClr val="black"/>
                </a:solidFill>
                <a:latin typeface="Times New Roman"/>
                <a:cs typeface="Times New Roman"/>
              </a:rPr>
              <a:t> </a:t>
            </a:r>
            <a:r>
              <a:rPr lang="en-US" spc="-10" dirty="0">
                <a:solidFill>
                  <a:prstClr val="black"/>
                </a:solidFill>
                <a:latin typeface="Times New Roman"/>
                <a:cs typeface="Times New Roman"/>
              </a:rPr>
              <a:t>z</a:t>
            </a:r>
            <a:r>
              <a:rPr lang="en-US" dirty="0">
                <a:solidFill>
                  <a:prstClr val="black"/>
                </a:solidFill>
                <a:latin typeface="Times New Roman"/>
                <a:cs typeface="Times New Roman"/>
              </a:rPr>
              <a:t>e</a:t>
            </a:r>
            <a:r>
              <a:rPr lang="en-US" spc="5" dirty="0">
                <a:solidFill>
                  <a:prstClr val="black"/>
                </a:solidFill>
                <a:latin typeface="Times New Roman"/>
                <a:cs typeface="Times New Roman"/>
              </a:rPr>
              <a:t>r</a:t>
            </a:r>
            <a:r>
              <a:rPr lang="en-US" dirty="0">
                <a:solidFill>
                  <a:prstClr val="black"/>
                </a:solidFill>
                <a:latin typeface="Times New Roman"/>
                <a:cs typeface="Times New Roman"/>
              </a:rPr>
              <a:t>o </a:t>
            </a:r>
            <a:r>
              <a:rPr lang="en-US" spc="-130" dirty="0">
                <a:solidFill>
                  <a:prstClr val="black"/>
                </a:solidFill>
                <a:latin typeface="Times New Roman"/>
                <a:cs typeface="Times New Roman"/>
              </a:rPr>
              <a:t> </a:t>
            </a:r>
            <a:r>
              <a:rPr lang="en-US" dirty="0">
                <a:solidFill>
                  <a:prstClr val="black"/>
                </a:solidFill>
                <a:latin typeface="Times New Roman"/>
                <a:cs typeface="Times New Roman"/>
              </a:rPr>
              <a:t>f</a:t>
            </a:r>
            <a:r>
              <a:rPr lang="en-US" spc="-15" dirty="0">
                <a:solidFill>
                  <a:prstClr val="black"/>
                </a:solidFill>
                <a:latin typeface="Times New Roman"/>
                <a:cs typeface="Times New Roman"/>
              </a:rPr>
              <a:t>o</a:t>
            </a:r>
            <a:r>
              <a:rPr lang="en-US" dirty="0">
                <a:solidFill>
                  <a:prstClr val="black"/>
                </a:solidFill>
                <a:latin typeface="Times New Roman"/>
                <a:cs typeface="Times New Roman"/>
              </a:rPr>
              <a:t>r </a:t>
            </a:r>
            <a:r>
              <a:rPr lang="en-US" spc="-125" dirty="0">
                <a:solidFill>
                  <a:prstClr val="black"/>
                </a:solidFill>
                <a:latin typeface="Times New Roman"/>
                <a:cs typeface="Times New Roman"/>
              </a:rPr>
              <a:t> </a:t>
            </a:r>
            <a:r>
              <a:rPr lang="en-US" dirty="0">
                <a:solidFill>
                  <a:prstClr val="black"/>
                </a:solidFill>
                <a:latin typeface="Times New Roman"/>
                <a:cs typeface="Times New Roman"/>
              </a:rPr>
              <a:t>a</a:t>
            </a:r>
            <a:r>
              <a:rPr lang="en-US" spc="-10" dirty="0">
                <a:solidFill>
                  <a:prstClr val="black"/>
                </a:solidFill>
                <a:latin typeface="Times New Roman"/>
                <a:cs typeface="Times New Roman"/>
              </a:rPr>
              <a:t>v</a:t>
            </a:r>
            <a:r>
              <a:rPr lang="en-US" dirty="0">
                <a:solidFill>
                  <a:prstClr val="black"/>
                </a:solidFill>
                <a:latin typeface="Times New Roman"/>
                <a:cs typeface="Times New Roman"/>
              </a:rPr>
              <a:t>e</a:t>
            </a:r>
            <a:r>
              <a:rPr lang="en-US" spc="5" dirty="0">
                <a:solidFill>
                  <a:prstClr val="black"/>
                </a:solidFill>
                <a:latin typeface="Times New Roman"/>
                <a:cs typeface="Times New Roman"/>
              </a:rPr>
              <a:t>r</a:t>
            </a:r>
            <a:r>
              <a:rPr lang="en-US" dirty="0">
                <a:solidFill>
                  <a:prstClr val="black"/>
                </a:solidFill>
                <a:latin typeface="Times New Roman"/>
                <a:cs typeface="Times New Roman"/>
              </a:rPr>
              <a:t>a</a:t>
            </a:r>
            <a:r>
              <a:rPr lang="en-US" spc="-10" dirty="0">
                <a:solidFill>
                  <a:prstClr val="black"/>
                </a:solidFill>
                <a:latin typeface="Times New Roman"/>
                <a:cs typeface="Times New Roman"/>
              </a:rPr>
              <a:t>g</a:t>
            </a:r>
            <a:r>
              <a:rPr lang="en-US" dirty="0">
                <a:solidFill>
                  <a:prstClr val="black"/>
                </a:solidFill>
                <a:latin typeface="Times New Roman"/>
                <a:cs typeface="Times New Roman"/>
              </a:rPr>
              <a:t>e </a:t>
            </a:r>
            <a:r>
              <a:rPr lang="en-US" spc="-130" dirty="0">
                <a:solidFill>
                  <a:prstClr val="black"/>
                </a:solidFill>
                <a:latin typeface="Times New Roman"/>
                <a:cs typeface="Times New Roman"/>
              </a:rPr>
              <a:t> </a:t>
            </a:r>
            <a:r>
              <a:rPr lang="en-US" spc="-5" dirty="0">
                <a:solidFill>
                  <a:prstClr val="black"/>
                </a:solidFill>
                <a:latin typeface="Times New Roman"/>
                <a:cs typeface="Times New Roman"/>
              </a:rPr>
              <a:t>SF</a:t>
            </a:r>
            <a:r>
              <a:rPr lang="en-US" dirty="0">
                <a:solidFill>
                  <a:prstClr val="black"/>
                </a:solidFill>
                <a:latin typeface="Times New Roman"/>
                <a:cs typeface="Times New Roman"/>
              </a:rPr>
              <a:t>R </a:t>
            </a:r>
            <a:r>
              <a:rPr lang="en-US" spc="-135" dirty="0">
                <a:solidFill>
                  <a:prstClr val="black"/>
                </a:solidFill>
                <a:latin typeface="Times New Roman"/>
                <a:cs typeface="Times New Roman"/>
              </a:rPr>
              <a:t> </a:t>
            </a:r>
            <a:r>
              <a:rPr lang="en-US" dirty="0">
                <a:solidFill>
                  <a:prstClr val="black"/>
                </a:solidFill>
                <a:latin typeface="Times New Roman"/>
                <a:cs typeface="Times New Roman"/>
              </a:rPr>
              <a:t>hi</a:t>
            </a:r>
            <a:r>
              <a:rPr lang="en-US" spc="-25" dirty="0">
                <a:solidFill>
                  <a:prstClr val="black"/>
                </a:solidFill>
                <a:latin typeface="Times New Roman"/>
                <a:cs typeface="Times New Roman"/>
              </a:rPr>
              <a:t>g</a:t>
            </a:r>
            <a:r>
              <a:rPr lang="en-US" dirty="0">
                <a:solidFill>
                  <a:prstClr val="black"/>
                </a:solidFill>
                <a:latin typeface="Times New Roman"/>
                <a:cs typeface="Times New Roman"/>
              </a:rPr>
              <a:t>her </a:t>
            </a:r>
            <a:r>
              <a:rPr lang="en-US" spc="-135" dirty="0">
                <a:solidFill>
                  <a:prstClr val="black"/>
                </a:solidFill>
                <a:latin typeface="Times New Roman"/>
                <a:cs typeface="Times New Roman"/>
              </a:rPr>
              <a:t> </a:t>
            </a:r>
            <a:r>
              <a:rPr lang="en-US" dirty="0">
                <a:solidFill>
                  <a:prstClr val="black"/>
                </a:solidFill>
                <a:latin typeface="Times New Roman"/>
                <a:cs typeface="Times New Roman"/>
              </a:rPr>
              <a:t>than </a:t>
            </a:r>
            <a:r>
              <a:rPr lang="en-US" spc="-130" dirty="0">
                <a:solidFill>
                  <a:prstClr val="black"/>
                </a:solidFill>
                <a:latin typeface="Times New Roman"/>
                <a:cs typeface="Times New Roman"/>
              </a:rPr>
              <a:t> </a:t>
            </a:r>
            <a:r>
              <a:rPr lang="en-US" spc="-15" dirty="0">
                <a:solidFill>
                  <a:prstClr val="black"/>
                </a:solidFill>
                <a:latin typeface="Times New Roman"/>
                <a:cs typeface="Times New Roman"/>
              </a:rPr>
              <a:t>2</a:t>
            </a:r>
            <a:r>
              <a:rPr lang="en-US" dirty="0">
                <a:solidFill>
                  <a:prstClr val="black"/>
                </a:solidFill>
                <a:latin typeface="Times New Roman"/>
                <a:cs typeface="Times New Roman"/>
              </a:rPr>
              <a:t>5:1.</a:t>
            </a:r>
            <a:r>
              <a:rPr lang="en-US" spc="130" dirty="0">
                <a:solidFill>
                  <a:prstClr val="black"/>
                </a:solidFill>
                <a:latin typeface="Times New Roman"/>
                <a:cs typeface="Times New Roman"/>
              </a:rPr>
              <a:t> </a:t>
            </a:r>
            <a:r>
              <a:rPr lang="en-US" dirty="0">
                <a:solidFill>
                  <a:prstClr val="black"/>
                </a:solidFill>
                <a:latin typeface="Times New Roman"/>
                <a:cs typeface="Times New Roman"/>
              </a:rPr>
              <a:t>M</a:t>
            </a:r>
            <a:r>
              <a:rPr lang="en-US" spc="-10" dirty="0">
                <a:solidFill>
                  <a:prstClr val="black"/>
                </a:solidFill>
                <a:latin typeface="Times New Roman"/>
                <a:cs typeface="Times New Roman"/>
              </a:rPr>
              <a:t>a</a:t>
            </a:r>
            <a:r>
              <a:rPr lang="en-US" dirty="0">
                <a:solidFill>
                  <a:prstClr val="black"/>
                </a:solidFill>
                <a:latin typeface="Times New Roman"/>
                <a:cs typeface="Times New Roman"/>
              </a:rPr>
              <a:t>r</a:t>
            </a:r>
            <a:r>
              <a:rPr lang="en-US" spc="-15" dirty="0">
                <a:solidFill>
                  <a:prstClr val="black"/>
                </a:solidFill>
                <a:latin typeface="Times New Roman"/>
                <a:cs typeface="Times New Roman"/>
              </a:rPr>
              <a:t>k</a:t>
            </a:r>
            <a:r>
              <a:rPr lang="en-US" dirty="0">
                <a:solidFill>
                  <a:prstClr val="black"/>
                </a:solidFill>
                <a:latin typeface="Times New Roman"/>
                <a:cs typeface="Times New Roman"/>
              </a:rPr>
              <a:t>s </a:t>
            </a:r>
            <a:r>
              <a:rPr lang="en-US" spc="-125" dirty="0">
                <a:solidFill>
                  <a:prstClr val="black"/>
                </a:solidFill>
                <a:latin typeface="Times New Roman"/>
                <a:cs typeface="Times New Roman"/>
              </a:rPr>
              <a:t> </a:t>
            </a:r>
            <a:r>
              <a:rPr lang="en-US" dirty="0">
                <a:solidFill>
                  <a:prstClr val="black"/>
                </a:solidFill>
                <a:latin typeface="Times New Roman"/>
                <a:cs typeface="Times New Roman"/>
              </a:rPr>
              <a:t>di</a:t>
            </a:r>
            <a:r>
              <a:rPr lang="en-US" spc="-10" dirty="0">
                <a:solidFill>
                  <a:prstClr val="black"/>
                </a:solidFill>
                <a:latin typeface="Times New Roman"/>
                <a:cs typeface="Times New Roman"/>
              </a:rPr>
              <a:t>s</a:t>
            </a:r>
            <a:r>
              <a:rPr lang="en-US" dirty="0">
                <a:solidFill>
                  <a:prstClr val="black"/>
                </a:solidFill>
                <a:latin typeface="Times New Roman"/>
                <a:cs typeface="Times New Roman"/>
              </a:rPr>
              <a:t>t</a:t>
            </a:r>
            <a:r>
              <a:rPr lang="en-US" spc="-10" dirty="0">
                <a:solidFill>
                  <a:prstClr val="black"/>
                </a:solidFill>
                <a:latin typeface="Times New Roman"/>
                <a:cs typeface="Times New Roman"/>
              </a:rPr>
              <a:t>ri</a:t>
            </a:r>
            <a:r>
              <a:rPr lang="en-US" dirty="0">
                <a:solidFill>
                  <a:prstClr val="black"/>
                </a:solidFill>
                <a:latin typeface="Times New Roman"/>
                <a:cs typeface="Times New Roman"/>
              </a:rPr>
              <a:t>but</a:t>
            </a:r>
            <a:r>
              <a:rPr lang="en-US" spc="-10" dirty="0">
                <a:solidFill>
                  <a:prstClr val="black"/>
                </a:solidFill>
                <a:latin typeface="Times New Roman"/>
                <a:cs typeface="Times New Roman"/>
              </a:rPr>
              <a:t>i</a:t>
            </a:r>
            <a:r>
              <a:rPr lang="en-US" dirty="0">
                <a:solidFill>
                  <a:prstClr val="black"/>
                </a:solidFill>
                <a:latin typeface="Times New Roman"/>
                <a:cs typeface="Times New Roman"/>
              </a:rPr>
              <a:t>on </a:t>
            </a:r>
            <a:r>
              <a:rPr lang="en-US" spc="-130" dirty="0">
                <a:solidFill>
                  <a:prstClr val="black"/>
                </a:solidFill>
                <a:latin typeface="Times New Roman"/>
                <a:cs typeface="Times New Roman"/>
              </a:rPr>
              <a:t> </a:t>
            </a:r>
            <a:r>
              <a:rPr lang="en-US" spc="-10" dirty="0">
                <a:solidFill>
                  <a:prstClr val="black"/>
                </a:solidFill>
                <a:latin typeface="Times New Roman"/>
                <a:cs typeface="Times New Roman"/>
              </a:rPr>
              <a:t>i</a:t>
            </a:r>
            <a:r>
              <a:rPr lang="en-US" dirty="0">
                <a:solidFill>
                  <a:prstClr val="black"/>
                </a:solidFill>
                <a:latin typeface="Times New Roman"/>
                <a:cs typeface="Times New Roman"/>
              </a:rPr>
              <a:t>s </a:t>
            </a:r>
            <a:r>
              <a:rPr lang="en-US" spc="-130" dirty="0">
                <a:solidFill>
                  <a:prstClr val="black"/>
                </a:solidFill>
                <a:latin typeface="Times New Roman"/>
                <a:cs typeface="Times New Roman"/>
              </a:rPr>
              <a:t> </a:t>
            </a:r>
            <a:r>
              <a:rPr lang="en-US" spc="-15" dirty="0">
                <a:solidFill>
                  <a:prstClr val="black"/>
                </a:solidFill>
                <a:latin typeface="Times New Roman"/>
                <a:cs typeface="Times New Roman"/>
              </a:rPr>
              <a:t>g</a:t>
            </a:r>
            <a:r>
              <a:rPr lang="en-US" dirty="0">
                <a:solidFill>
                  <a:prstClr val="black"/>
                </a:solidFill>
                <a:latin typeface="Times New Roman"/>
                <a:cs typeface="Times New Roman"/>
              </a:rPr>
              <a:t>i</a:t>
            </a:r>
            <a:r>
              <a:rPr lang="en-US" spc="-15" dirty="0">
                <a:solidFill>
                  <a:prstClr val="black"/>
                </a:solidFill>
                <a:latin typeface="Times New Roman"/>
                <a:cs typeface="Times New Roman"/>
              </a:rPr>
              <a:t>v</a:t>
            </a:r>
            <a:r>
              <a:rPr lang="en-US" dirty="0">
                <a:solidFill>
                  <a:prstClr val="black"/>
                </a:solidFill>
                <a:latin typeface="Times New Roman"/>
                <a:cs typeface="Times New Roman"/>
              </a:rPr>
              <a:t>en </a:t>
            </a:r>
            <a:r>
              <a:rPr lang="en-US" spc="-130" dirty="0">
                <a:solidFill>
                  <a:prstClr val="black"/>
                </a:solidFill>
                <a:latin typeface="Times New Roman"/>
                <a:cs typeface="Times New Roman"/>
              </a:rPr>
              <a:t> </a:t>
            </a:r>
            <a:r>
              <a:rPr lang="en-US" spc="-15" dirty="0">
                <a:solidFill>
                  <a:prstClr val="black"/>
                </a:solidFill>
                <a:latin typeface="Times New Roman"/>
                <a:cs typeface="Times New Roman"/>
              </a:rPr>
              <a:t>as </a:t>
            </a:r>
            <a:r>
              <a:rPr lang="en-US" dirty="0">
                <a:solidFill>
                  <a:prstClr val="black"/>
                </a:solidFill>
                <a:latin typeface="Times New Roman"/>
                <a:cs typeface="Times New Roman"/>
              </a:rPr>
              <a:t>be</a:t>
            </a:r>
            <a:r>
              <a:rPr lang="en-US" spc="5" dirty="0">
                <a:solidFill>
                  <a:prstClr val="black"/>
                </a:solidFill>
                <a:latin typeface="Times New Roman"/>
                <a:cs typeface="Times New Roman"/>
              </a:rPr>
              <a:t>l</a:t>
            </a:r>
            <a:r>
              <a:rPr lang="en-US" dirty="0">
                <a:solidFill>
                  <a:prstClr val="black"/>
                </a:solidFill>
                <a:latin typeface="Times New Roman"/>
                <a:cs typeface="Times New Roman"/>
              </a:rPr>
              <a:t>o</a:t>
            </a:r>
            <a:r>
              <a:rPr lang="en-US" spc="-10" dirty="0">
                <a:solidFill>
                  <a:prstClr val="black"/>
                </a:solidFill>
                <a:latin typeface="Times New Roman"/>
                <a:cs typeface="Times New Roman"/>
              </a:rPr>
              <a:t>w</a:t>
            </a:r>
            <a:r>
              <a:rPr lang="en-US" dirty="0">
                <a:solidFill>
                  <a:prstClr val="black"/>
                </a:solidFill>
                <a:latin typeface="Times New Roman"/>
                <a:cs typeface="Times New Roman"/>
              </a:rPr>
              <a:t>:</a:t>
            </a:r>
          </a:p>
          <a:p>
            <a:pPr marL="52705" marR="57785" algn="just"/>
            <a:endParaRPr lang="en-US" dirty="0">
              <a:solidFill>
                <a:prstClr val="black"/>
              </a:solidFill>
              <a:latin typeface="Times New Roman"/>
              <a:cs typeface="Times New Roman"/>
            </a:endParaRPr>
          </a:p>
          <a:p>
            <a:pPr marL="62865" algn="just"/>
            <a:r>
              <a:rPr lang="en-US" dirty="0">
                <a:solidFill>
                  <a:prstClr val="black"/>
                </a:solidFill>
                <a:latin typeface="Times New Roman"/>
                <a:cs typeface="Times New Roman"/>
              </a:rPr>
              <a:t>&lt;</a:t>
            </a:r>
            <a:r>
              <a:rPr lang="en-US" spc="-5" dirty="0">
                <a:solidFill>
                  <a:prstClr val="black"/>
                </a:solidFill>
                <a:latin typeface="Times New Roman"/>
                <a:cs typeface="Times New Roman"/>
              </a:rPr>
              <a:t> </a:t>
            </a:r>
            <a:r>
              <a:rPr lang="en-US" dirty="0">
                <a:solidFill>
                  <a:prstClr val="black"/>
                </a:solidFill>
                <a:latin typeface="Times New Roman"/>
                <a:cs typeface="Times New Roman"/>
              </a:rPr>
              <a:t>=</a:t>
            </a:r>
            <a:r>
              <a:rPr lang="en-US" spc="-5" dirty="0">
                <a:solidFill>
                  <a:prstClr val="black"/>
                </a:solidFill>
                <a:latin typeface="Times New Roman"/>
                <a:cs typeface="Times New Roman"/>
              </a:rPr>
              <a:t> </a:t>
            </a:r>
            <a:r>
              <a:rPr lang="en-US" dirty="0">
                <a:solidFill>
                  <a:prstClr val="black"/>
                </a:solidFill>
                <a:latin typeface="Times New Roman"/>
                <a:cs typeface="Times New Roman"/>
              </a:rPr>
              <a:t>20 </a:t>
            </a:r>
            <a:r>
              <a:rPr lang="en-US" spc="-145" dirty="0">
                <a:solidFill>
                  <a:prstClr val="black"/>
                </a:solidFill>
                <a:latin typeface="Times New Roman"/>
                <a:cs typeface="Times New Roman"/>
              </a:rPr>
              <a:t> </a:t>
            </a:r>
            <a:r>
              <a:rPr lang="en-US" dirty="0">
                <a:solidFill>
                  <a:prstClr val="black"/>
                </a:solidFill>
                <a:latin typeface="Times New Roman"/>
                <a:cs typeface="Times New Roman"/>
              </a:rPr>
              <a:t>-   </a:t>
            </a:r>
            <a:r>
              <a:rPr lang="en-US" spc="-5" dirty="0">
                <a:solidFill>
                  <a:prstClr val="black"/>
                </a:solidFill>
                <a:latin typeface="Times New Roman"/>
                <a:cs typeface="Times New Roman"/>
              </a:rPr>
              <a:t> </a:t>
            </a:r>
            <a:r>
              <a:rPr lang="en-US" dirty="0">
                <a:solidFill>
                  <a:prstClr val="black"/>
                </a:solidFill>
                <a:latin typeface="Times New Roman"/>
                <a:cs typeface="Times New Roman"/>
              </a:rPr>
              <a:t>20 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rks</a:t>
            </a:r>
          </a:p>
          <a:p>
            <a:pPr marL="62865" algn="just"/>
            <a:r>
              <a:rPr lang="en-US" dirty="0">
                <a:solidFill>
                  <a:prstClr val="black"/>
                </a:solidFill>
                <a:latin typeface="Times New Roman"/>
                <a:cs typeface="Times New Roman"/>
              </a:rPr>
              <a:t>&lt;</a:t>
            </a:r>
            <a:r>
              <a:rPr lang="en-US" spc="-5" dirty="0">
                <a:solidFill>
                  <a:prstClr val="black"/>
                </a:solidFill>
                <a:latin typeface="Times New Roman"/>
                <a:cs typeface="Times New Roman"/>
              </a:rPr>
              <a:t> </a:t>
            </a:r>
            <a:r>
              <a:rPr lang="en-US" dirty="0">
                <a:solidFill>
                  <a:prstClr val="black"/>
                </a:solidFill>
                <a:latin typeface="Times New Roman"/>
                <a:cs typeface="Times New Roman"/>
              </a:rPr>
              <a:t>=</a:t>
            </a:r>
            <a:r>
              <a:rPr lang="en-US" spc="-5" dirty="0">
                <a:solidFill>
                  <a:prstClr val="black"/>
                </a:solidFill>
                <a:latin typeface="Times New Roman"/>
                <a:cs typeface="Times New Roman"/>
              </a:rPr>
              <a:t> </a:t>
            </a:r>
            <a:r>
              <a:rPr lang="en-US" dirty="0">
                <a:solidFill>
                  <a:prstClr val="black"/>
                </a:solidFill>
                <a:latin typeface="Times New Roman"/>
                <a:cs typeface="Times New Roman"/>
              </a:rPr>
              <a:t>25 </a:t>
            </a:r>
            <a:r>
              <a:rPr lang="en-US" spc="-145" dirty="0">
                <a:solidFill>
                  <a:prstClr val="black"/>
                </a:solidFill>
                <a:latin typeface="Times New Roman"/>
                <a:cs typeface="Times New Roman"/>
              </a:rPr>
              <a:t> </a:t>
            </a:r>
            <a:r>
              <a:rPr lang="en-US" dirty="0">
                <a:solidFill>
                  <a:prstClr val="black"/>
                </a:solidFill>
                <a:latin typeface="Times New Roman"/>
                <a:cs typeface="Times New Roman"/>
              </a:rPr>
              <a:t>-   </a:t>
            </a:r>
            <a:r>
              <a:rPr lang="en-US" spc="-5" dirty="0">
                <a:solidFill>
                  <a:prstClr val="black"/>
                </a:solidFill>
                <a:latin typeface="Times New Roman"/>
                <a:cs typeface="Times New Roman"/>
              </a:rPr>
              <a:t> </a:t>
            </a:r>
            <a:r>
              <a:rPr lang="en-US" dirty="0">
                <a:solidFill>
                  <a:prstClr val="black"/>
                </a:solidFill>
                <a:latin typeface="Times New Roman"/>
                <a:cs typeface="Times New Roman"/>
              </a:rPr>
              <a:t>10 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rks</a:t>
            </a:r>
          </a:p>
          <a:p>
            <a:pPr marL="62865" algn="just"/>
            <a:r>
              <a:rPr lang="en-US" dirty="0">
                <a:solidFill>
                  <a:prstClr val="black"/>
                </a:solidFill>
                <a:latin typeface="Times New Roman"/>
                <a:cs typeface="Times New Roman"/>
              </a:rPr>
              <a:t>  &gt; </a:t>
            </a:r>
            <a:r>
              <a:rPr lang="en-US" spc="-5" dirty="0">
                <a:solidFill>
                  <a:prstClr val="black"/>
                </a:solidFill>
                <a:latin typeface="Times New Roman"/>
                <a:cs typeface="Times New Roman"/>
              </a:rPr>
              <a:t> </a:t>
            </a:r>
            <a:r>
              <a:rPr lang="en-US" dirty="0">
                <a:solidFill>
                  <a:prstClr val="black"/>
                </a:solidFill>
                <a:latin typeface="Times New Roman"/>
                <a:cs typeface="Times New Roman"/>
              </a:rPr>
              <a:t>25 </a:t>
            </a:r>
            <a:r>
              <a:rPr lang="en-US" spc="-75" dirty="0">
                <a:solidFill>
                  <a:prstClr val="black"/>
                </a:solidFill>
                <a:latin typeface="Times New Roman"/>
                <a:cs typeface="Times New Roman"/>
              </a:rPr>
              <a:t> </a:t>
            </a:r>
            <a:r>
              <a:rPr lang="en-US" dirty="0">
                <a:solidFill>
                  <a:prstClr val="black"/>
                </a:solidFill>
                <a:latin typeface="Times New Roman"/>
                <a:cs typeface="Times New Roman"/>
              </a:rPr>
              <a:t>-     0 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rks</a:t>
            </a:r>
          </a:p>
        </p:txBody>
      </p:sp>
      <p:sp>
        <p:nvSpPr>
          <p:cNvPr id="3" name="Rectangle 2"/>
          <p:cNvSpPr/>
          <p:nvPr/>
        </p:nvSpPr>
        <p:spPr>
          <a:xfrm>
            <a:off x="381000" y="3415367"/>
            <a:ext cx="9144000" cy="2985433"/>
          </a:xfrm>
          <a:prstGeom prst="rect">
            <a:avLst/>
          </a:prstGeom>
        </p:spPr>
        <p:txBody>
          <a:bodyPr wrap="square">
            <a:spAutoFit/>
          </a:bodyPr>
          <a:lstStyle/>
          <a:p>
            <a:pPr algn="just">
              <a:spcBef>
                <a:spcPts val="600"/>
              </a:spcBef>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spcBef>
                <a:spcPts val="600"/>
              </a:spcBef>
              <a:buSzPct val="75000"/>
              <a:buFont typeface="Symbol"/>
              <a:buChar char=""/>
            </a:pPr>
            <a:r>
              <a:rPr lang="en-US" sz="1400" i="1" dirty="0">
                <a:solidFill>
                  <a:prstClr val="black"/>
                </a:solidFill>
                <a:latin typeface="Times New Roman"/>
                <a:cs typeface="Times New Roman"/>
              </a:rPr>
              <a:t>SFR is to be verified considering the faculty of the entire department.</a:t>
            </a:r>
          </a:p>
          <a:p>
            <a:pPr marL="457200" marR="125730" indent="-457200" algn="just">
              <a:spcBef>
                <a:spcPts val="600"/>
              </a:spcBef>
              <a:buSzPct val="75000"/>
              <a:buFont typeface="Symbol"/>
              <a:buChar char=""/>
            </a:pPr>
            <a:r>
              <a:rPr lang="en-US" sz="1400" i="1" dirty="0">
                <a:solidFill>
                  <a:prstClr val="black"/>
                </a:solidFill>
                <a:latin typeface="Times New Roman"/>
                <a:cs typeface="Times New Roman"/>
              </a:rPr>
              <a:t>No. of Regular faculty calculation considering Regular faculty definition*; Faculty appointment letters, time table, subject allocation file, salary statements.</a:t>
            </a:r>
          </a:p>
          <a:p>
            <a:pPr marL="457200" indent="-457200" algn="just">
              <a:spcBef>
                <a:spcPts val="600"/>
              </a:spcBef>
              <a:buSzPct val="75000"/>
              <a:buFont typeface="Symbol"/>
              <a:buChar char=""/>
            </a:pPr>
            <a:r>
              <a:rPr lang="en-US" sz="1400" i="1" dirty="0">
                <a:solidFill>
                  <a:prstClr val="black"/>
                </a:solidFill>
                <a:latin typeface="Times New Roman"/>
                <a:cs typeface="Times New Roman"/>
              </a:rPr>
              <a:t>No. of students calculation as mentioned in the SAR(please refer table under criterion 5.1)</a:t>
            </a:r>
          </a:p>
          <a:p>
            <a:pPr marL="457200" indent="-457200" algn="just">
              <a:spcBef>
                <a:spcPts val="600"/>
              </a:spcBef>
              <a:buSzPct val="75000"/>
              <a:buFont typeface="Symbol"/>
              <a:buChar char=""/>
            </a:pPr>
            <a:r>
              <a:rPr lang="en-US" sz="1400" i="1" dirty="0">
                <a:solidFill>
                  <a:prstClr val="black"/>
                </a:solidFill>
                <a:latin typeface="Times New Roman"/>
                <a:cs typeface="Times New Roman"/>
              </a:rPr>
              <a:t>Faculty Qualification as per AICTE guidelines shall only be counted</a:t>
            </a:r>
          </a:p>
          <a:p>
            <a:pPr marL="685800" marR="58419" indent="-623888" algn="just">
              <a:spcBef>
                <a:spcPts val="600"/>
              </a:spcBef>
            </a:pPr>
            <a:r>
              <a:rPr lang="en-US" sz="1400" i="1" dirty="0">
                <a:solidFill>
                  <a:prstClr val="black"/>
                </a:solidFill>
                <a:latin typeface="Times New Roman"/>
                <a:cs typeface="Times New Roman"/>
              </a:rPr>
              <a:t>* Note: Minimum  75%  should  be  Regular/  full  time  faculty  and  the  remaining shall  be  Contractual  Faculty  as  per  AICTE  norms  and standards.</a:t>
            </a:r>
          </a:p>
          <a:p>
            <a:pPr marL="685800" marR="57785" indent="-623888" algn="just">
              <a:spcBef>
                <a:spcPts val="600"/>
              </a:spcBef>
            </a:pPr>
            <a:r>
              <a:rPr lang="en-US" sz="1400" i="1" dirty="0">
                <a:solidFill>
                  <a:prstClr val="black"/>
                </a:solidFill>
                <a:latin typeface="Times New Roman"/>
                <a:cs typeface="Times New Roman"/>
              </a:rPr>
              <a:t>	The  contractual  faculty  (doing  away  with  the  terminology  of  visiting/adjunct  faculty,  whatsoever)  who  have  taught  for  2  consecutive semesters in the corresponding academic year on full time basis shall be considered for the purpose of calculation in the Student Faculty Ratio.</a:t>
            </a:r>
          </a:p>
        </p:txBody>
      </p:sp>
    </p:spTree>
    <p:extLst>
      <p:ext uri="{BB962C8B-B14F-4D97-AF65-F5344CB8AC3E}">
        <p14:creationId xmlns:p14="http://schemas.microsoft.com/office/powerpoint/2010/main" val="37457649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8667750" cy="3733800"/>
          </a:xfrm>
          <a:prstGeom prst="rect">
            <a:avLst/>
          </a:prstGeom>
        </p:spPr>
      </p:pic>
    </p:spTree>
    <p:extLst>
      <p:ext uri="{BB962C8B-B14F-4D97-AF65-F5344CB8AC3E}">
        <p14:creationId xmlns:p14="http://schemas.microsoft.com/office/powerpoint/2010/main" val="38751116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930" y="624628"/>
            <a:ext cx="9067800" cy="1006494"/>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5.2. Faculty Cadre Proportion</a:t>
            </a:r>
          </a:p>
          <a:p>
            <a:pPr>
              <a:lnSpc>
                <a:spcPct val="150000"/>
              </a:lnSpc>
            </a:pPr>
            <a:r>
              <a:rPr lang="en-US" sz="2000" dirty="0">
                <a:latin typeface="Times New Roman" panose="02020603050405020304" pitchFamily="18" charset="0"/>
                <a:cs typeface="Times New Roman" panose="02020603050405020304" pitchFamily="18" charset="0"/>
              </a:rPr>
              <a:t>The reference Faculty cadre proportion is 1(F1):2(F2):6(F3)</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30" y="1676400"/>
            <a:ext cx="7040880" cy="807702"/>
          </a:xfrm>
          <a:prstGeom prst="rect">
            <a:avLst/>
          </a:prstGeom>
        </p:spPr>
      </p:pic>
      <p:sp>
        <p:nvSpPr>
          <p:cNvPr id="9" name="Rectangle 8"/>
          <p:cNvSpPr/>
          <p:nvPr/>
        </p:nvSpPr>
        <p:spPr>
          <a:xfrm>
            <a:off x="482930" y="2514600"/>
            <a:ext cx="9067800" cy="3990836"/>
          </a:xfrm>
          <a:prstGeom prst="rect">
            <a:avLst/>
          </a:prstGeom>
        </p:spPr>
        <p:txBody>
          <a:bodyPr wrap="square">
            <a:spAutoFit/>
          </a:bodyPr>
          <a:lstStyle/>
          <a:p>
            <a:pPr marL="285750"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AF1 = AF2= 0 then zero marks</a:t>
            </a:r>
          </a:p>
          <a:p>
            <a:pPr marL="285750"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Maximum marks to be limited if it exceeds 25</a:t>
            </a:r>
          </a:p>
          <a:p>
            <a:pPr>
              <a:spcBef>
                <a:spcPts val="400"/>
              </a:spcBef>
              <a:spcAft>
                <a:spcPts val="400"/>
              </a:spcAft>
            </a:pPr>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Intake = 180; </a:t>
            </a:r>
            <a:r>
              <a:rPr lang="en-US" sz="2000" dirty="0">
                <a:solidFill>
                  <a:srgbClr val="FF0000"/>
                </a:solidFill>
                <a:latin typeface="Times New Roman" panose="02020603050405020304" pitchFamily="18" charset="0"/>
                <a:cs typeface="Times New Roman" panose="02020603050405020304" pitchFamily="18" charset="0"/>
              </a:rPr>
              <a:t>Required number of Faculty: total students as per 5.1/20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702/20 </a:t>
            </a:r>
            <a:r>
              <a:rPr lang="en-US" sz="2000" dirty="0">
                <a:latin typeface="Times New Roman" panose="02020603050405020304" pitchFamily="18" charset="0"/>
                <a:cs typeface="Times New Roman" panose="02020603050405020304" pitchFamily="18" charset="0"/>
              </a:rPr>
              <a:t>= 35., ; RF1= 1/9 x35 =4, RF2=2/9x35=8 and RF3=6/9x35= 23.</a:t>
            </a:r>
          </a:p>
          <a:p>
            <a:pPr>
              <a:spcBef>
                <a:spcPts val="400"/>
              </a:spcBef>
              <a:spcAft>
                <a:spcPts val="400"/>
              </a:spcAft>
            </a:pPr>
            <a:r>
              <a:rPr lang="da-DK" sz="2000" b="1" dirty="0">
                <a:latin typeface="Times New Roman" panose="02020603050405020304" pitchFamily="18" charset="0"/>
                <a:cs typeface="Times New Roman" panose="02020603050405020304" pitchFamily="18" charset="0"/>
              </a:rPr>
              <a:t>Case 1: </a:t>
            </a:r>
            <a:r>
              <a:rPr lang="da-DK" sz="2000" dirty="0">
                <a:latin typeface="Times New Roman" panose="02020603050405020304" pitchFamily="18" charset="0"/>
                <a:cs typeface="Times New Roman" panose="02020603050405020304" pitchFamily="18" charset="0"/>
              </a:rPr>
              <a:t>AF1/RF1= 1; AF2/RF2 = 1; AF3/RF3 = 1;</a:t>
            </a:r>
          </a:p>
          <a:p>
            <a:pPr>
              <a:spcBef>
                <a:spcPts val="400"/>
              </a:spcBef>
              <a:spcAft>
                <a:spcPts val="400"/>
              </a:spcAft>
            </a:pPr>
            <a:r>
              <a:rPr lang="fr-FR" sz="2000" dirty="0">
                <a:latin typeface="Times New Roman" panose="02020603050405020304" pitchFamily="18" charset="0"/>
                <a:cs typeface="Times New Roman" panose="02020603050405020304" pitchFamily="18" charset="0"/>
              </a:rPr>
              <a:t>Cadre proportion marks = (1+0.6+0.4) x12.5 = 25</a:t>
            </a:r>
          </a:p>
          <a:p>
            <a:pPr>
              <a:spcBef>
                <a:spcPts val="400"/>
              </a:spcBef>
              <a:spcAft>
                <a:spcPts val="400"/>
              </a:spcAft>
            </a:pPr>
            <a:r>
              <a:rPr lang="da-DK" sz="2000" b="1" dirty="0">
                <a:latin typeface="Times New Roman" panose="02020603050405020304" pitchFamily="18" charset="0"/>
                <a:cs typeface="Times New Roman" panose="02020603050405020304" pitchFamily="18" charset="0"/>
              </a:rPr>
              <a:t>Case 2: </a:t>
            </a:r>
            <a:r>
              <a:rPr lang="da-DK" sz="2000" dirty="0">
                <a:latin typeface="Times New Roman" panose="02020603050405020304" pitchFamily="18" charset="0"/>
                <a:cs typeface="Times New Roman" panose="02020603050405020304" pitchFamily="18" charset="0"/>
              </a:rPr>
              <a:t>AF1/RF1= 1; AF2/RF2 = 9/8; AF3/RF3 = 22/23;</a:t>
            </a:r>
          </a:p>
          <a:p>
            <a:pPr>
              <a:spcBef>
                <a:spcPts val="400"/>
              </a:spcBef>
              <a:spcAft>
                <a:spcPts val="400"/>
              </a:spcAft>
            </a:pPr>
            <a:r>
              <a:rPr lang="en-US" sz="2000" dirty="0">
                <a:latin typeface="Times New Roman" panose="02020603050405020304" pitchFamily="18" charset="0"/>
                <a:cs typeface="Times New Roman" panose="02020603050405020304" pitchFamily="18" charset="0"/>
              </a:rPr>
              <a:t>Cadre proportion marks = (1+0.7+0.4) x12.5 = </a:t>
            </a:r>
            <a:r>
              <a:rPr lang="en-US" sz="2000" b="1" dirty="0">
                <a:latin typeface="Times New Roman" panose="02020603050405020304" pitchFamily="18" charset="0"/>
                <a:cs typeface="Times New Roman" panose="02020603050405020304" pitchFamily="18" charset="0"/>
              </a:rPr>
              <a:t>limited to 25</a:t>
            </a:r>
          </a:p>
          <a:p>
            <a:pPr>
              <a:spcBef>
                <a:spcPts val="400"/>
              </a:spcBef>
              <a:spcAft>
                <a:spcPts val="400"/>
              </a:spcAft>
            </a:pPr>
            <a:r>
              <a:rPr lang="en-US" sz="2000" b="1" dirty="0">
                <a:latin typeface="Times New Roman" panose="02020603050405020304" pitchFamily="18" charset="0"/>
                <a:cs typeface="Times New Roman" panose="02020603050405020304" pitchFamily="18" charset="0"/>
              </a:rPr>
              <a:t>Case 3: </a:t>
            </a:r>
            <a:r>
              <a:rPr lang="en-US" sz="2000" dirty="0">
                <a:latin typeface="Times New Roman" panose="02020603050405020304" pitchFamily="18" charset="0"/>
                <a:cs typeface="Times New Roman" panose="02020603050405020304" pitchFamily="18" charset="0"/>
              </a:rPr>
              <a:t>AF1/RF1=0; AF2/RF2=1/2; AF3/RF3=11/9; </a:t>
            </a:r>
            <a:r>
              <a:rPr lang="en-US" sz="2000" b="1" dirty="0">
                <a:latin typeface="Times New Roman" panose="02020603050405020304" pitchFamily="18" charset="0"/>
                <a:cs typeface="Times New Roman" panose="02020603050405020304" pitchFamily="18" charset="0"/>
              </a:rPr>
              <a:t>To be observed carefully</a:t>
            </a:r>
          </a:p>
          <a:p>
            <a:pPr>
              <a:spcBef>
                <a:spcPts val="400"/>
              </a:spcBef>
              <a:spcAft>
                <a:spcPts val="400"/>
              </a:spcAft>
            </a:pPr>
            <a:r>
              <a:rPr lang="fr-FR" sz="2000" dirty="0">
                <a:latin typeface="Times New Roman" panose="02020603050405020304" pitchFamily="18" charset="0"/>
                <a:cs typeface="Times New Roman" panose="02020603050405020304" pitchFamily="18" charset="0"/>
              </a:rPr>
              <a:t>Cadre proportion marks = (0+0.3+0.49) x12.5 = 9.87</a:t>
            </a:r>
            <a:endParaRPr lang="en-US"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0432876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930" y="624628"/>
            <a:ext cx="9067800" cy="1006494"/>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5.2. Faculty Cadre Proportion</a:t>
            </a:r>
          </a:p>
          <a:p>
            <a:pPr>
              <a:lnSpc>
                <a:spcPct val="150000"/>
              </a:lnSpc>
            </a:pPr>
            <a:r>
              <a:rPr lang="en-US" sz="2000" dirty="0">
                <a:latin typeface="Times New Roman" panose="02020603050405020304" pitchFamily="18" charset="0"/>
                <a:cs typeface="Times New Roman" panose="02020603050405020304" pitchFamily="18" charset="0"/>
              </a:rPr>
              <a:t>The reference Faculty cadre proportion is 1(F1):2(F2):6(F3)</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30" y="1676400"/>
            <a:ext cx="7040880" cy="807702"/>
          </a:xfrm>
          <a:prstGeom prst="rect">
            <a:avLst/>
          </a:prstGeom>
        </p:spPr>
      </p:pic>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30" y="2743199"/>
            <a:ext cx="8584870" cy="3429001"/>
          </a:xfrm>
          <a:prstGeom prst="rect">
            <a:avLst/>
          </a:prstGeom>
        </p:spPr>
      </p:pic>
    </p:spTree>
    <p:extLst>
      <p:ext uri="{BB962C8B-B14F-4D97-AF65-F5344CB8AC3E}">
        <p14:creationId xmlns:p14="http://schemas.microsoft.com/office/powerpoint/2010/main" val="26910810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277" y="457200"/>
            <a:ext cx="9203724" cy="2350372"/>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600" i="1" dirty="0">
                <a:latin typeface="Times New Roman"/>
                <a:cs typeface="Times New Roman"/>
              </a:rPr>
              <a:t>(F</a:t>
            </a:r>
            <a:r>
              <a:rPr lang="en-US" sz="1600" i="1" spc="5"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Qualification and </a:t>
            </a:r>
            <a:r>
              <a:rPr lang="en-US" sz="1600" i="1" spc="-5" dirty="0">
                <a:latin typeface="Times New Roman"/>
                <a:cs typeface="Times New Roman"/>
              </a:rPr>
              <a:t>ex</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rie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quired for</a:t>
            </a:r>
            <a:r>
              <a:rPr lang="en-US" sz="1600" i="1" spc="1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adre</a:t>
            </a:r>
            <a:r>
              <a:rPr lang="en-US" sz="1600" i="1" spc="-5" dirty="0">
                <a:latin typeface="Times New Roman"/>
                <a:cs typeface="Times New Roman"/>
              </a:rPr>
              <a:t> </a:t>
            </a:r>
            <a:r>
              <a:rPr lang="en-US" sz="1600" i="1" dirty="0">
                <a:latin typeface="Times New Roman"/>
                <a:cs typeface="Times New Roman"/>
              </a:rPr>
              <a:t>posts shall only</a:t>
            </a:r>
            <a:r>
              <a:rPr lang="en-US" sz="1600" i="1" spc="-5" dirty="0">
                <a:latin typeface="Times New Roman"/>
                <a:cs typeface="Times New Roman"/>
              </a:rPr>
              <a:t> </a:t>
            </a:r>
            <a:r>
              <a:rPr lang="en-US" sz="1600" i="1" dirty="0">
                <a:latin typeface="Times New Roman"/>
                <a:cs typeface="Times New Roman"/>
              </a:rPr>
              <a:t>be</a:t>
            </a:r>
            <a:r>
              <a:rPr lang="en-US" sz="1600" i="1" spc="-5" dirty="0">
                <a:latin typeface="Times New Roman"/>
                <a:cs typeface="Times New Roman"/>
              </a:rPr>
              <a:t> c</a:t>
            </a:r>
            <a:r>
              <a:rPr lang="en-US" sz="1600" i="1" dirty="0">
                <a:latin typeface="Times New Roman"/>
                <a:cs typeface="Times New Roman"/>
              </a:rPr>
              <a:t>onsid</a:t>
            </a:r>
            <a:r>
              <a:rPr lang="en-US" sz="1600" i="1" spc="-5" dirty="0">
                <a:latin typeface="Times New Roman"/>
                <a:cs typeface="Times New Roman"/>
              </a:rPr>
              <a:t>e</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a:t>
            </a:r>
            <a:r>
              <a:rPr lang="en-US" sz="1600" i="1" spc="15" dirty="0">
                <a:latin typeface="Times New Roman"/>
                <a:cs typeface="Times New Roman"/>
              </a:rPr>
              <a:t>T</a:t>
            </a:r>
            <a:r>
              <a:rPr lang="en-US" sz="1600" i="1" dirty="0">
                <a:latin typeface="Times New Roman"/>
                <a:cs typeface="Times New Roman"/>
              </a:rPr>
              <a:t>E norms/guid</a:t>
            </a:r>
            <a:r>
              <a:rPr lang="en-US" sz="1600" i="1" spc="-5" dirty="0">
                <a:latin typeface="Times New Roman"/>
                <a:cs typeface="Times New Roman"/>
              </a:rPr>
              <a:t>e</a:t>
            </a:r>
            <a:r>
              <a:rPr lang="en-US" sz="1600" i="1" dirty="0">
                <a:latin typeface="Times New Roman"/>
                <a:cs typeface="Times New Roman"/>
              </a:rPr>
              <a:t>lin</a:t>
            </a:r>
            <a:r>
              <a:rPr lang="en-US" sz="1600" i="1" spc="-5" dirty="0">
                <a:latin typeface="Times New Roman"/>
                <a:cs typeface="Times New Roman"/>
              </a:rPr>
              <a:t>e</a:t>
            </a:r>
            <a:r>
              <a:rPr lang="en-US" sz="1600" i="1" spc="5" dirty="0">
                <a:latin typeface="Times New Roman"/>
                <a:cs typeface="Times New Roman"/>
              </a:rPr>
              <a:t>s</a:t>
            </a:r>
            <a:r>
              <a:rPr lang="en-US" sz="1600" i="1" dirty="0">
                <a:latin typeface="Times New Roman"/>
                <a:cs typeface="Times New Roman"/>
              </a:rPr>
              <a:t>)</a:t>
            </a:r>
            <a:endParaRPr lang="en-US" sz="1600" dirty="0">
              <a:latin typeface="Times New Roman"/>
              <a:cs typeface="Times New Roman"/>
            </a:endParaRPr>
          </a:p>
          <a:p>
            <a:pPr marL="457200" indent="-393700" algn="just">
              <a:lnSpc>
                <a:spcPct val="150000"/>
              </a:lnSpc>
              <a:buFont typeface="Symbol"/>
              <a:buChar char=""/>
            </a:pPr>
            <a:r>
              <a:rPr lang="en-US" sz="1600" i="1" dirty="0">
                <a:latin typeface="Times New Roman"/>
                <a:cs typeface="Times New Roman"/>
              </a:rPr>
              <a:t>Cadre</a:t>
            </a:r>
            <a:r>
              <a:rPr lang="en-US" sz="1600" i="1" spc="-5" dirty="0">
                <a:latin typeface="Times New Roman"/>
                <a:cs typeface="Times New Roman"/>
              </a:rPr>
              <a:t> </a:t>
            </a:r>
            <a:r>
              <a:rPr lang="en-US" sz="1600" i="1" dirty="0">
                <a:latin typeface="Times New Roman"/>
                <a:cs typeface="Times New Roman"/>
              </a:rPr>
              <a:t>wise No. of faculty</a:t>
            </a:r>
            <a:r>
              <a:rPr lang="en-US" sz="1600" i="1" spc="-15" dirty="0">
                <a:latin typeface="Times New Roman"/>
                <a:cs typeface="Times New Roman"/>
              </a:rPr>
              <a:t> </a:t>
            </a:r>
            <a:r>
              <a:rPr lang="en-US" sz="1600" i="1" dirty="0">
                <a:latin typeface="Times New Roman"/>
                <a:cs typeface="Times New Roman"/>
              </a:rPr>
              <a:t>a</a:t>
            </a:r>
            <a:r>
              <a:rPr lang="en-US" sz="1600" i="1" spc="-5" dirty="0">
                <a:latin typeface="Times New Roman"/>
                <a:cs typeface="Times New Roman"/>
              </a:rPr>
              <a:t>v</a:t>
            </a:r>
            <a:r>
              <a:rPr lang="en-US" sz="1600" i="1" dirty="0">
                <a:latin typeface="Times New Roman"/>
                <a:cs typeface="Times New Roman"/>
              </a:rPr>
              <a:t>ailable;</a:t>
            </a:r>
            <a:r>
              <a:rPr lang="en-US" sz="1600" i="1" spc="-5" dirty="0">
                <a:latin typeface="Times New Roman"/>
                <a:cs typeface="Times New Roman"/>
              </a:rPr>
              <a:t> </a:t>
            </a:r>
            <a:r>
              <a:rPr lang="en-US" sz="1600" i="1" dirty="0">
                <a:latin typeface="Times New Roman"/>
                <a:cs typeface="Times New Roman"/>
              </a:rPr>
              <a:t>Fa</a:t>
            </a:r>
            <a:r>
              <a:rPr lang="en-US" sz="1600" i="1" spc="-10"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qualifi</a:t>
            </a:r>
            <a:r>
              <a:rPr lang="en-US" sz="1600" i="1" spc="-5" dirty="0">
                <a:latin typeface="Times New Roman"/>
                <a:cs typeface="Times New Roman"/>
              </a:rPr>
              <a:t>c</a:t>
            </a:r>
            <a:r>
              <a:rPr lang="en-US" sz="1600" i="1" dirty="0">
                <a:latin typeface="Times New Roman"/>
                <a:cs typeface="Times New Roman"/>
              </a:rPr>
              <a:t>ation and </a:t>
            </a:r>
            <a:r>
              <a:rPr lang="en-US" sz="1600" i="1" spc="-5" dirty="0">
                <a:latin typeface="Times New Roman"/>
                <a:cs typeface="Times New Roman"/>
              </a:rPr>
              <a:t>ex</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rience</a:t>
            </a:r>
            <a:r>
              <a:rPr lang="en-US" sz="1600" i="1" spc="-5" dirty="0">
                <a:latin typeface="Times New Roman"/>
                <a:cs typeface="Times New Roman"/>
              </a:rPr>
              <a:t> </a:t>
            </a:r>
            <a:r>
              <a:rPr lang="en-US" sz="1600" i="1" spc="10" dirty="0">
                <a:latin typeface="Times New Roman"/>
                <a:cs typeface="Times New Roman"/>
              </a:rPr>
              <a:t>a</a:t>
            </a:r>
            <a:r>
              <a:rPr lang="en-US" sz="1600" i="1" dirty="0">
                <a:latin typeface="Times New Roman"/>
                <a:cs typeface="Times New Roman"/>
              </a:rPr>
              <a:t>nd </a:t>
            </a:r>
            <a:r>
              <a:rPr lang="en-US" sz="1600" i="1" spc="-5" dirty="0">
                <a:latin typeface="Times New Roman"/>
                <a:cs typeface="Times New Roman"/>
              </a:rPr>
              <a:t>e</a:t>
            </a:r>
            <a:r>
              <a:rPr lang="en-US" sz="1600" i="1" dirty="0">
                <a:latin typeface="Times New Roman"/>
                <a:cs typeface="Times New Roman"/>
              </a:rPr>
              <a:t>ligibility;</a:t>
            </a:r>
            <a:r>
              <a:rPr lang="en-US" sz="1600" i="1" spc="-5" dirty="0">
                <a:latin typeface="Times New Roman"/>
                <a:cs typeface="Times New Roman"/>
              </a:rPr>
              <a:t> </a:t>
            </a:r>
            <a:r>
              <a:rPr lang="en-US" sz="1600" i="1" dirty="0">
                <a:latin typeface="Times New Roman"/>
                <a:cs typeface="Times New Roman"/>
              </a:rPr>
              <a:t>Appointm</a:t>
            </a:r>
            <a:r>
              <a:rPr lang="en-US" sz="1600" i="1" spc="-10" dirty="0">
                <a:latin typeface="Times New Roman"/>
                <a:cs typeface="Times New Roman"/>
              </a:rPr>
              <a:t>e</a:t>
            </a:r>
            <a:r>
              <a:rPr lang="en-US" sz="1600" i="1" dirty="0">
                <a:latin typeface="Times New Roman"/>
                <a:cs typeface="Times New Roman"/>
              </a:rPr>
              <a:t>nt/Promotion</a:t>
            </a:r>
            <a:r>
              <a:rPr lang="en-US" sz="1600" i="1" spc="5" dirty="0">
                <a:latin typeface="Times New Roman"/>
                <a:cs typeface="Times New Roman"/>
              </a:rPr>
              <a:t> </a:t>
            </a:r>
            <a:r>
              <a:rPr lang="en-US" sz="1600" i="1" dirty="0">
                <a:latin typeface="Times New Roman"/>
                <a:cs typeface="Times New Roman"/>
              </a:rPr>
              <a:t>ord</a:t>
            </a:r>
            <a:r>
              <a:rPr lang="en-US" sz="1600" i="1" spc="-5" dirty="0">
                <a:latin typeface="Times New Roman"/>
                <a:cs typeface="Times New Roman"/>
              </a:rPr>
              <a:t>e</a:t>
            </a:r>
            <a:r>
              <a:rPr lang="en-US" sz="1600" i="1" dirty="0">
                <a:latin typeface="Times New Roman"/>
                <a:cs typeface="Times New Roman"/>
              </a:rPr>
              <a:t>rs</a:t>
            </a:r>
            <a:endParaRPr lang="en-US" sz="1600" dirty="0">
              <a:latin typeface="Times New Roman"/>
              <a:cs typeface="Times New Roman"/>
            </a:endParaRPr>
          </a:p>
          <a:p>
            <a:pPr marL="457200" indent="-393700" algn="just">
              <a:lnSpc>
                <a:spcPct val="150000"/>
              </a:lnSpc>
              <a:buFont typeface="Symbol"/>
              <a:buChar char=""/>
            </a:pPr>
            <a:r>
              <a:rPr lang="en-US" sz="1600" i="1" dirty="0">
                <a:latin typeface="Times New Roman"/>
                <a:cs typeface="Times New Roman"/>
              </a:rPr>
              <a:t>Cadre</a:t>
            </a:r>
            <a:r>
              <a:rPr lang="en-US" sz="1600" i="1" spc="-5" dirty="0">
                <a:latin typeface="Times New Roman"/>
                <a:cs typeface="Times New Roman"/>
              </a:rPr>
              <a:t> </a:t>
            </a:r>
            <a:r>
              <a:rPr lang="en-US" sz="1600" i="1" dirty="0">
                <a:latin typeface="Times New Roman"/>
                <a:cs typeface="Times New Roman"/>
              </a:rPr>
              <a:t>wise no. of faculty</a:t>
            </a:r>
            <a:r>
              <a:rPr lang="en-US" sz="1600" i="1" spc="-5" dirty="0">
                <a:latin typeface="Times New Roman"/>
                <a:cs typeface="Times New Roman"/>
              </a:rPr>
              <a:t> </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quired</a:t>
            </a:r>
            <a:r>
              <a:rPr lang="en-US" sz="1600" i="1" spc="-5" dirty="0">
                <a:latin typeface="Times New Roman"/>
                <a:cs typeface="Times New Roman"/>
              </a:rPr>
              <a:t> </a:t>
            </a:r>
            <a:r>
              <a:rPr lang="en-US" sz="1600" i="1" dirty="0">
                <a:latin typeface="Times New Roman"/>
                <a:cs typeface="Times New Roman"/>
              </a:rPr>
              <a:t>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CTE guidelines</a:t>
            </a:r>
            <a:r>
              <a:rPr lang="en-US" sz="1600" i="1" spc="-5" dirty="0">
                <a:latin typeface="Times New Roman"/>
                <a:cs typeface="Times New Roman"/>
              </a:rPr>
              <a:t> </a:t>
            </a:r>
            <a:r>
              <a:rPr lang="en-US" sz="1600" i="1" spc="-20" dirty="0">
                <a:latin typeface="Times New Roman"/>
                <a:cs typeface="Times New Roman"/>
              </a:rPr>
              <a:t>(</a:t>
            </a:r>
            <a:r>
              <a:rPr lang="en-US" sz="1600" i="1" spc="10"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fer </a:t>
            </a:r>
            <a:r>
              <a:rPr lang="en-US" sz="1600" i="1" spc="-5" dirty="0">
                <a:latin typeface="Times New Roman"/>
                <a:cs typeface="Times New Roman"/>
              </a:rPr>
              <a:t>c</a:t>
            </a:r>
            <a:r>
              <a:rPr lang="en-US" sz="1600" i="1" dirty="0">
                <a:latin typeface="Times New Roman"/>
                <a:cs typeface="Times New Roman"/>
              </a:rPr>
              <a:t>alculat</a:t>
            </a:r>
            <a:r>
              <a:rPr lang="en-US" sz="1600" i="1" spc="15" dirty="0">
                <a:latin typeface="Times New Roman"/>
                <a:cs typeface="Times New Roman"/>
              </a:rPr>
              <a:t>i</a:t>
            </a:r>
            <a:r>
              <a:rPr lang="en-US" sz="1600" i="1" dirty="0">
                <a:latin typeface="Times New Roman"/>
                <a:cs typeface="Times New Roman"/>
              </a:rPr>
              <a:t>on in SAR)</a:t>
            </a:r>
            <a:endParaRPr lang="en-US" sz="1600" dirty="0">
              <a:latin typeface="Times New Roman"/>
              <a:cs typeface="Times New Roman"/>
            </a:endParaRPr>
          </a:p>
        </p:txBody>
      </p:sp>
    </p:spTree>
    <p:extLst>
      <p:ext uri="{BB962C8B-B14F-4D97-AF65-F5344CB8AC3E}">
        <p14:creationId xmlns:p14="http://schemas.microsoft.com/office/powerpoint/2010/main" val="15488920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170" y="533400"/>
            <a:ext cx="8893630" cy="430887"/>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5.3. Faculty Qualification</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7200" y="3817947"/>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00000"/>
              </a:lnSpc>
              <a:spcBef>
                <a:spcPts val="10"/>
              </a:spcBef>
              <a:tabLst>
                <a:tab pos="281305" algn="l"/>
              </a:tabLst>
            </a:pPr>
            <a:r>
              <a:rPr lang="en-US" sz="1600" i="1" dirty="0">
                <a:latin typeface="Times New Roman"/>
                <a:cs typeface="Times New Roman"/>
              </a:rPr>
              <a:t>Documentary evidence – Faculty Qualification</a:t>
            </a:r>
          </a:p>
        </p:txBody>
      </p:sp>
      <p:sp>
        <p:nvSpPr>
          <p:cNvPr id="7" name="Rectangle 6"/>
          <p:cNvSpPr/>
          <p:nvPr/>
        </p:nvSpPr>
        <p:spPr>
          <a:xfrm>
            <a:off x="457200" y="1219200"/>
            <a:ext cx="7418070" cy="2346220"/>
          </a:xfrm>
          <a:prstGeom prst="rect">
            <a:avLst/>
          </a:prstGeom>
        </p:spPr>
        <p:txBody>
          <a:bodyPr wrap="square">
            <a:spAutoFit/>
          </a:bodyPr>
          <a:lstStyle/>
          <a:p>
            <a:pPr marL="100965" algn="just">
              <a:lnSpc>
                <a:spcPct val="150000"/>
              </a:lnSpc>
            </a:pPr>
            <a:r>
              <a:rPr lang="en-US" sz="2000" dirty="0">
                <a:latin typeface="Times New Roman"/>
                <a:cs typeface="Times New Roman"/>
              </a:rPr>
              <a:t>FQ</a:t>
            </a:r>
            <a:r>
              <a:rPr lang="en-US" sz="2000" spc="5" dirty="0">
                <a:latin typeface="Times New Roman"/>
                <a:cs typeface="Times New Roman"/>
              </a:rPr>
              <a:t> </a:t>
            </a:r>
            <a:r>
              <a:rPr lang="en-US" sz="2000" dirty="0">
                <a:latin typeface="Times New Roman"/>
                <a:cs typeface="Times New Roman"/>
              </a:rPr>
              <a:t>=</a:t>
            </a:r>
            <a:r>
              <a:rPr lang="en-US" sz="2000" spc="5" dirty="0">
                <a:latin typeface="Times New Roman"/>
                <a:cs typeface="Times New Roman"/>
              </a:rPr>
              <a:t> </a:t>
            </a:r>
            <a:r>
              <a:rPr lang="en-US" sz="2000" spc="10" dirty="0">
                <a:latin typeface="Times New Roman"/>
                <a:cs typeface="Times New Roman"/>
              </a:rPr>
              <a:t>2</a:t>
            </a:r>
            <a:r>
              <a:rPr lang="en-US" sz="2000" dirty="0">
                <a:latin typeface="Times New Roman"/>
                <a:cs typeface="Times New Roman"/>
              </a:rPr>
              <a:t>.5 x</a:t>
            </a:r>
            <a:r>
              <a:rPr lang="en-US" sz="2000" spc="10" dirty="0">
                <a:latin typeface="Times New Roman"/>
                <a:cs typeface="Times New Roman"/>
              </a:rPr>
              <a:t> </a:t>
            </a:r>
            <a:r>
              <a:rPr lang="en-US" sz="2000" spc="5" dirty="0">
                <a:latin typeface="Times New Roman"/>
                <a:cs typeface="Times New Roman"/>
              </a:rPr>
              <a:t>[</a:t>
            </a:r>
            <a:r>
              <a:rPr lang="en-US" sz="2000" spc="10" dirty="0">
                <a:latin typeface="Times New Roman"/>
                <a:cs typeface="Times New Roman"/>
              </a:rPr>
              <a:t>{</a:t>
            </a:r>
            <a:r>
              <a:rPr lang="en-US" sz="2000" dirty="0">
                <a:latin typeface="Times New Roman"/>
                <a:cs typeface="Times New Roman"/>
              </a:rPr>
              <a:t>1</a:t>
            </a:r>
            <a:r>
              <a:rPr lang="en-US" sz="2000" spc="10" dirty="0">
                <a:latin typeface="Times New Roman"/>
                <a:cs typeface="Times New Roman"/>
              </a:rPr>
              <a:t>0</a:t>
            </a:r>
            <a:r>
              <a:rPr lang="en-US" sz="2000" dirty="0">
                <a:latin typeface="Times New Roman"/>
                <a:cs typeface="Times New Roman"/>
              </a:rPr>
              <a:t>X</a:t>
            </a:r>
            <a:r>
              <a:rPr lang="en-US" sz="2000" spc="10" dirty="0">
                <a:latin typeface="Times New Roman"/>
                <a:cs typeface="Times New Roman"/>
              </a:rPr>
              <a:t> </a:t>
            </a:r>
            <a:r>
              <a:rPr lang="en-US" sz="2000" spc="5" dirty="0">
                <a:latin typeface="Times New Roman"/>
                <a:cs typeface="Times New Roman"/>
              </a:rPr>
              <a:t>+</a:t>
            </a:r>
            <a:r>
              <a:rPr lang="en-US" sz="2000" dirty="0">
                <a:latin typeface="Times New Roman"/>
                <a:cs typeface="Times New Roman"/>
              </a:rPr>
              <a:t>4</a:t>
            </a:r>
            <a:r>
              <a:rPr lang="en-US" sz="2000" spc="5" dirty="0">
                <a:latin typeface="Times New Roman"/>
                <a:cs typeface="Times New Roman"/>
              </a:rPr>
              <a:t>Y</a:t>
            </a:r>
            <a:r>
              <a:rPr lang="en-US" sz="2000" spc="10" dirty="0">
                <a:latin typeface="Times New Roman"/>
                <a:cs typeface="Times New Roman"/>
              </a:rPr>
              <a:t>}</a:t>
            </a:r>
            <a:r>
              <a:rPr lang="en-US" sz="2000" dirty="0">
                <a:latin typeface="Times New Roman"/>
                <a:cs typeface="Times New Roman"/>
              </a:rPr>
              <a:t>/</a:t>
            </a:r>
            <a:r>
              <a:rPr lang="en-US" sz="2000" spc="-5" dirty="0">
                <a:latin typeface="Times New Roman"/>
                <a:cs typeface="Times New Roman"/>
              </a:rPr>
              <a:t>F</a:t>
            </a:r>
            <a:r>
              <a:rPr lang="en-US" sz="2000" dirty="0">
                <a:latin typeface="Times New Roman"/>
                <a:cs typeface="Times New Roman"/>
              </a:rPr>
              <a:t>]</a:t>
            </a:r>
            <a:r>
              <a:rPr lang="en-US" sz="2000" spc="20" dirty="0">
                <a:latin typeface="Times New Roman"/>
                <a:cs typeface="Times New Roman"/>
              </a:rPr>
              <a:t> </a:t>
            </a:r>
            <a:r>
              <a:rPr lang="en-US" sz="2000" dirty="0">
                <a:latin typeface="Times New Roman"/>
                <a:cs typeface="Times New Roman"/>
              </a:rPr>
              <a:t>w</a:t>
            </a:r>
            <a:r>
              <a:rPr lang="en-US" sz="2000" spc="5" dirty="0">
                <a:latin typeface="Times New Roman"/>
                <a:cs typeface="Times New Roman"/>
              </a:rPr>
              <a:t>her</a:t>
            </a:r>
            <a:r>
              <a:rPr lang="en-US" sz="2000" dirty="0">
                <a:latin typeface="Times New Roman"/>
                <a:cs typeface="Times New Roman"/>
              </a:rPr>
              <a:t>e</a:t>
            </a:r>
          </a:p>
          <a:p>
            <a:pPr marL="62865" marR="523875" algn="just">
              <a:lnSpc>
                <a:spcPct val="150000"/>
              </a:lnSpc>
            </a:pPr>
            <a:r>
              <a:rPr lang="en-US" sz="2000" dirty="0">
                <a:latin typeface="Times New Roman"/>
                <a:cs typeface="Times New Roman"/>
              </a:rPr>
              <a:t>X </a:t>
            </a:r>
            <a:r>
              <a:rPr lang="en-US" sz="2000" spc="5" dirty="0">
                <a:latin typeface="Times New Roman"/>
                <a:cs typeface="Times New Roman"/>
              </a:rPr>
              <a:t> </a:t>
            </a:r>
            <a:r>
              <a:rPr lang="en-US" sz="2000" dirty="0">
                <a:latin typeface="Times New Roman"/>
                <a:cs typeface="Times New Roman"/>
              </a:rPr>
              <a:t>is</a:t>
            </a:r>
            <a:r>
              <a:rPr lang="en-US" sz="2000" spc="10" dirty="0">
                <a:latin typeface="Times New Roman"/>
                <a:cs typeface="Times New Roman"/>
              </a:rPr>
              <a:t> </a:t>
            </a:r>
            <a:r>
              <a:rPr lang="en-US" sz="2000" dirty="0">
                <a:latin typeface="Times New Roman"/>
                <a:cs typeface="Times New Roman"/>
              </a:rPr>
              <a:t>n</a:t>
            </a:r>
            <a:r>
              <a:rPr lang="en-US" sz="2000" spc="10" dirty="0">
                <a:latin typeface="Times New Roman"/>
                <a:cs typeface="Times New Roman"/>
              </a:rPr>
              <a:t>o</a:t>
            </a:r>
            <a:r>
              <a:rPr lang="en-US" sz="2000" dirty="0">
                <a:latin typeface="Times New Roman"/>
                <a:cs typeface="Times New Roman"/>
              </a:rPr>
              <a:t>.</a:t>
            </a:r>
            <a:r>
              <a:rPr lang="en-US" sz="2000" spc="10"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fa</a:t>
            </a:r>
            <a:r>
              <a:rPr lang="en-US" sz="2000" spc="-5" dirty="0">
                <a:latin typeface="Times New Roman"/>
                <a:cs typeface="Times New Roman"/>
              </a:rPr>
              <a:t>c</a:t>
            </a:r>
            <a:r>
              <a:rPr lang="en-US" sz="2000" spc="10" dirty="0">
                <a:latin typeface="Times New Roman"/>
                <a:cs typeface="Times New Roman"/>
              </a:rPr>
              <a:t>u</a:t>
            </a:r>
            <a:r>
              <a:rPr lang="en-US" sz="2000" dirty="0">
                <a:latin typeface="Times New Roman"/>
                <a:cs typeface="Times New Roman"/>
              </a:rPr>
              <a:t>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5" dirty="0">
                <a:latin typeface="Times New Roman"/>
                <a:cs typeface="Times New Roman"/>
              </a:rPr>
              <a:t>w</a:t>
            </a:r>
            <a:r>
              <a:rPr lang="en-US" sz="2000" dirty="0">
                <a:latin typeface="Times New Roman"/>
                <a:cs typeface="Times New Roman"/>
              </a:rPr>
              <a:t>ith</a:t>
            </a:r>
            <a:r>
              <a:rPr lang="en-US" sz="2000" spc="25" dirty="0">
                <a:latin typeface="Times New Roman"/>
                <a:cs typeface="Times New Roman"/>
              </a:rPr>
              <a:t> </a:t>
            </a:r>
            <a:r>
              <a:rPr lang="en-US" sz="2000" dirty="0">
                <a:latin typeface="Times New Roman"/>
                <a:cs typeface="Times New Roman"/>
              </a:rPr>
              <a:t>Ph</a:t>
            </a:r>
            <a:r>
              <a:rPr lang="en-US" sz="2000" spc="10" dirty="0">
                <a:latin typeface="Times New Roman"/>
                <a:cs typeface="Times New Roman"/>
              </a:rPr>
              <a:t>.</a:t>
            </a:r>
            <a:r>
              <a:rPr lang="en-US" sz="2000" dirty="0">
                <a:latin typeface="Times New Roman"/>
                <a:cs typeface="Times New Roman"/>
              </a:rPr>
              <a:t>D., </a:t>
            </a:r>
            <a:r>
              <a:rPr lang="en-US" sz="2000" spc="25" dirty="0">
                <a:latin typeface="Times New Roman"/>
                <a:cs typeface="Times New Roman"/>
              </a:rPr>
              <a:t> </a:t>
            </a:r>
          </a:p>
          <a:p>
            <a:pPr marL="62865" marR="523875" algn="just">
              <a:lnSpc>
                <a:spcPct val="150000"/>
              </a:lnSpc>
            </a:pPr>
            <a:r>
              <a:rPr lang="en-US" sz="2000" dirty="0">
                <a:latin typeface="Times New Roman"/>
                <a:cs typeface="Times New Roman"/>
              </a:rPr>
              <a:t>Y </a:t>
            </a:r>
            <a:r>
              <a:rPr lang="en-US" sz="2000" spc="5" dirty="0">
                <a:latin typeface="Times New Roman"/>
                <a:cs typeface="Times New Roman"/>
              </a:rPr>
              <a:t> </a:t>
            </a:r>
            <a:r>
              <a:rPr lang="en-US" sz="2000" dirty="0">
                <a:latin typeface="Times New Roman"/>
                <a:cs typeface="Times New Roman"/>
              </a:rPr>
              <a:t>is</a:t>
            </a:r>
            <a:r>
              <a:rPr lang="en-US" sz="2000" spc="10" dirty="0">
                <a:latin typeface="Times New Roman"/>
                <a:cs typeface="Times New Roman"/>
              </a:rPr>
              <a:t> </a:t>
            </a:r>
            <a:r>
              <a:rPr lang="en-US" sz="2000" dirty="0">
                <a:latin typeface="Times New Roman"/>
                <a:cs typeface="Times New Roman"/>
              </a:rPr>
              <a:t>n</a:t>
            </a:r>
            <a:r>
              <a:rPr lang="en-US" sz="2000" spc="10" dirty="0">
                <a:latin typeface="Times New Roman"/>
                <a:cs typeface="Times New Roman"/>
              </a:rPr>
              <a:t>o</a:t>
            </a:r>
            <a:r>
              <a:rPr lang="en-US" sz="2000" dirty="0">
                <a:latin typeface="Times New Roman"/>
                <a:cs typeface="Times New Roman"/>
              </a:rPr>
              <a:t>.</a:t>
            </a:r>
            <a:r>
              <a:rPr lang="en-US" sz="2000" spc="10" dirty="0">
                <a:latin typeface="Times New Roman"/>
                <a:cs typeface="Times New Roman"/>
              </a:rPr>
              <a:t> </a:t>
            </a:r>
            <a:r>
              <a:rPr lang="en-US" sz="2000" dirty="0">
                <a:latin typeface="Times New Roman"/>
                <a:cs typeface="Times New Roman"/>
              </a:rPr>
              <a:t>of</a:t>
            </a:r>
            <a:r>
              <a:rPr lang="en-US" sz="2000" spc="20" dirty="0">
                <a:latin typeface="Times New Roman"/>
                <a:cs typeface="Times New Roman"/>
              </a:rPr>
              <a:t> </a:t>
            </a:r>
            <a:r>
              <a:rPr lang="en-US" sz="2000" dirty="0">
                <a:latin typeface="Times New Roman"/>
                <a:cs typeface="Times New Roman"/>
              </a:rPr>
              <a:t>fa</a:t>
            </a:r>
            <a:r>
              <a:rPr lang="en-US" sz="2000" spc="5" dirty="0">
                <a:latin typeface="Times New Roman"/>
                <a:cs typeface="Times New Roman"/>
              </a:rPr>
              <a:t>c</a:t>
            </a:r>
            <a:r>
              <a:rPr lang="en-US" sz="2000" dirty="0">
                <a:latin typeface="Times New Roman"/>
                <a:cs typeface="Times New Roman"/>
              </a:rPr>
              <a:t>ul</a:t>
            </a:r>
            <a:r>
              <a:rPr lang="en-US" sz="2000" spc="15" dirty="0">
                <a:latin typeface="Times New Roman"/>
                <a:cs typeface="Times New Roman"/>
              </a:rPr>
              <a:t>t</a:t>
            </a:r>
            <a:r>
              <a:rPr lang="en-US" sz="2000" dirty="0">
                <a:latin typeface="Times New Roman"/>
                <a:cs typeface="Times New Roman"/>
              </a:rPr>
              <a:t>y </a:t>
            </a:r>
            <a:r>
              <a:rPr lang="en-US" sz="2000" spc="5" dirty="0">
                <a:latin typeface="Times New Roman"/>
                <a:cs typeface="Times New Roman"/>
              </a:rPr>
              <a:t>w</a:t>
            </a:r>
            <a:r>
              <a:rPr lang="en-US" sz="2000" dirty="0">
                <a:latin typeface="Times New Roman"/>
                <a:cs typeface="Times New Roman"/>
              </a:rPr>
              <a:t>ith</a:t>
            </a:r>
            <a:r>
              <a:rPr lang="en-US" sz="2000" spc="10" dirty="0">
                <a:latin typeface="Times New Roman"/>
                <a:cs typeface="Times New Roman"/>
              </a:rPr>
              <a:t> </a:t>
            </a:r>
            <a:r>
              <a:rPr lang="en-US" sz="2000" dirty="0" err="1">
                <a:latin typeface="Times New Roman"/>
                <a:cs typeface="Times New Roman"/>
              </a:rPr>
              <a:t>M</a:t>
            </a:r>
            <a:r>
              <a:rPr lang="en-US" sz="2000" spc="10" dirty="0" err="1">
                <a:latin typeface="Times New Roman"/>
                <a:cs typeface="Times New Roman"/>
              </a:rPr>
              <a:t>.</a:t>
            </a:r>
            <a:r>
              <a:rPr lang="en-US" sz="2000" spc="5" dirty="0" err="1">
                <a:latin typeface="Times New Roman"/>
                <a:cs typeface="Times New Roman"/>
              </a:rPr>
              <a:t>Te</a:t>
            </a:r>
            <a:r>
              <a:rPr lang="en-US" sz="2000" spc="-5" dirty="0" err="1">
                <a:latin typeface="Times New Roman"/>
                <a:cs typeface="Times New Roman"/>
              </a:rPr>
              <a:t>c</a:t>
            </a:r>
            <a:r>
              <a:rPr lang="en-US" sz="2000" dirty="0" err="1">
                <a:latin typeface="Times New Roman"/>
                <a:cs typeface="Times New Roman"/>
              </a:rPr>
              <a:t>h</a:t>
            </a:r>
            <a:r>
              <a:rPr lang="en-US" sz="2000" dirty="0">
                <a:latin typeface="Times New Roman"/>
                <a:cs typeface="Times New Roman"/>
              </a:rPr>
              <a:t>,</a:t>
            </a:r>
            <a:r>
              <a:rPr lang="en-US" sz="2000" spc="30" dirty="0">
                <a:latin typeface="Times New Roman"/>
                <a:cs typeface="Times New Roman"/>
              </a:rPr>
              <a:t> </a:t>
            </a:r>
          </a:p>
          <a:p>
            <a:pPr marL="62865" marR="523875" algn="just">
              <a:lnSpc>
                <a:spcPct val="150000"/>
              </a:lnSpc>
            </a:pPr>
            <a:r>
              <a:rPr lang="en-US" sz="2000" dirty="0">
                <a:latin typeface="Times New Roman"/>
                <a:cs typeface="Times New Roman"/>
              </a:rPr>
              <a:t>F  is</a:t>
            </a:r>
            <a:r>
              <a:rPr lang="en-US" sz="2000" spc="10" dirty="0">
                <a:latin typeface="Times New Roman"/>
                <a:cs typeface="Times New Roman"/>
              </a:rPr>
              <a:t> n</a:t>
            </a:r>
            <a:r>
              <a:rPr lang="en-US" sz="2000" dirty="0">
                <a:latin typeface="Times New Roman"/>
                <a:cs typeface="Times New Roman"/>
              </a:rPr>
              <a:t>o.</a:t>
            </a:r>
            <a:r>
              <a:rPr lang="en-US" sz="2000" spc="10"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fa</a:t>
            </a:r>
            <a:r>
              <a:rPr lang="en-US" sz="2000" spc="-5" dirty="0">
                <a:latin typeface="Times New Roman"/>
                <a:cs typeface="Times New Roman"/>
              </a:rPr>
              <a:t>c</a:t>
            </a:r>
            <a:r>
              <a:rPr lang="en-US" sz="2000" spc="10" dirty="0">
                <a:latin typeface="Times New Roman"/>
                <a:cs typeface="Times New Roman"/>
              </a:rPr>
              <a:t>u</a:t>
            </a:r>
            <a:r>
              <a:rPr lang="en-US" sz="2000" dirty="0">
                <a:latin typeface="Times New Roman"/>
                <a:cs typeface="Times New Roman"/>
              </a:rPr>
              <a:t>l</a:t>
            </a:r>
            <a:r>
              <a:rPr lang="en-US" sz="2000" spc="25" dirty="0">
                <a:latin typeface="Times New Roman"/>
                <a:cs typeface="Times New Roman"/>
              </a:rPr>
              <a:t>t</a:t>
            </a:r>
            <a:r>
              <a:rPr lang="en-US" sz="2000" dirty="0">
                <a:latin typeface="Times New Roman"/>
                <a:cs typeface="Times New Roman"/>
              </a:rPr>
              <a:t>y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q</a:t>
            </a:r>
            <a:r>
              <a:rPr lang="en-US" sz="2000" spc="10" dirty="0">
                <a:latin typeface="Times New Roman"/>
                <a:cs typeface="Times New Roman"/>
              </a:rPr>
              <a:t>u</a:t>
            </a:r>
            <a:r>
              <a:rPr lang="en-US" sz="2000" dirty="0">
                <a:latin typeface="Times New Roman"/>
                <a:cs typeface="Times New Roman"/>
              </a:rPr>
              <a:t>i</a:t>
            </a:r>
            <a:r>
              <a:rPr lang="en-US" sz="2000" spc="5" dirty="0">
                <a:latin typeface="Times New Roman"/>
                <a:cs typeface="Times New Roman"/>
              </a:rPr>
              <a:t>re</a:t>
            </a:r>
            <a:r>
              <a:rPr lang="en-US" sz="2000" dirty="0">
                <a:latin typeface="Times New Roman"/>
                <a:cs typeface="Times New Roman"/>
              </a:rPr>
              <a:t>d </a:t>
            </a:r>
            <a:r>
              <a:rPr lang="en-US" sz="2000" spc="10" dirty="0">
                <a:latin typeface="Times New Roman"/>
                <a:cs typeface="Times New Roman"/>
              </a:rPr>
              <a:t>t</a:t>
            </a:r>
            <a:r>
              <a:rPr lang="en-US" sz="2000" dirty="0">
                <a:latin typeface="Times New Roman"/>
                <a:cs typeface="Times New Roman"/>
              </a:rPr>
              <a:t>o</a:t>
            </a:r>
            <a:r>
              <a:rPr lang="en-US" sz="2000" spc="10" dirty="0">
                <a:latin typeface="Times New Roman"/>
                <a:cs typeface="Times New Roman"/>
              </a:rPr>
              <a:t> </a:t>
            </a:r>
            <a:r>
              <a:rPr lang="en-US" sz="2000" spc="-5" dirty="0">
                <a:latin typeface="Times New Roman"/>
                <a:cs typeface="Times New Roman"/>
              </a:rPr>
              <a:t>c</a:t>
            </a:r>
            <a:r>
              <a:rPr lang="en-US" sz="2000" dirty="0">
                <a:latin typeface="Times New Roman"/>
                <a:cs typeface="Times New Roman"/>
              </a:rPr>
              <a:t>o</a:t>
            </a:r>
            <a:r>
              <a:rPr lang="en-US" sz="2000" spc="10" dirty="0">
                <a:latin typeface="Times New Roman"/>
                <a:cs typeface="Times New Roman"/>
              </a:rPr>
              <a:t>m</a:t>
            </a:r>
            <a:r>
              <a:rPr lang="en-US" sz="2000" dirty="0">
                <a:latin typeface="Times New Roman"/>
                <a:cs typeface="Times New Roman"/>
              </a:rPr>
              <a:t>p</a:t>
            </a:r>
            <a:r>
              <a:rPr lang="en-US" sz="2000" spc="25" dirty="0">
                <a:latin typeface="Times New Roman"/>
                <a:cs typeface="Times New Roman"/>
              </a:rPr>
              <a:t>l</a:t>
            </a:r>
            <a:r>
              <a:rPr lang="en-US" sz="2000" dirty="0">
                <a:latin typeface="Times New Roman"/>
                <a:cs typeface="Times New Roman"/>
              </a:rPr>
              <a:t>y</a:t>
            </a:r>
            <a:r>
              <a:rPr lang="en-US" sz="2000" spc="-10" dirty="0">
                <a:latin typeface="Times New Roman"/>
                <a:cs typeface="Times New Roman"/>
              </a:rPr>
              <a:t> </a:t>
            </a:r>
            <a:r>
              <a:rPr lang="en-US" sz="2000" dirty="0">
                <a:latin typeface="Times New Roman"/>
                <a:cs typeface="Times New Roman"/>
              </a:rPr>
              <a:t>1</a:t>
            </a:r>
            <a:r>
              <a:rPr lang="en-US" sz="2000" spc="10" dirty="0">
                <a:latin typeface="Times New Roman"/>
                <a:cs typeface="Times New Roman"/>
              </a:rPr>
              <a:t>:</a:t>
            </a:r>
            <a:r>
              <a:rPr lang="en-US" sz="2000" dirty="0">
                <a:latin typeface="Times New Roman"/>
                <a:cs typeface="Times New Roman"/>
              </a:rPr>
              <a:t>20</a:t>
            </a:r>
            <a:r>
              <a:rPr lang="en-US" sz="2000" spc="25" dirty="0">
                <a:latin typeface="Times New Roman"/>
                <a:cs typeface="Times New Roman"/>
              </a:rPr>
              <a:t> </a:t>
            </a:r>
            <a:r>
              <a:rPr lang="en-US" sz="2000" dirty="0">
                <a:latin typeface="Times New Roman"/>
                <a:cs typeface="Times New Roman"/>
              </a:rPr>
              <a:t>F</a:t>
            </a:r>
            <a:r>
              <a:rPr lang="en-US" sz="2000" spc="5" dirty="0">
                <a:latin typeface="Times New Roman"/>
                <a:cs typeface="Times New Roman"/>
              </a:rPr>
              <a:t>a</a:t>
            </a:r>
            <a:r>
              <a:rPr lang="en-US" sz="2000" spc="-5" dirty="0">
                <a:latin typeface="Times New Roman"/>
                <a:cs typeface="Times New Roman"/>
              </a:rPr>
              <a:t>c</a:t>
            </a:r>
            <a:r>
              <a:rPr lang="en-US" sz="2000" dirty="0">
                <a:latin typeface="Times New Roman"/>
                <a:cs typeface="Times New Roman"/>
              </a:rPr>
              <a:t>ul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15" dirty="0">
                <a:latin typeface="Times New Roman"/>
                <a:cs typeface="Times New Roman"/>
              </a:rPr>
              <a:t>S</a:t>
            </a:r>
            <a:r>
              <a:rPr lang="en-US" sz="2000" dirty="0">
                <a:latin typeface="Times New Roman"/>
                <a:cs typeface="Times New Roman"/>
              </a:rPr>
              <a:t>tu</a:t>
            </a:r>
            <a:r>
              <a:rPr lang="en-US" sz="2000" spc="10" dirty="0">
                <a:latin typeface="Times New Roman"/>
                <a:cs typeface="Times New Roman"/>
              </a:rPr>
              <a:t>d</a:t>
            </a:r>
            <a:r>
              <a:rPr lang="en-US" sz="2000" spc="5" dirty="0">
                <a:latin typeface="Times New Roman"/>
                <a:cs typeface="Times New Roman"/>
              </a:rPr>
              <a:t>e</a:t>
            </a:r>
            <a:r>
              <a:rPr lang="en-US" sz="2000" dirty="0">
                <a:latin typeface="Times New Roman"/>
                <a:cs typeface="Times New Roman"/>
              </a:rPr>
              <a:t>nt</a:t>
            </a:r>
            <a:r>
              <a:rPr lang="en-US" sz="2000" spc="15" dirty="0">
                <a:latin typeface="Times New Roman"/>
                <a:cs typeface="Times New Roman"/>
              </a:rPr>
              <a:t> </a:t>
            </a:r>
            <a:r>
              <a:rPr lang="en-US" sz="2000" spc="5" dirty="0">
                <a:latin typeface="Times New Roman"/>
                <a:cs typeface="Times New Roman"/>
              </a:rPr>
              <a:t>r</a:t>
            </a:r>
            <a:r>
              <a:rPr lang="en-US" sz="2000" spc="-5" dirty="0">
                <a:latin typeface="Times New Roman"/>
                <a:cs typeface="Times New Roman"/>
              </a:rPr>
              <a:t>a</a:t>
            </a:r>
            <a:r>
              <a:rPr lang="en-US" sz="2000" dirty="0">
                <a:latin typeface="Times New Roman"/>
                <a:cs typeface="Times New Roman"/>
              </a:rPr>
              <a:t>t</a:t>
            </a:r>
            <a:r>
              <a:rPr lang="en-US" sz="2000" spc="15" dirty="0">
                <a:latin typeface="Times New Roman"/>
                <a:cs typeface="Times New Roman"/>
              </a:rPr>
              <a:t>i</a:t>
            </a:r>
            <a:r>
              <a:rPr lang="en-US" sz="2000" dirty="0">
                <a:latin typeface="Times New Roman"/>
                <a:cs typeface="Times New Roman"/>
              </a:rPr>
              <a:t>o</a:t>
            </a:r>
          </a:p>
          <a:p>
            <a:pPr marL="62865" algn="just">
              <a:lnSpc>
                <a:spcPct val="150000"/>
              </a:lnSpc>
            </a:pPr>
            <a:r>
              <a:rPr lang="en-US" sz="2000" dirty="0">
                <a:latin typeface="Times New Roman"/>
                <a:cs typeface="Times New Roman"/>
              </a:rPr>
              <a:t>(</a:t>
            </a:r>
            <a:r>
              <a:rPr lang="en-US" sz="2000" spc="5" dirty="0">
                <a:latin typeface="Times New Roman"/>
                <a:cs typeface="Times New Roman"/>
              </a:rPr>
              <a:t>n</a:t>
            </a:r>
            <a:r>
              <a:rPr lang="en-US" sz="2000" dirty="0">
                <a:latin typeface="Times New Roman"/>
                <a:cs typeface="Times New Roman"/>
              </a:rPr>
              <a:t>o.</a:t>
            </a:r>
            <a:r>
              <a:rPr lang="en-US" sz="2000" spc="10" dirty="0">
                <a:latin typeface="Times New Roman"/>
                <a:cs typeface="Times New Roman"/>
              </a:rPr>
              <a:t> o</a:t>
            </a:r>
            <a:r>
              <a:rPr lang="en-US" sz="2000" dirty="0">
                <a:latin typeface="Times New Roman"/>
                <a:cs typeface="Times New Roman"/>
              </a:rPr>
              <a:t>f</a:t>
            </a:r>
            <a:r>
              <a:rPr lang="en-US" sz="2000" spc="5" dirty="0">
                <a:latin typeface="Times New Roman"/>
                <a:cs typeface="Times New Roman"/>
              </a:rPr>
              <a:t> </a:t>
            </a:r>
            <a:r>
              <a:rPr lang="en-US" sz="2000" dirty="0">
                <a:latin typeface="Times New Roman"/>
                <a:cs typeface="Times New Roman"/>
              </a:rPr>
              <a:t>fa</a:t>
            </a:r>
            <a:r>
              <a:rPr lang="en-US" sz="2000" spc="5" dirty="0">
                <a:latin typeface="Times New Roman"/>
                <a:cs typeface="Times New Roman"/>
              </a:rPr>
              <a:t>c</a:t>
            </a:r>
            <a:r>
              <a:rPr lang="en-US" sz="2000" dirty="0">
                <a:latin typeface="Times New Roman"/>
                <a:cs typeface="Times New Roman"/>
              </a:rPr>
              <a:t>ul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5" dirty="0">
                <a:latin typeface="Times New Roman"/>
                <a:cs typeface="Times New Roman"/>
              </a:rPr>
              <a:t>a</a:t>
            </a:r>
            <a:r>
              <a:rPr lang="en-US" sz="2000" spc="10" dirty="0">
                <a:latin typeface="Times New Roman"/>
                <a:cs typeface="Times New Roman"/>
              </a:rPr>
              <a:t>n</a:t>
            </a:r>
            <a:r>
              <a:rPr lang="en-US" sz="2000" dirty="0">
                <a:latin typeface="Times New Roman"/>
                <a:cs typeface="Times New Roman"/>
              </a:rPr>
              <a:t>d </a:t>
            </a:r>
            <a:r>
              <a:rPr lang="en-US" sz="2000" spc="10" dirty="0">
                <a:latin typeface="Times New Roman"/>
                <a:cs typeface="Times New Roman"/>
              </a:rPr>
              <a:t>n</a:t>
            </a:r>
            <a:r>
              <a:rPr lang="en-US" sz="2000" dirty="0">
                <a:latin typeface="Times New Roman"/>
                <a:cs typeface="Times New Roman"/>
              </a:rPr>
              <a:t>o.</a:t>
            </a:r>
            <a:r>
              <a:rPr lang="en-US" sz="2000" spc="10" dirty="0">
                <a:latin typeface="Times New Roman"/>
                <a:cs typeface="Times New Roman"/>
              </a:rPr>
              <a:t> o</a:t>
            </a:r>
            <a:r>
              <a:rPr lang="en-US" sz="2000" dirty="0">
                <a:latin typeface="Times New Roman"/>
                <a:cs typeface="Times New Roman"/>
              </a:rPr>
              <a:t>f</a:t>
            </a:r>
            <a:r>
              <a:rPr lang="en-US" sz="2000" spc="5" dirty="0">
                <a:latin typeface="Times New Roman"/>
                <a:cs typeface="Times New Roman"/>
              </a:rPr>
              <a:t> </a:t>
            </a:r>
            <a:r>
              <a:rPr lang="en-US" sz="2000" dirty="0">
                <a:latin typeface="Times New Roman"/>
                <a:cs typeface="Times New Roman"/>
              </a:rPr>
              <a:t>st</a:t>
            </a:r>
            <a:r>
              <a:rPr lang="en-US" sz="2000" spc="10" dirty="0">
                <a:latin typeface="Times New Roman"/>
                <a:cs typeface="Times New Roman"/>
              </a:rPr>
              <a:t>ud</a:t>
            </a:r>
            <a:r>
              <a:rPr lang="en-US" sz="2000" spc="-5" dirty="0">
                <a:latin typeface="Times New Roman"/>
                <a:cs typeface="Times New Roman"/>
              </a:rPr>
              <a:t>e</a:t>
            </a:r>
            <a:r>
              <a:rPr lang="en-US" sz="2000" dirty="0">
                <a:latin typeface="Times New Roman"/>
                <a:cs typeface="Times New Roman"/>
              </a:rPr>
              <a:t>n</a:t>
            </a:r>
            <a:r>
              <a:rPr lang="en-US" sz="2000" spc="10" dirty="0">
                <a:latin typeface="Times New Roman"/>
                <a:cs typeface="Times New Roman"/>
              </a:rPr>
              <a:t>t</a:t>
            </a:r>
            <a:r>
              <a:rPr lang="en-US" sz="2000" dirty="0">
                <a:latin typeface="Times New Roman"/>
                <a:cs typeface="Times New Roman"/>
              </a:rPr>
              <a:t>s</a:t>
            </a:r>
            <a:r>
              <a:rPr lang="en-US" sz="2000" spc="15" dirty="0">
                <a:latin typeface="Times New Roman"/>
                <a:cs typeface="Times New Roman"/>
              </a:rPr>
              <a:t>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q</a:t>
            </a:r>
            <a:r>
              <a:rPr lang="en-US" sz="2000" spc="10" dirty="0">
                <a:latin typeface="Times New Roman"/>
                <a:cs typeface="Times New Roman"/>
              </a:rPr>
              <a:t>u</a:t>
            </a:r>
            <a:r>
              <a:rPr lang="en-US" sz="2000" dirty="0">
                <a:latin typeface="Times New Roman"/>
                <a:cs typeface="Times New Roman"/>
              </a:rPr>
              <a:t>i</a:t>
            </a:r>
            <a:r>
              <a:rPr lang="en-US" sz="2000" spc="5" dirty="0">
                <a:latin typeface="Times New Roman"/>
                <a:cs typeface="Times New Roman"/>
              </a:rPr>
              <a:t>re</a:t>
            </a:r>
            <a:r>
              <a:rPr lang="en-US" sz="2000" dirty="0">
                <a:latin typeface="Times New Roman"/>
                <a:cs typeface="Times New Roman"/>
              </a:rPr>
              <a:t>d </a:t>
            </a:r>
            <a:r>
              <a:rPr lang="en-US" sz="2000" spc="10" dirty="0">
                <a:latin typeface="Times New Roman"/>
                <a:cs typeface="Times New Roman"/>
              </a:rPr>
              <a:t>t</a:t>
            </a:r>
            <a:r>
              <a:rPr lang="en-US" sz="2000" dirty="0">
                <a:latin typeface="Times New Roman"/>
                <a:cs typeface="Times New Roman"/>
              </a:rPr>
              <a:t>o </a:t>
            </a:r>
            <a:r>
              <a:rPr lang="en-US" sz="2000" spc="10" dirty="0">
                <a:latin typeface="Times New Roman"/>
                <a:cs typeface="Times New Roman"/>
              </a:rPr>
              <a:t>b</a:t>
            </a:r>
            <a:r>
              <a:rPr lang="en-US" sz="2000" dirty="0">
                <a:latin typeface="Times New Roman"/>
                <a:cs typeface="Times New Roman"/>
              </a:rPr>
              <a:t>e</a:t>
            </a:r>
            <a:r>
              <a:rPr lang="en-US" sz="2000" spc="5" dirty="0">
                <a:latin typeface="Times New Roman"/>
                <a:cs typeface="Times New Roman"/>
              </a:rPr>
              <a:t> c</a:t>
            </a:r>
            <a:r>
              <a:rPr lang="en-US" sz="2000" spc="-5" dirty="0">
                <a:latin typeface="Times New Roman"/>
                <a:cs typeface="Times New Roman"/>
              </a:rPr>
              <a:t>a</a:t>
            </a:r>
            <a:r>
              <a:rPr lang="en-US" sz="2000" spc="10" dirty="0">
                <a:latin typeface="Times New Roman"/>
                <a:cs typeface="Times New Roman"/>
              </a:rPr>
              <a:t>l</a:t>
            </a:r>
            <a:r>
              <a:rPr lang="en-US" sz="2000" spc="-5" dirty="0">
                <a:latin typeface="Times New Roman"/>
                <a:cs typeface="Times New Roman"/>
              </a:rPr>
              <a:t>c</a:t>
            </a:r>
            <a:r>
              <a:rPr lang="en-US" sz="2000" dirty="0">
                <a:latin typeface="Times New Roman"/>
                <a:cs typeface="Times New Roman"/>
              </a:rPr>
              <a:t>u</a:t>
            </a:r>
            <a:r>
              <a:rPr lang="en-US" sz="2000" spc="10" dirty="0">
                <a:latin typeface="Times New Roman"/>
                <a:cs typeface="Times New Roman"/>
              </a:rPr>
              <a:t>l</a:t>
            </a:r>
            <a:r>
              <a:rPr lang="en-US" sz="2000" spc="-5" dirty="0">
                <a:latin typeface="Times New Roman"/>
                <a:cs typeface="Times New Roman"/>
              </a:rPr>
              <a:t>a</a:t>
            </a:r>
            <a:r>
              <a:rPr lang="en-US" sz="2000" spc="10" dirty="0">
                <a:latin typeface="Times New Roman"/>
                <a:cs typeface="Times New Roman"/>
              </a:rPr>
              <a:t>t</a:t>
            </a:r>
            <a:r>
              <a:rPr lang="en-US" sz="2000" spc="5" dirty="0">
                <a:latin typeface="Times New Roman"/>
                <a:cs typeface="Times New Roman"/>
              </a:rPr>
              <a:t>e</a:t>
            </a:r>
            <a:r>
              <a:rPr lang="en-US" sz="2000" dirty="0">
                <a:latin typeface="Times New Roman"/>
                <a:cs typeface="Times New Roman"/>
              </a:rPr>
              <a:t>d</a:t>
            </a:r>
            <a:r>
              <a:rPr lang="en-US" sz="2000" spc="15" dirty="0">
                <a:latin typeface="Times New Roman"/>
                <a:cs typeface="Times New Roman"/>
              </a:rPr>
              <a:t> </a:t>
            </a:r>
            <a:r>
              <a:rPr lang="en-US" sz="2000" spc="-5" dirty="0">
                <a:latin typeface="Times New Roman"/>
                <a:cs typeface="Times New Roman"/>
              </a:rPr>
              <a:t>a</a:t>
            </a:r>
            <a:r>
              <a:rPr lang="en-US" sz="2000" dirty="0">
                <a:latin typeface="Times New Roman"/>
                <a:cs typeface="Times New Roman"/>
              </a:rPr>
              <a:t>s</a:t>
            </a:r>
            <a:r>
              <a:rPr lang="en-US" sz="2000" spc="10" dirty="0">
                <a:latin typeface="Times New Roman"/>
                <a:cs typeface="Times New Roman"/>
              </a:rPr>
              <a:t> p</a:t>
            </a:r>
            <a:r>
              <a:rPr lang="en-US" sz="2000" spc="5" dirty="0">
                <a:latin typeface="Times New Roman"/>
                <a:cs typeface="Times New Roman"/>
              </a:rPr>
              <a:t>e</a:t>
            </a:r>
            <a:r>
              <a:rPr lang="en-US" sz="2000" dirty="0">
                <a:latin typeface="Times New Roman"/>
                <a:cs typeface="Times New Roman"/>
              </a:rPr>
              <a:t>r </a:t>
            </a:r>
            <a:r>
              <a:rPr lang="en-US" sz="2000" spc="10" dirty="0">
                <a:latin typeface="Times New Roman"/>
                <a:cs typeface="Times New Roman"/>
              </a:rPr>
              <a:t>5</a:t>
            </a:r>
            <a:r>
              <a:rPr lang="en-US" sz="2000" dirty="0">
                <a:latin typeface="Times New Roman"/>
                <a:cs typeface="Times New Roman"/>
              </a:rPr>
              <a:t>.</a:t>
            </a:r>
            <a:r>
              <a:rPr lang="en-US" sz="2000" spc="10" dirty="0">
                <a:latin typeface="Times New Roman"/>
                <a:cs typeface="Times New Roman"/>
              </a:rPr>
              <a:t>1</a:t>
            </a:r>
            <a:r>
              <a:rPr lang="en-US" sz="2000" dirty="0">
                <a:latin typeface="Times New Roman"/>
                <a:cs typeface="Times New Roman"/>
              </a:rPr>
              <a:t>)</a:t>
            </a:r>
            <a:endParaRPr lang="en-US" sz="2000" dirty="0"/>
          </a:p>
        </p:txBody>
      </p:sp>
    </p:spTree>
    <p:extLst>
      <p:ext uri="{BB962C8B-B14F-4D97-AF65-F5344CB8AC3E}">
        <p14:creationId xmlns:p14="http://schemas.microsoft.com/office/powerpoint/2010/main" val="41317438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5170" y="685800"/>
            <a:ext cx="7750630" cy="84638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5.4. Faculty Retention</a:t>
            </a:r>
          </a:p>
          <a:p>
            <a:pPr>
              <a:lnSpc>
                <a:spcPct val="150000"/>
              </a:lnSpc>
            </a:pPr>
            <a:r>
              <a:rPr lang="en-US" dirty="0">
                <a:latin typeface="Times New Roman" panose="02020603050405020304" pitchFamily="18" charset="0"/>
                <a:cs typeface="Times New Roman" panose="02020603050405020304" pitchFamily="18" charset="0"/>
              </a:rPr>
              <a:t>No. of regular faculty members in CAYm2= CAYm1= CAY=</a:t>
            </a:r>
          </a:p>
        </p:txBody>
      </p:sp>
      <p:graphicFrame>
        <p:nvGraphicFramePr>
          <p:cNvPr id="10" name="Table 9"/>
          <p:cNvGraphicFramePr>
            <a:graphicFrameLocks noGrp="1"/>
          </p:cNvGraphicFramePr>
          <p:nvPr>
            <p:extLst>
              <p:ext uri="{D42A27DB-BD31-4B8C-83A1-F6EECF244321}">
                <p14:modId xmlns:p14="http://schemas.microsoft.com/office/powerpoint/2010/main" val="1344019049"/>
              </p:ext>
            </p:extLst>
          </p:nvPr>
        </p:nvGraphicFramePr>
        <p:xfrm>
          <a:off x="762000" y="1584960"/>
          <a:ext cx="7543800" cy="2377440"/>
        </p:xfrm>
        <a:graphic>
          <a:graphicData uri="http://schemas.openxmlformats.org/drawingml/2006/table">
            <a:tbl>
              <a:tblPr firstRow="1" bandRow="1">
                <a:tableStyleId>{BC89EF96-8CEA-46FF-86C4-4CE0E7609802}</a:tableStyleId>
              </a:tblPr>
              <a:tblGrid>
                <a:gridCol w="6477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533400">
                <a:tc>
                  <a:txBody>
                    <a:bodyPr/>
                    <a:lstStyle/>
                    <a:p>
                      <a:pPr marL="0" algn="ctr" rtl="0" eaLnBrk="1" latinLnBrk="0" hangingPunct="1"/>
                      <a:r>
                        <a:rPr kumimoji="0" lang="en-US" sz="2200" b="1" kern="1200" dirty="0">
                          <a:solidFill>
                            <a:schemeClr val="tx1"/>
                          </a:solidFill>
                          <a:latin typeface="Times New Roman" panose="02020603050405020304" pitchFamily="18" charset="0"/>
                          <a:ea typeface="+mn-ea"/>
                          <a:cs typeface="Times New Roman" panose="02020603050405020304" pitchFamily="18" charset="0"/>
                        </a:rPr>
                        <a:t>Item</a:t>
                      </a:r>
                    </a:p>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(During the period of assessment keeping CAYm3 as base year)</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Marks</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0"/>
                  </a:ext>
                </a:extLst>
              </a:tr>
              <a:tr h="2820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&gt;=90%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25</a:t>
                      </a:r>
                    </a:p>
                  </a:txBody>
                  <a:tcPr anchor="ctr"/>
                </a:tc>
                <a:extLst>
                  <a:ext uri="{0D108BD9-81ED-4DB2-BD59-A6C34878D82A}">
                    <a16:rowId xmlns:a16="http://schemas.microsoft.com/office/drawing/2014/main" val="10001"/>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&gt;=75%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20</a:t>
                      </a:r>
                    </a:p>
                  </a:txBody>
                  <a:tcPr anchor="ctr"/>
                </a:tc>
                <a:extLst>
                  <a:ext uri="{0D108BD9-81ED-4DB2-BD59-A6C34878D82A}">
                    <a16:rowId xmlns:a16="http://schemas.microsoft.com/office/drawing/2014/main" val="10002"/>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&gt;=60%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15</a:t>
                      </a:r>
                    </a:p>
                  </a:txBody>
                  <a:tcPr anchor="ctr"/>
                </a:tc>
                <a:extLst>
                  <a:ext uri="{0D108BD9-81ED-4DB2-BD59-A6C34878D82A}">
                    <a16:rowId xmlns:a16="http://schemas.microsoft.com/office/drawing/2014/main" val="10003"/>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&gt;=50% of required Faculty members retained 10</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10</a:t>
                      </a:r>
                    </a:p>
                  </a:txBody>
                  <a:tcPr anchor="ctr"/>
                </a:tc>
                <a:extLst>
                  <a:ext uri="{0D108BD9-81ED-4DB2-BD59-A6C34878D82A}">
                    <a16:rowId xmlns:a16="http://schemas.microsoft.com/office/drawing/2014/main" val="10004"/>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&lt;50%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0</a:t>
                      </a:r>
                    </a:p>
                  </a:txBody>
                  <a:tcPr anchor="ctr"/>
                </a:tc>
                <a:extLst>
                  <a:ext uri="{0D108BD9-81ED-4DB2-BD59-A6C34878D82A}">
                    <a16:rowId xmlns:a16="http://schemas.microsoft.com/office/drawing/2014/main" val="10005"/>
                  </a:ext>
                </a:extLst>
              </a:tr>
            </a:tbl>
          </a:graphicData>
        </a:graphic>
      </p:graphicFrame>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60118" y="4267200"/>
            <a:ext cx="9015682" cy="1246495"/>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50000"/>
              </a:lnSpc>
            </a:pPr>
            <a:r>
              <a:rPr lang="en-US" sz="1600" i="1" dirty="0">
                <a:latin typeface="Times New Roman"/>
                <a:cs typeface="Times New Roman"/>
              </a:rPr>
              <a:t>Faculty date of joining; </a:t>
            </a:r>
            <a:r>
              <a:rPr lang="en-US" sz="1600" i="1" dirty="0" err="1">
                <a:latin typeface="Times New Roman"/>
                <a:cs typeface="Times New Roman"/>
              </a:rPr>
              <a:t>atleast</a:t>
            </a:r>
            <a:r>
              <a:rPr lang="en-US" sz="1600" i="1" dirty="0">
                <a:latin typeface="Times New Roman"/>
                <a:cs typeface="Times New Roman"/>
              </a:rPr>
              <a:t> three month (July-April-May) salary statement for each of the assessment years</a:t>
            </a:r>
          </a:p>
        </p:txBody>
      </p:sp>
    </p:spTree>
    <p:extLst>
      <p:ext uri="{BB962C8B-B14F-4D97-AF65-F5344CB8AC3E}">
        <p14:creationId xmlns:p14="http://schemas.microsoft.com/office/powerpoint/2010/main" val="316026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245600" cy="758952"/>
          </a:xfrm>
        </p:spPr>
        <p:txBody>
          <a:bodyPr/>
          <a:lstStyle/>
          <a:p>
            <a:r>
              <a:rPr lang="en-IN" dirty="0">
                <a:solidFill>
                  <a:srgbClr val="FF0000"/>
                </a:solidFill>
              </a:rPr>
              <a:t>PART B: Criteria Summary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752600"/>
            <a:ext cx="7619999" cy="373673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2362200"/>
            <a:ext cx="1828800" cy="3200400"/>
          </a:xfrm>
          <a:prstGeom prst="rect">
            <a:avLst/>
          </a:prstGeom>
        </p:spPr>
      </p:pic>
      <p:sp>
        <p:nvSpPr>
          <p:cNvPr id="5" name="TextBox 4"/>
          <p:cNvSpPr txBox="1"/>
          <p:nvPr/>
        </p:nvSpPr>
        <p:spPr>
          <a:xfrm>
            <a:off x="8382000" y="2057400"/>
            <a:ext cx="1295400" cy="369332"/>
          </a:xfrm>
          <a:prstGeom prst="rect">
            <a:avLst/>
          </a:prstGeom>
          <a:noFill/>
        </p:spPr>
        <p:txBody>
          <a:bodyPr wrap="square" rtlCol="0">
            <a:spAutoFit/>
          </a:bodyPr>
          <a:lstStyle/>
          <a:p>
            <a:r>
              <a:rPr lang="en-IN" dirty="0">
                <a:solidFill>
                  <a:srgbClr val="0000CC"/>
                </a:solidFill>
              </a:rPr>
              <a:t>Tier 1</a:t>
            </a:r>
          </a:p>
        </p:txBody>
      </p:sp>
      <p:sp>
        <p:nvSpPr>
          <p:cNvPr id="6" name="TextBox 5"/>
          <p:cNvSpPr txBox="1"/>
          <p:nvPr/>
        </p:nvSpPr>
        <p:spPr>
          <a:xfrm>
            <a:off x="6705600" y="2069068"/>
            <a:ext cx="1295400" cy="369332"/>
          </a:xfrm>
          <a:prstGeom prst="rect">
            <a:avLst/>
          </a:prstGeom>
          <a:noFill/>
        </p:spPr>
        <p:txBody>
          <a:bodyPr wrap="square" rtlCol="0">
            <a:spAutoFit/>
          </a:bodyPr>
          <a:lstStyle/>
          <a:p>
            <a:r>
              <a:rPr lang="en-IN" dirty="0">
                <a:solidFill>
                  <a:srgbClr val="0000CC"/>
                </a:solidFill>
              </a:rPr>
              <a:t>Tier 2</a:t>
            </a:r>
          </a:p>
        </p:txBody>
      </p:sp>
      <p:sp>
        <p:nvSpPr>
          <p:cNvPr id="7" name="TextBox 6"/>
          <p:cNvSpPr txBox="1"/>
          <p:nvPr/>
        </p:nvSpPr>
        <p:spPr>
          <a:xfrm>
            <a:off x="6858000" y="4572000"/>
            <a:ext cx="838200" cy="369332"/>
          </a:xfrm>
          <a:prstGeom prst="rect">
            <a:avLst/>
          </a:prstGeom>
          <a:noFill/>
        </p:spPr>
        <p:txBody>
          <a:bodyPr wrap="square" rtlCol="0">
            <a:spAutoFit/>
          </a:bodyPr>
          <a:lstStyle/>
          <a:p>
            <a:r>
              <a:rPr lang="en-IN" dirty="0"/>
              <a:t>220</a:t>
            </a:r>
          </a:p>
        </p:txBody>
      </p:sp>
    </p:spTree>
    <p:extLst>
      <p:ext uri="{BB962C8B-B14F-4D97-AF65-F5344CB8AC3E}">
        <p14:creationId xmlns:p14="http://schemas.microsoft.com/office/powerpoint/2010/main" val="21775703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38200"/>
            <a:ext cx="8991600" cy="3662541"/>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5.5. Innovations by the Faculty in Teaching and Learning</a:t>
            </a:r>
          </a:p>
          <a:p>
            <a:pPr algn="just">
              <a:lnSpc>
                <a:spcPct val="150000"/>
              </a:lnSpc>
            </a:pPr>
            <a:r>
              <a:rPr lang="en-US" sz="2000" dirty="0">
                <a:latin typeface="Times New Roman" panose="02020603050405020304" pitchFamily="18" charset="0"/>
                <a:cs typeface="Times New Roman" panose="02020603050405020304" pitchFamily="18" charset="0"/>
              </a:rPr>
              <a:t>Contributions to teaching and learning are activities that contribute to the improvement of student learning. These activities may include innovations not limited to-</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of ICT</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 delivery</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Instructional methods</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Assessment</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Evaluation and inclusive class rooms that lead to effective, efficient and engaging instruction</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7200" y="4500741"/>
            <a:ext cx="8991600" cy="1492716"/>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buFont typeface="Times New Roman"/>
              <a:buAutoNum type="alphaUcPeriod"/>
            </a:pPr>
            <a:r>
              <a:rPr lang="en-US" sz="1600" i="1" dirty="0">
                <a:latin typeface="Times New Roman"/>
                <a:cs typeface="Times New Roman"/>
              </a:rPr>
              <a:t>Availability on Institute website; awareness among faculty and students of the department</a:t>
            </a:r>
          </a:p>
          <a:p>
            <a:pPr algn="just">
              <a:buFont typeface="Times New Roman"/>
              <a:buAutoNum type="alphaUcPeriod"/>
            </a:pPr>
            <a:r>
              <a:rPr lang="en-US" sz="1600" i="1" dirty="0">
                <a:latin typeface="Times New Roman"/>
                <a:cs typeface="Times New Roman"/>
              </a:rPr>
              <a:t>&amp; C.   Self –explanatory </a:t>
            </a:r>
          </a:p>
          <a:p>
            <a:pPr marL="685800" indent="-685800" algn="just"/>
            <a:r>
              <a:rPr lang="en-US" sz="1600" i="1" dirty="0">
                <a:latin typeface="Times New Roman"/>
                <a:cs typeface="Times New Roman"/>
              </a:rPr>
              <a:t>D. 	Innovations that contribute to the improvement of student learning, typically include use of ICT, instruction delivery, instructional methods, assessment, evaluation etc.</a:t>
            </a:r>
          </a:p>
        </p:txBody>
      </p:sp>
    </p:spTree>
    <p:extLst>
      <p:ext uri="{BB962C8B-B14F-4D97-AF65-F5344CB8AC3E}">
        <p14:creationId xmlns:p14="http://schemas.microsoft.com/office/powerpoint/2010/main" val="19009199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915400" cy="2000548"/>
          </a:xfrm>
          <a:prstGeom prst="rect">
            <a:avLst/>
          </a:prstGeom>
        </p:spPr>
        <p:txBody>
          <a:bodyPr wrap="square">
            <a:spAutoFit/>
          </a:bodyPr>
          <a:lstStyle/>
          <a:p>
            <a:pPr marL="463550" indent="-463550">
              <a:spcBef>
                <a:spcPts val="400"/>
              </a:spcBef>
              <a:spcAft>
                <a:spcPts val="400"/>
              </a:spcAft>
            </a:pPr>
            <a:r>
              <a:rPr lang="en-US" sz="2200" b="1" dirty="0">
                <a:solidFill>
                  <a:srgbClr val="0000CC"/>
                </a:solidFill>
                <a:latin typeface="Times New Roman" panose="02020603050405020304" pitchFamily="18" charset="0"/>
                <a:cs typeface="Times New Roman" panose="02020603050405020304" pitchFamily="18" charset="0"/>
              </a:rPr>
              <a:t>5.6. Faculty as participants in Faculty development / training activities/ STTPs</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Faculty scores maximum five points for participation</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Participation in 2 to 5 days Faculty development program: 3 Points</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Participation &gt;5 days Faculty development program: 5 points</a:t>
            </a:r>
          </a:p>
        </p:txBody>
      </p:sp>
      <p:graphicFrame>
        <p:nvGraphicFramePr>
          <p:cNvPr id="6" name="Table 5"/>
          <p:cNvGraphicFramePr>
            <a:graphicFrameLocks noGrp="1"/>
          </p:cNvGraphicFramePr>
          <p:nvPr>
            <p:extLst>
              <p:ext uri="{D42A27DB-BD31-4B8C-83A1-F6EECF244321}">
                <p14:modId xmlns:p14="http://schemas.microsoft.com/office/powerpoint/2010/main" val="3120647117"/>
              </p:ext>
            </p:extLst>
          </p:nvPr>
        </p:nvGraphicFramePr>
        <p:xfrm>
          <a:off x="457200" y="2667000"/>
          <a:ext cx="9144000" cy="2727960"/>
        </p:xfrm>
        <a:graphic>
          <a:graphicData uri="http://schemas.openxmlformats.org/drawingml/2006/table">
            <a:tbl>
              <a:tblPr firstRow="1" bandRow="1">
                <a:tableStyleId>{BC89EF96-8CEA-46FF-86C4-4CE0E7609802}</a:tableStyleId>
              </a:tblPr>
              <a:tblGrid>
                <a:gridCol w="6431797">
                  <a:extLst>
                    <a:ext uri="{9D8B030D-6E8A-4147-A177-3AD203B41FA5}">
                      <a16:colId xmlns:a16="http://schemas.microsoft.com/office/drawing/2014/main" val="20000"/>
                    </a:ext>
                  </a:extLst>
                </a:gridCol>
                <a:gridCol w="697424">
                  <a:extLst>
                    <a:ext uri="{9D8B030D-6E8A-4147-A177-3AD203B41FA5}">
                      <a16:colId xmlns:a16="http://schemas.microsoft.com/office/drawing/2014/main" val="20001"/>
                    </a:ext>
                  </a:extLst>
                </a:gridCol>
                <a:gridCol w="1024179">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rowSpan="2">
                  <a:txBody>
                    <a:bodyPr/>
                    <a:lstStyle/>
                    <a:p>
                      <a:pPr algn="ctr"/>
                      <a:r>
                        <a:rPr lang="en-US" sz="2000" kern="1200" dirty="0">
                          <a:solidFill>
                            <a:schemeClr val="tx1"/>
                          </a:solidFill>
                          <a:latin typeface="Times New Roman" panose="02020603050405020304" pitchFamily="18" charset="0"/>
                          <a:ea typeface="+mn-ea"/>
                          <a:cs typeface="Times New Roman" panose="02020603050405020304" pitchFamily="18" charset="0"/>
                        </a:rPr>
                        <a:t>Name of the Faculty</a:t>
                      </a:r>
                    </a:p>
                  </a:txBody>
                  <a:tcPr anchor="ctr"/>
                </a:tc>
                <a:tc gridSpan="3">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Max. 5 per Faculty</a:t>
                      </a:r>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10000"/>
                  </a:ext>
                </a:extLst>
              </a:tr>
              <a:tr h="172720">
                <a:tc vMerge="1">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1"/>
                  </a:ext>
                </a:extLst>
              </a:tr>
              <a:tr h="243840">
                <a:tc>
                  <a:txBody>
                    <a:bodyPr/>
                    <a:lstStyle/>
                    <a:p>
                      <a:pPr algn="just"/>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Sum</a:t>
                      </a:r>
                      <a:endParaRPr kumimoji="0" 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426720">
                <a:tc>
                  <a:txBody>
                    <a:bodyPr/>
                    <a:lstStyle/>
                    <a:p>
                      <a:pPr algn="just"/>
                      <a:r>
                        <a:rPr kumimoji="0" lang="en-US"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RF</a:t>
                      </a: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Number of Faculty required to comply with 20:1 Student-Faculty ratio as per 5.1</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Assessment = 3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(Sum/0.5RF)  (Marks limited to 15)</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Average assessment over three years (Marks limited to 15) =</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6"/>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1066800" y="5427148"/>
            <a:ext cx="7494270" cy="1000274"/>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lgn="just">
              <a:buFont typeface="Symbol"/>
              <a:buChar char=""/>
              <a:tabLst>
                <a:tab pos="292100" algn="l"/>
              </a:tabLst>
            </a:pPr>
            <a:r>
              <a:rPr lang="en-US" sz="1600" i="1" dirty="0">
                <a:latin typeface="Times New Roman"/>
                <a:cs typeface="Times New Roman"/>
              </a:rPr>
              <a:t>Relevance of the training/development </a:t>
            </a:r>
            <a:r>
              <a:rPr lang="en-US" sz="1600" i="1" dirty="0" err="1">
                <a:latin typeface="Times New Roman"/>
                <a:cs typeface="Times New Roman"/>
              </a:rPr>
              <a:t>programme</a:t>
            </a:r>
            <a:endParaRPr lang="en-US" sz="1600" i="1" dirty="0">
              <a:latin typeface="Times New Roman"/>
              <a:cs typeface="Times New Roman"/>
            </a:endParaRPr>
          </a:p>
          <a:p>
            <a:pPr marL="291465" indent="-228600" algn="just">
              <a:buFont typeface="Symbol"/>
              <a:buChar char=""/>
              <a:tabLst>
                <a:tab pos="292100" algn="l"/>
              </a:tabLst>
            </a:pPr>
            <a:r>
              <a:rPr lang="en-US" sz="1600" i="1" dirty="0">
                <a:latin typeface="Times New Roman"/>
                <a:cs typeface="Times New Roman"/>
              </a:rPr>
              <a:t>No. of days; No. of faculty</a:t>
            </a:r>
          </a:p>
        </p:txBody>
      </p:sp>
    </p:spTree>
    <p:extLst>
      <p:ext uri="{BB962C8B-B14F-4D97-AF65-F5344CB8AC3E}">
        <p14:creationId xmlns:p14="http://schemas.microsoft.com/office/powerpoint/2010/main" val="41731070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720621"/>
            <a:ext cx="8953500" cy="3831818"/>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5.7. Research and Development</a:t>
            </a:r>
          </a:p>
          <a:p>
            <a:pPr marL="795338" indent="-795338">
              <a:lnSpc>
                <a:spcPct val="150000"/>
              </a:lnSpc>
            </a:pPr>
            <a:r>
              <a:rPr lang="en-US" sz="2000" dirty="0">
                <a:solidFill>
                  <a:srgbClr val="FF0000"/>
                </a:solidFill>
                <a:latin typeface="Times New Roman" panose="02020603050405020304" pitchFamily="18" charset="0"/>
                <a:cs typeface="Times New Roman" panose="02020603050405020304" pitchFamily="18" charset="0"/>
              </a:rPr>
              <a:t>5.7.1. 	Academic Research</a:t>
            </a:r>
          </a:p>
          <a:p>
            <a:pPr algn="just">
              <a:lnSpc>
                <a:spcPct val="150000"/>
              </a:lnSpc>
            </a:pPr>
            <a:r>
              <a:rPr lang="en-US" sz="2000" dirty="0">
                <a:latin typeface="Times New Roman" panose="02020603050405020304" pitchFamily="18" charset="0"/>
                <a:cs typeface="Times New Roman" panose="02020603050405020304" pitchFamily="18" charset="0"/>
              </a:rPr>
              <a:t>Academic research includes research paper publications, Ph.D. guidance, and faculty receiving Ph.D. during the assessment period.</a:t>
            </a:r>
          </a:p>
          <a:p>
            <a:pPr marL="342900"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Number of quality publications in refereed/SCI Journals, citations, Books/Book Chapters etc. </a:t>
            </a:r>
          </a:p>
          <a:p>
            <a:pPr marL="342900"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Ph.D. guided /Ph.D. awarded during the assessment period while working in the institute</a:t>
            </a:r>
          </a:p>
        </p:txBody>
      </p:sp>
      <p:sp>
        <p:nvSpPr>
          <p:cNvPr id="10"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609600" y="4817548"/>
            <a:ext cx="7494270" cy="1202252"/>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lgn="just">
              <a:lnSpc>
                <a:spcPct val="150000"/>
              </a:lnSpc>
              <a:buFont typeface="Times New Roman"/>
              <a:buAutoNum type="alphaUcPeriod"/>
              <a:tabLst>
                <a:tab pos="292100" algn="l"/>
              </a:tabLst>
            </a:pPr>
            <a:r>
              <a:rPr lang="en-US" sz="1600" i="1" dirty="0">
                <a:latin typeface="Times New Roman"/>
                <a:cs typeface="Times New Roman"/>
              </a:rPr>
              <a:t>Quality</a:t>
            </a:r>
            <a:r>
              <a:rPr lang="en-US" sz="1600" i="1" spc="-5" dirty="0">
                <a:latin typeface="Times New Roman"/>
                <a:cs typeface="Times New Roman"/>
              </a:rPr>
              <a:t> </a:t>
            </a:r>
            <a:r>
              <a:rPr lang="en-US" sz="1600" i="1" dirty="0">
                <a:latin typeface="Times New Roman"/>
                <a:cs typeface="Times New Roman"/>
              </a:rPr>
              <a:t>of publi</a:t>
            </a:r>
            <a:r>
              <a:rPr lang="en-US" sz="1600" i="1" spc="-5" dirty="0">
                <a:latin typeface="Times New Roman"/>
                <a:cs typeface="Times New Roman"/>
              </a:rPr>
              <a:t>c</a:t>
            </a:r>
            <a:r>
              <a:rPr lang="en-US" sz="1600" i="1" dirty="0">
                <a:latin typeface="Times New Roman"/>
                <a:cs typeface="Times New Roman"/>
              </a:rPr>
              <a:t>ations; publi</a:t>
            </a:r>
            <a:r>
              <a:rPr lang="en-US" sz="1600" i="1" spc="-5" dirty="0">
                <a:latin typeface="Times New Roman"/>
                <a:cs typeface="Times New Roman"/>
              </a:rPr>
              <a:t>c</a:t>
            </a:r>
            <a:r>
              <a:rPr lang="en-US" sz="1600" i="1" dirty="0">
                <a:latin typeface="Times New Roman"/>
                <a:cs typeface="Times New Roman"/>
              </a:rPr>
              <a:t>ations</a:t>
            </a:r>
            <a:r>
              <a:rPr lang="en-US" sz="1600" i="1" spc="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opy</a:t>
            </a:r>
            <a:endParaRPr lang="en-US" sz="1600" dirty="0">
              <a:latin typeface="Times New Roman"/>
              <a:cs typeface="Times New Roman"/>
            </a:endParaRPr>
          </a:p>
          <a:p>
            <a:pPr marL="291465" indent="-228600" algn="just">
              <a:lnSpc>
                <a:spcPct val="150000"/>
              </a:lnSpc>
              <a:buFont typeface="Times New Roman"/>
              <a:buAutoNum type="alphaUcPeriod"/>
              <a:tabLst>
                <a:tab pos="292100" algn="l"/>
              </a:tabLst>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Tree>
    <p:extLst>
      <p:ext uri="{BB962C8B-B14F-4D97-AF65-F5344CB8AC3E}">
        <p14:creationId xmlns:p14="http://schemas.microsoft.com/office/powerpoint/2010/main" val="36644776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9100" y="609600"/>
            <a:ext cx="8953500" cy="1477328"/>
          </a:xfrm>
          <a:prstGeom prst="rect">
            <a:avLst/>
          </a:prstGeom>
        </p:spPr>
        <p:txBody>
          <a:bodyPr wrap="square">
            <a:spAutoFit/>
          </a:bodyPr>
          <a:lstStyle/>
          <a:p>
            <a:pPr marL="795338" indent="-795338">
              <a:lnSpc>
                <a:spcPct val="150000"/>
              </a:lnSpc>
            </a:pPr>
            <a:r>
              <a:rPr lang="en-US" sz="2000" dirty="0">
                <a:solidFill>
                  <a:srgbClr val="FF0000"/>
                </a:solidFill>
                <a:latin typeface="Times New Roman" panose="02020603050405020304" pitchFamily="18" charset="0"/>
                <a:cs typeface="Times New Roman" panose="02020603050405020304" pitchFamily="18" charset="0"/>
              </a:rPr>
              <a:t>5.7.2.	Sponsored Research</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Funded research from outside</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a list with Project Title, Funding Agency, Amount and Duration</a:t>
            </a:r>
          </a:p>
        </p:txBody>
      </p:sp>
      <p:sp>
        <p:nvSpPr>
          <p:cNvPr id="10"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533400" y="2057400"/>
            <a:ext cx="7341870" cy="3323987"/>
          </a:xfrm>
          <a:prstGeom prst="rect">
            <a:avLst/>
          </a:prstGeom>
        </p:spPr>
        <p:txBody>
          <a:bodyPr wrap="square">
            <a:spAutoFit/>
          </a:bodyPr>
          <a:lstStyle/>
          <a:p>
            <a:pPr marL="62865" marR="691515">
              <a:lnSpc>
                <a:spcPct val="150000"/>
              </a:lnSpc>
              <a:tabLst>
                <a:tab pos="838835" algn="l"/>
                <a:tab pos="2486660" algn="l"/>
              </a:tabLst>
            </a:pPr>
            <a:r>
              <a:rPr lang="en-US" sz="2000" dirty="0">
                <a:latin typeface="Times New Roman"/>
                <a:cs typeface="Times New Roman"/>
              </a:rPr>
              <a:t>Funded research from outside; Cumulative during CAYm1, CAYm2 and CAYm3 Amount &gt;	20 Lakh	– 5 Marks</a:t>
            </a:r>
          </a:p>
          <a:p>
            <a:pPr marL="62865" marR="691515">
              <a:lnSpc>
                <a:spcPct val="150000"/>
              </a:lnSpc>
              <a:tabLst>
                <a:tab pos="838835" algn="l"/>
                <a:tab pos="2486660" algn="l"/>
              </a:tabLst>
            </a:pPr>
            <a:r>
              <a:rPr lang="en-US" sz="2000" dirty="0">
                <a:latin typeface="Times New Roman"/>
                <a:cs typeface="Times New Roman"/>
              </a:rPr>
              <a:t>Amount &gt;= 16  Lakh and &lt;=  20 Lakh   – 4 Marks </a:t>
            </a:r>
          </a:p>
          <a:p>
            <a:pPr marL="62865" marR="691515">
              <a:lnSpc>
                <a:spcPct val="150000"/>
              </a:lnSpc>
              <a:tabLst>
                <a:tab pos="838835" algn="l"/>
                <a:tab pos="2486660" algn="l"/>
              </a:tabLst>
            </a:pPr>
            <a:r>
              <a:rPr lang="en-US" sz="2000" dirty="0">
                <a:latin typeface="Times New Roman"/>
                <a:cs typeface="Times New Roman"/>
              </a:rPr>
              <a:t>Amount &gt;= 12  Lakh and &lt;    16 Lakh   – 3 Marks </a:t>
            </a:r>
          </a:p>
          <a:p>
            <a:pPr marL="62865" marR="691515">
              <a:lnSpc>
                <a:spcPct val="150000"/>
              </a:lnSpc>
              <a:tabLst>
                <a:tab pos="838835" algn="l"/>
                <a:tab pos="2486660" algn="l"/>
              </a:tabLst>
            </a:pPr>
            <a:r>
              <a:rPr lang="en-US" sz="2000" dirty="0">
                <a:latin typeface="Times New Roman"/>
                <a:cs typeface="Times New Roman"/>
              </a:rPr>
              <a:t>Amount &gt;= 8    Lakh and &lt;   12 Lakh   – 2 Marks </a:t>
            </a:r>
          </a:p>
          <a:p>
            <a:pPr marL="62865" marR="691515">
              <a:lnSpc>
                <a:spcPct val="150000"/>
              </a:lnSpc>
              <a:tabLst>
                <a:tab pos="838835" algn="l"/>
                <a:tab pos="2486660" algn="l"/>
              </a:tabLst>
            </a:pPr>
            <a:r>
              <a:rPr lang="en-US" sz="2000" dirty="0">
                <a:latin typeface="Times New Roman"/>
                <a:cs typeface="Times New Roman"/>
              </a:rPr>
              <a:t>Amount &gt;= 4     Lakh and &lt;   8 Lakh     – 1 Mark</a:t>
            </a:r>
          </a:p>
          <a:p>
            <a:pPr marL="62865" marR="691515">
              <a:lnSpc>
                <a:spcPct val="150000"/>
              </a:lnSpc>
              <a:tabLst>
                <a:tab pos="838835" algn="l"/>
                <a:tab pos="2486660" algn="l"/>
              </a:tabLst>
            </a:pPr>
            <a:r>
              <a:rPr lang="en-US" sz="2000" dirty="0">
                <a:latin typeface="Times New Roman"/>
                <a:cs typeface="Times New Roman"/>
              </a:rPr>
              <a:t>Amount &lt;   4 Lakh  			       – 0 Mark</a:t>
            </a:r>
          </a:p>
        </p:txBody>
      </p:sp>
      <p:sp>
        <p:nvSpPr>
          <p:cNvPr id="6" name="Rectangle 5"/>
          <p:cNvSpPr/>
          <p:nvPr/>
        </p:nvSpPr>
        <p:spPr>
          <a:xfrm>
            <a:off x="457200" y="5334000"/>
            <a:ext cx="891540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21285" algn="just">
              <a:lnSpc>
                <a:spcPct val="100000"/>
              </a:lnSpc>
              <a:buSzPct val="75000"/>
              <a:tabLst>
                <a:tab pos="281305" algn="l"/>
              </a:tabLst>
            </a:pPr>
            <a:r>
              <a:rPr lang="en-US" sz="1600" i="1" spc="-10" dirty="0">
                <a:latin typeface="Times New Roman"/>
                <a:cs typeface="Times New Roman"/>
              </a:rPr>
              <a:t>Documentary evidence; Funding agency, Amount, Duration, Research progress; Outcome</a:t>
            </a:r>
          </a:p>
        </p:txBody>
      </p:sp>
    </p:spTree>
    <p:extLst>
      <p:ext uri="{BB962C8B-B14F-4D97-AF65-F5344CB8AC3E}">
        <p14:creationId xmlns:p14="http://schemas.microsoft.com/office/powerpoint/2010/main" val="28307292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659993"/>
            <a:ext cx="8991600" cy="2046714"/>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5.7.3.	Development activities</a:t>
            </a:r>
          </a:p>
          <a:p>
            <a:pPr>
              <a:lnSpc>
                <a:spcPct val="150000"/>
              </a:lnSpc>
              <a:tabLst>
                <a:tab pos="463550" algn="l"/>
              </a:tabLst>
            </a:pPr>
            <a:r>
              <a:rPr lang="en-US" dirty="0"/>
              <a:t>	Provide details: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Product Development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Research laboratories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Instructional materials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Working models/charts/monograms etc.</a:t>
            </a:r>
          </a:p>
        </p:txBody>
      </p:sp>
      <p:sp>
        <p:nvSpPr>
          <p:cNvPr id="6" name="Rectangle 5"/>
          <p:cNvSpPr/>
          <p:nvPr/>
        </p:nvSpPr>
        <p:spPr>
          <a:xfrm>
            <a:off x="480456" y="3500344"/>
            <a:ext cx="8877300" cy="861774"/>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5.7.4.	Consultancy (from Industry)</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Provide a list with Project Title, Funding Agency, Amount and Duration</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480456" y="2706707"/>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00000"/>
              </a:lnSpc>
            </a:pP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
        <p:nvSpPr>
          <p:cNvPr id="8" name="Rectangle 7"/>
          <p:cNvSpPr/>
          <p:nvPr/>
        </p:nvSpPr>
        <p:spPr>
          <a:xfrm>
            <a:off x="914400" y="4347834"/>
            <a:ext cx="7494270" cy="2031325"/>
          </a:xfrm>
          <a:prstGeom prst="rect">
            <a:avLst/>
          </a:prstGeom>
        </p:spPr>
        <p:txBody>
          <a:bodyPr wrap="square">
            <a:spAutoFit/>
          </a:bodyPr>
          <a:lstStyle/>
          <a:p>
            <a:pPr marL="62865" marR="1642745" algn="just">
              <a:tabLst>
                <a:tab pos="2372360" algn="l"/>
              </a:tabLst>
            </a:pPr>
            <a:r>
              <a:rPr lang="en-US" dirty="0">
                <a:latin typeface="Times New Roman"/>
                <a:cs typeface="Times New Roman"/>
              </a:rPr>
              <a:t>Consultanc</a:t>
            </a:r>
            <a:r>
              <a:rPr lang="en-US" spc="-25" dirty="0">
                <a:latin typeface="Times New Roman"/>
                <a:cs typeface="Times New Roman"/>
              </a:rPr>
              <a:t>y</a:t>
            </a:r>
            <a:r>
              <a:rPr lang="en-US" dirty="0">
                <a:latin typeface="Times New Roman"/>
                <a:cs typeface="Times New Roman"/>
              </a:rPr>
              <a:t>; </a:t>
            </a:r>
            <a:r>
              <a:rPr lang="en-US" spc="-5" dirty="0">
                <a:latin typeface="Times New Roman"/>
                <a:cs typeface="Times New Roman"/>
              </a:rPr>
              <a:t>(</a:t>
            </a:r>
            <a:r>
              <a:rPr lang="en-US" dirty="0">
                <a:latin typeface="Times New Roman"/>
                <a:cs typeface="Times New Roman"/>
              </a:rPr>
              <a:t>Cumul</a:t>
            </a:r>
            <a:r>
              <a:rPr lang="en-US" spc="-5" dirty="0">
                <a:latin typeface="Times New Roman"/>
                <a:cs typeface="Times New Roman"/>
              </a:rPr>
              <a:t>a</a:t>
            </a:r>
            <a:r>
              <a:rPr lang="en-US" dirty="0">
                <a:latin typeface="Times New Roman"/>
                <a:cs typeface="Times New Roman"/>
              </a:rPr>
              <a:t>tive</a:t>
            </a:r>
            <a:r>
              <a:rPr lang="en-US" spc="-5" dirty="0">
                <a:latin typeface="Times New Roman"/>
                <a:cs typeface="Times New Roman"/>
              </a:rPr>
              <a:t> </a:t>
            </a:r>
            <a:r>
              <a:rPr lang="en-US" dirty="0">
                <a:latin typeface="Times New Roman"/>
                <a:cs typeface="Times New Roman"/>
              </a:rPr>
              <a:t>during</a:t>
            </a:r>
            <a:r>
              <a:rPr lang="en-US" spc="-15" dirty="0">
                <a:latin typeface="Times New Roman"/>
                <a:cs typeface="Times New Roman"/>
              </a:rPr>
              <a:t> </a:t>
            </a:r>
            <a:r>
              <a:rPr lang="en-US" dirty="0">
                <a:latin typeface="Times New Roman"/>
                <a:cs typeface="Times New Roman"/>
              </a:rPr>
              <a:t>C</a:t>
            </a:r>
            <a:r>
              <a:rPr lang="en-US" spc="5" dirty="0">
                <a:latin typeface="Times New Roman"/>
                <a:cs typeface="Times New Roman"/>
              </a:rPr>
              <a:t>A</a:t>
            </a:r>
            <a:r>
              <a:rPr lang="en-US" dirty="0">
                <a:latin typeface="Times New Roman"/>
                <a:cs typeface="Times New Roman"/>
              </a:rPr>
              <a:t>Ym1, CA</a:t>
            </a:r>
            <a:r>
              <a:rPr lang="en-US" spc="5" dirty="0">
                <a:latin typeface="Times New Roman"/>
                <a:cs typeface="Times New Roman"/>
              </a:rPr>
              <a:t>Y</a:t>
            </a:r>
            <a:r>
              <a:rPr lang="en-US" dirty="0">
                <a:latin typeface="Times New Roman"/>
                <a:cs typeface="Times New Roman"/>
              </a:rPr>
              <a:t>m2 </a:t>
            </a:r>
            <a:r>
              <a:rPr lang="en-US" spc="-5" dirty="0">
                <a:latin typeface="Times New Roman"/>
                <a:cs typeface="Times New Roman"/>
              </a:rPr>
              <a:t>a</a:t>
            </a:r>
            <a:r>
              <a:rPr lang="en-US" dirty="0">
                <a:latin typeface="Times New Roman"/>
                <a:cs typeface="Times New Roman"/>
              </a:rPr>
              <a:t>nd CA</a:t>
            </a:r>
            <a:r>
              <a:rPr lang="en-US" spc="-5" dirty="0">
                <a:latin typeface="Times New Roman"/>
                <a:cs typeface="Times New Roman"/>
              </a:rPr>
              <a:t>Y</a:t>
            </a:r>
            <a:r>
              <a:rPr lang="en-US" dirty="0">
                <a:latin typeface="Times New Roman"/>
                <a:cs typeface="Times New Roman"/>
              </a:rPr>
              <a:t>m</a:t>
            </a:r>
            <a:r>
              <a:rPr lang="en-US" spc="5" dirty="0">
                <a:latin typeface="Times New Roman"/>
                <a:cs typeface="Times New Roman"/>
              </a:rPr>
              <a:t>3</a:t>
            </a:r>
            <a:r>
              <a:rPr lang="en-US" dirty="0">
                <a:latin typeface="Times New Roman"/>
                <a:cs typeface="Times New Roman"/>
              </a:rPr>
              <a:t>) Amount &gt; </a:t>
            </a:r>
            <a:r>
              <a:rPr lang="en-US" spc="-5" dirty="0">
                <a:latin typeface="Times New Roman"/>
                <a:cs typeface="Times New Roman"/>
              </a:rPr>
              <a:t> </a:t>
            </a:r>
            <a:r>
              <a:rPr lang="en-US" dirty="0">
                <a:latin typeface="Times New Roman"/>
                <a:cs typeface="Times New Roman"/>
              </a:rPr>
              <a:t>10</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5 M</a:t>
            </a:r>
            <a:r>
              <a:rPr lang="en-US" spc="-5" dirty="0">
                <a:latin typeface="Times New Roman"/>
                <a:cs typeface="Times New Roman"/>
              </a:rPr>
              <a:t>a</a:t>
            </a:r>
            <a:r>
              <a:rPr lang="en-US" dirty="0">
                <a:latin typeface="Times New Roman"/>
                <a:cs typeface="Times New Roman"/>
              </a:rPr>
              <a:t>rks</a:t>
            </a:r>
          </a:p>
          <a:p>
            <a:pPr marL="62865" marR="2777490" algn="just">
              <a:tabLst>
                <a:tab pos="1811020" algn="l"/>
                <a:tab pos="2334260" algn="l"/>
              </a:tabLst>
            </a:pPr>
            <a:r>
              <a:rPr lang="en-US" dirty="0">
                <a:latin typeface="Times New Roman"/>
                <a:cs typeface="Times New Roman"/>
              </a:rPr>
              <a:t>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8 </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dirty="0">
                <a:latin typeface="Times New Roman"/>
                <a:cs typeface="Times New Roman"/>
              </a:rPr>
              <a:t>nd</a:t>
            </a:r>
            <a:r>
              <a:rPr lang="en-US" spc="10" dirty="0">
                <a:latin typeface="Times New Roman"/>
                <a:cs typeface="Times New Roman"/>
              </a:rPr>
              <a:t> </a:t>
            </a:r>
            <a:r>
              <a:rPr lang="en-US" spc="-5" dirty="0">
                <a:latin typeface="Times New Roman"/>
                <a:cs typeface="Times New Roman"/>
              </a:rPr>
              <a:t>&lt;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10</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4 </a:t>
            </a:r>
            <a:r>
              <a:rPr lang="en-US" spc="10" dirty="0">
                <a:latin typeface="Times New Roman"/>
                <a:cs typeface="Times New Roman"/>
              </a:rPr>
              <a:t>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6 </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dirty="0">
                <a:latin typeface="Times New Roman"/>
                <a:cs typeface="Times New Roman"/>
              </a:rPr>
              <a:t>nd</a:t>
            </a:r>
            <a:r>
              <a:rPr lang="en-US" spc="10" dirty="0">
                <a:latin typeface="Times New Roman"/>
                <a:cs typeface="Times New Roman"/>
              </a:rPr>
              <a:t> </a:t>
            </a:r>
            <a:r>
              <a:rPr lang="en-US" dirty="0">
                <a:latin typeface="Times New Roman"/>
                <a:cs typeface="Times New Roman"/>
              </a:rPr>
              <a:t>&lt;	 8</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3 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4</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spc="10" dirty="0">
                <a:latin typeface="Times New Roman"/>
                <a:cs typeface="Times New Roman"/>
              </a:rPr>
              <a:t>n</a:t>
            </a:r>
            <a:r>
              <a:rPr lang="en-US" dirty="0">
                <a:latin typeface="Times New Roman"/>
                <a:cs typeface="Times New Roman"/>
              </a:rPr>
              <a:t>d </a:t>
            </a:r>
            <a:r>
              <a:rPr lang="en-US" spc="10" dirty="0">
                <a:latin typeface="Times New Roman"/>
                <a:cs typeface="Times New Roman"/>
              </a:rPr>
              <a:t> </a:t>
            </a:r>
            <a:r>
              <a:rPr lang="en-US" dirty="0">
                <a:latin typeface="Times New Roman"/>
                <a:cs typeface="Times New Roman"/>
              </a:rPr>
              <a:t>&lt;	6</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2 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2</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spc="10" dirty="0">
                <a:latin typeface="Times New Roman"/>
                <a:cs typeface="Times New Roman"/>
              </a:rPr>
              <a:t>n</a:t>
            </a:r>
            <a:r>
              <a:rPr lang="en-US" dirty="0">
                <a:latin typeface="Times New Roman"/>
                <a:cs typeface="Times New Roman"/>
              </a:rPr>
              <a:t>d </a:t>
            </a:r>
            <a:r>
              <a:rPr lang="en-US" spc="10" dirty="0">
                <a:latin typeface="Times New Roman"/>
                <a:cs typeface="Times New Roman"/>
              </a:rPr>
              <a:t> </a:t>
            </a:r>
            <a:r>
              <a:rPr lang="en-US" dirty="0">
                <a:latin typeface="Times New Roman"/>
                <a:cs typeface="Times New Roman"/>
              </a:rPr>
              <a:t>&lt;	4</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1 M</a:t>
            </a:r>
            <a:r>
              <a:rPr lang="en-US" spc="5" dirty="0">
                <a:latin typeface="Times New Roman"/>
                <a:cs typeface="Times New Roman"/>
              </a:rPr>
              <a:t>a</a:t>
            </a:r>
            <a:r>
              <a:rPr lang="en-US" dirty="0">
                <a:latin typeface="Times New Roman"/>
                <a:cs typeface="Times New Roman"/>
              </a:rPr>
              <a:t>rk Amount &lt;  </a:t>
            </a:r>
            <a:r>
              <a:rPr lang="en-US" spc="-5" dirty="0">
                <a:latin typeface="Times New Roman"/>
                <a:cs typeface="Times New Roman"/>
              </a:rPr>
              <a:t> </a:t>
            </a:r>
            <a:r>
              <a:rPr lang="en-US" dirty="0">
                <a:latin typeface="Times New Roman"/>
                <a:cs typeface="Times New Roman"/>
              </a:rPr>
              <a:t>2</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0 M</a:t>
            </a:r>
            <a:r>
              <a:rPr lang="en-US" spc="-5" dirty="0">
                <a:latin typeface="Times New Roman"/>
                <a:cs typeface="Times New Roman"/>
              </a:rPr>
              <a:t>a</a:t>
            </a:r>
            <a:r>
              <a:rPr lang="en-US" dirty="0">
                <a:latin typeface="Times New Roman"/>
                <a:cs typeface="Times New Roman"/>
              </a:rPr>
              <a:t>rk</a:t>
            </a:r>
          </a:p>
        </p:txBody>
      </p:sp>
    </p:spTree>
    <p:extLst>
      <p:ext uri="{BB962C8B-B14F-4D97-AF65-F5344CB8AC3E}">
        <p14:creationId xmlns:p14="http://schemas.microsoft.com/office/powerpoint/2010/main" val="2733109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0200" y="1891557"/>
            <a:ext cx="8898082" cy="1985159"/>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5.8. Faculty Performance Appraisal and Development System (FPADS)</a:t>
            </a:r>
          </a:p>
          <a:p>
            <a:pPr>
              <a:lnSpc>
                <a:spcPct val="150000"/>
              </a:lnSpc>
            </a:pPr>
            <a:r>
              <a:rPr lang="en-US" sz="2000" dirty="0">
                <a:latin typeface="Times New Roman" panose="02020603050405020304" pitchFamily="18" charset="0"/>
                <a:cs typeface="Times New Roman" panose="02020603050405020304" pitchFamily="18" charset="0"/>
              </a:rPr>
              <a:t>The assessment is based on:</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well-defined system for faculty appraisal for all the assessment years </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Its implementation, transparency and effectiveness</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508164" y="609600"/>
            <a:ext cx="8788235" cy="928459"/>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21285" algn="just">
              <a:lnSpc>
                <a:spcPct val="150000"/>
              </a:lnSpc>
              <a:spcBef>
                <a:spcPts val="370"/>
              </a:spcBef>
              <a:buSzPct val="75000"/>
              <a:tabLst>
                <a:tab pos="281305" algn="l"/>
              </a:tabLst>
            </a:pPr>
            <a:r>
              <a:rPr lang="en-US" sz="1600" i="1" dirty="0">
                <a:latin typeface="Times New Roman"/>
                <a:cs typeface="Times New Roman"/>
              </a:rPr>
              <a:t>Documentary evidence; Funding agency, Amount, Duration, Research progress; Outcome</a:t>
            </a:r>
          </a:p>
        </p:txBody>
      </p:sp>
      <p:sp>
        <p:nvSpPr>
          <p:cNvPr id="8" name="Rectangle 7"/>
          <p:cNvSpPr/>
          <p:nvPr/>
        </p:nvSpPr>
        <p:spPr>
          <a:xfrm>
            <a:off x="353950" y="4114800"/>
            <a:ext cx="8874331" cy="1246495"/>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buSzPct val="75000"/>
              <a:buFont typeface="Times New Roman"/>
              <a:buAutoNum type="alphaUcPeriod"/>
            </a:pPr>
            <a:r>
              <a:rPr lang="en-US" sz="1600" i="1" dirty="0">
                <a:latin typeface="Times New Roman"/>
                <a:cs typeface="Times New Roman"/>
              </a:rPr>
              <a:t>Notified performance appraisal and development system; Appraisal Parameters; Awareness</a:t>
            </a:r>
          </a:p>
          <a:p>
            <a:pPr marL="457200" indent="-457200" algn="just">
              <a:lnSpc>
                <a:spcPct val="150000"/>
              </a:lnSpc>
              <a:buSzPct val="75000"/>
              <a:buFont typeface="Times New Roman"/>
              <a:buAutoNum type="alphaUcPeriod"/>
            </a:pPr>
            <a:r>
              <a:rPr lang="en-US" sz="1600" i="1" dirty="0">
                <a:latin typeface="Times New Roman"/>
                <a:cs typeface="Times New Roman"/>
              </a:rPr>
              <a:t>Implementation, Transparency and Effectiveness</a:t>
            </a:r>
          </a:p>
        </p:txBody>
      </p:sp>
    </p:spTree>
    <p:extLst>
      <p:ext uri="{BB962C8B-B14F-4D97-AF65-F5344CB8AC3E}">
        <p14:creationId xmlns:p14="http://schemas.microsoft.com/office/powerpoint/2010/main" val="6860087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8991600" cy="320087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5.9. Visiting/Adjunct/Emeritus Faculty etc.</a:t>
            </a:r>
          </a:p>
          <a:p>
            <a:pPr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Adjunct faculty also includes Industry experts. Provide details of participation 	and contributions in teaching and learning and /or research by visiting / adjunct / 	Emeritus faculty etc. for all the assessment years:</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Provision of inviting visiting/adjunct /Emeritus faculty</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Minimum 50 hours per year interaction with adjunct faculty from industry/retired professors etc.</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70016" y="3886676"/>
            <a:ext cx="7494270" cy="805349"/>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00000"/>
              </a:lnSpc>
              <a:spcBef>
                <a:spcPts val="370"/>
              </a:spcBef>
              <a:buSzPct val="75000"/>
              <a:tabLst>
                <a:tab pos="281305" algn="l"/>
              </a:tabLst>
            </a:pPr>
            <a:r>
              <a:rPr lang="en-US" sz="1600" i="1" dirty="0">
                <a:latin typeface="Times New Roman"/>
                <a:cs typeface="Times New Roman"/>
              </a:rPr>
              <a:t>Documentary evidence</a:t>
            </a:r>
          </a:p>
        </p:txBody>
      </p:sp>
    </p:spTree>
    <p:extLst>
      <p:ext uri="{BB962C8B-B14F-4D97-AF65-F5344CB8AC3E}">
        <p14:creationId xmlns:p14="http://schemas.microsoft.com/office/powerpoint/2010/main" val="15753116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44384" y="533400"/>
            <a:ext cx="9328150" cy="304800"/>
          </a:xfrm>
        </p:spPr>
        <p:txBody>
          <a:bodyPr>
            <a:noAutofit/>
          </a:bodyPr>
          <a:lstStyle/>
          <a:p>
            <a:pPr algn="l"/>
            <a:r>
              <a:rPr lang="en-US" sz="2000" b="1" dirty="0">
                <a:solidFill>
                  <a:srgbClr val="FF0000"/>
                </a:solidFill>
                <a:latin typeface="Cambria" panose="02040503050406030204" pitchFamily="18" charset="0"/>
              </a:rPr>
              <a:t>CRITERION 6: Facilities and Technical Support</a:t>
            </a:r>
          </a:p>
        </p:txBody>
      </p:sp>
      <p:sp>
        <p:nvSpPr>
          <p:cNvPr id="2" name="Rectangle 1"/>
          <p:cNvSpPr/>
          <p:nvPr/>
        </p:nvSpPr>
        <p:spPr>
          <a:xfrm>
            <a:off x="381000" y="1355168"/>
            <a:ext cx="8915400" cy="43088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6.1. Adequate and well equipped laboratories, and technical manpower</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1981200"/>
            <a:ext cx="6725341" cy="1888666"/>
          </a:xfrm>
          <a:prstGeom prst="rect">
            <a:avLst/>
          </a:prstGeom>
        </p:spPr>
      </p:pic>
      <p:sp>
        <p:nvSpPr>
          <p:cNvPr id="7" name="Rectangle 6"/>
          <p:cNvSpPr/>
          <p:nvPr/>
        </p:nvSpPr>
        <p:spPr>
          <a:xfrm>
            <a:off x="762000" y="5539026"/>
            <a:ext cx="717423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buFont typeface="Times New Roman"/>
              <a:buAutoNum type="alphaUcPeriod"/>
              <a:tabLst>
                <a:tab pos="292100" algn="l"/>
              </a:tabLst>
            </a:pPr>
            <a:r>
              <a:rPr lang="en-US" sz="1600" i="1" dirty="0">
                <a:latin typeface="Times New Roman"/>
                <a:cs typeface="Times New Roman"/>
              </a:rPr>
              <a:t>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w</a:t>
            </a:r>
            <a:r>
              <a:rPr lang="en-US" sz="1600" i="1" spc="-5" dirty="0">
                <a:latin typeface="Times New Roman"/>
                <a:cs typeface="Times New Roman"/>
              </a:rPr>
              <a:t>e</a:t>
            </a:r>
            <a:r>
              <a:rPr lang="en-US" sz="1600" i="1" dirty="0">
                <a:latin typeface="Times New Roman"/>
                <a:cs typeface="Times New Roman"/>
              </a:rPr>
              <a:t>l</a:t>
            </a:r>
            <a:r>
              <a:rPr lang="en-US" sz="1600" i="1" spc="5" dirty="0">
                <a:latin typeface="Times New Roman"/>
                <a:cs typeface="Times New Roman"/>
              </a:rPr>
              <a:t>l</a:t>
            </a:r>
            <a:r>
              <a:rPr lang="en-US" sz="1600" i="1" spc="-5" dirty="0">
                <a:latin typeface="Times New Roman"/>
                <a:cs typeface="Times New Roman"/>
              </a:rPr>
              <a:t>-e</a:t>
            </a:r>
            <a:r>
              <a:rPr lang="en-US" sz="1600" i="1" dirty="0">
                <a:latin typeface="Times New Roman"/>
                <a:cs typeface="Times New Roman"/>
              </a:rPr>
              <a:t>quipped</a:t>
            </a:r>
            <a:r>
              <a:rPr lang="en-US" sz="1600" i="1" spc="5" dirty="0">
                <a:latin typeface="Times New Roman"/>
                <a:cs typeface="Times New Roman"/>
              </a:rPr>
              <a:t> </a:t>
            </a:r>
            <a:r>
              <a:rPr lang="en-US" sz="1600" i="1" dirty="0">
                <a:latin typeface="Times New Roman"/>
                <a:cs typeface="Times New Roman"/>
              </a:rPr>
              <a:t>laboratori</a:t>
            </a:r>
            <a:r>
              <a:rPr lang="en-US" sz="1600" i="1" spc="-5" dirty="0">
                <a:latin typeface="Times New Roman"/>
                <a:cs typeface="Times New Roman"/>
              </a:rPr>
              <a:t>e</a:t>
            </a:r>
            <a:r>
              <a:rPr lang="en-US" sz="1600" i="1" dirty="0">
                <a:latin typeface="Times New Roman"/>
                <a:cs typeface="Times New Roman"/>
              </a:rPr>
              <a:t>s; utiliza</a:t>
            </a:r>
            <a:r>
              <a:rPr lang="en-US" sz="1600" i="1" spc="-10" dirty="0">
                <a:latin typeface="Times New Roman"/>
                <a:cs typeface="Times New Roman"/>
              </a:rPr>
              <a:t>t</a:t>
            </a:r>
            <a:r>
              <a:rPr lang="en-US" sz="1600" i="1" dirty="0">
                <a:latin typeface="Times New Roman"/>
                <a:cs typeface="Times New Roman"/>
              </a:rPr>
              <a:t>ion</a:t>
            </a:r>
            <a:endParaRPr lang="en-US" sz="1600" dirty="0">
              <a:latin typeface="Times New Roman"/>
              <a:cs typeface="Times New Roman"/>
            </a:endParaRPr>
          </a:p>
          <a:p>
            <a:pPr marL="291465" indent="-228600">
              <a:buFont typeface="Times New Roman"/>
              <a:buAutoNum type="alphaUcPeriod"/>
              <a:tabLst>
                <a:tab pos="292100" algn="l"/>
              </a:tabLst>
            </a:pPr>
            <a:r>
              <a:rPr lang="en-US" sz="1600" i="1" dirty="0">
                <a:latin typeface="Times New Roman"/>
                <a:cs typeface="Times New Roman"/>
              </a:rPr>
              <a:t>&amp;</a:t>
            </a:r>
            <a:r>
              <a:rPr lang="en-US" sz="1600" i="1" spc="-20" dirty="0">
                <a:latin typeface="Times New Roman"/>
                <a:cs typeface="Times New Roman"/>
              </a:rPr>
              <a:t> </a:t>
            </a:r>
            <a:r>
              <a:rPr lang="en-US" sz="1600" i="1" dirty="0">
                <a:latin typeface="Times New Roman"/>
                <a:cs typeface="Times New Roman"/>
              </a:rPr>
              <a:t>C.</a:t>
            </a:r>
            <a:r>
              <a:rPr lang="en-US" sz="1600" i="1" spc="10" dirty="0">
                <a:latin typeface="Times New Roman"/>
                <a:cs typeface="Times New Roman"/>
              </a:rPr>
              <a:t> </a:t>
            </a: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 </a:t>
            </a:r>
            <a:r>
              <a:rPr lang="en-US" sz="1600" i="1" spc="5" dirty="0">
                <a:latin typeface="Times New Roman"/>
                <a:cs typeface="Times New Roman"/>
              </a:rPr>
              <a:t>e</a:t>
            </a:r>
            <a:r>
              <a:rPr lang="en-US" sz="1600" i="1" spc="-5" dirty="0">
                <a:latin typeface="Times New Roman"/>
                <a:cs typeface="Times New Roman"/>
              </a:rPr>
              <a:t>x</a:t>
            </a:r>
            <a:r>
              <a:rPr lang="en-US" sz="1600" i="1" dirty="0">
                <a:latin typeface="Times New Roman"/>
                <a:cs typeface="Times New Roman"/>
              </a:rPr>
              <a:t>planatory</a:t>
            </a:r>
            <a:endParaRPr lang="en-US" sz="1600" dirty="0">
              <a:latin typeface="Times New Roman"/>
              <a:cs typeface="Times New Roman"/>
            </a:endParaRPr>
          </a:p>
        </p:txBody>
      </p:sp>
      <p:sp>
        <p:nvSpPr>
          <p:cNvPr id="8" name="Rectangle 7"/>
          <p:cNvSpPr/>
          <p:nvPr/>
        </p:nvSpPr>
        <p:spPr>
          <a:xfrm>
            <a:off x="533400" y="4086761"/>
            <a:ext cx="7326630" cy="1323439"/>
          </a:xfrm>
          <a:prstGeom prst="rect">
            <a:avLst/>
          </a:prstGeom>
        </p:spPr>
        <p:txBody>
          <a:bodyPr wrap="square">
            <a:spAutoFit/>
          </a:bodyPr>
          <a:lstStyle/>
          <a:p>
            <a:pPr marL="457200" indent="-365125" algn="just">
              <a:buFont typeface="Times New Roman"/>
              <a:buAutoNum type="alphaUcPeriod"/>
            </a:pPr>
            <a:r>
              <a:rPr lang="en-US" sz="2000" dirty="0">
                <a:latin typeface="Times New Roman"/>
                <a:cs typeface="Times New Roman"/>
              </a:rPr>
              <a:t>Adequate well-equipped laboratories to run all the program-specific curriculum (20)</a:t>
            </a:r>
          </a:p>
          <a:p>
            <a:pPr marL="457200" indent="-365125" algn="just">
              <a:buFont typeface="Times New Roman"/>
              <a:buAutoNum type="alphaUcPeriod"/>
            </a:pPr>
            <a:r>
              <a:rPr lang="en-US" sz="2000" dirty="0">
                <a:latin typeface="Times New Roman"/>
                <a:cs typeface="Times New Roman"/>
              </a:rPr>
              <a:t>Availability of adequate technical supporting staff (5)</a:t>
            </a:r>
          </a:p>
          <a:p>
            <a:pPr marL="457200" indent="-365125" algn="just">
              <a:buFont typeface="Times New Roman"/>
              <a:buAutoNum type="alphaUcPeriod"/>
            </a:pPr>
            <a:r>
              <a:rPr lang="en-US" sz="2000" dirty="0">
                <a:latin typeface="Times New Roman"/>
                <a:cs typeface="Times New Roman"/>
              </a:rPr>
              <a:t>Availability of qualified technical supporting staff (5)</a:t>
            </a:r>
          </a:p>
        </p:txBody>
      </p:sp>
    </p:spTree>
    <p:extLst>
      <p:ext uri="{BB962C8B-B14F-4D97-AF65-F5344CB8AC3E}">
        <p14:creationId xmlns:p14="http://schemas.microsoft.com/office/powerpoint/2010/main" val="13068147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931" y="685800"/>
            <a:ext cx="8915400" cy="769441"/>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6.2.	 Additional facilities created for improving the quality of learning   experience in laboratories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524000"/>
            <a:ext cx="7572964" cy="1821359"/>
          </a:xfrm>
          <a:prstGeom prst="rect">
            <a:avLst/>
          </a:prstGeom>
        </p:spPr>
      </p:pic>
      <p:sp>
        <p:nvSpPr>
          <p:cNvPr id="7" name="Rectangle 6"/>
          <p:cNvSpPr/>
          <p:nvPr/>
        </p:nvSpPr>
        <p:spPr>
          <a:xfrm>
            <a:off x="537983" y="5257800"/>
            <a:ext cx="8915400" cy="1215717"/>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6.3. Laboratories: Maintenance and overall ambiance</a:t>
            </a:r>
          </a:p>
          <a:p>
            <a:pPr>
              <a:tabLst>
                <a:tab pos="463550" algn="l"/>
              </a:tabLst>
            </a:pPr>
            <a:r>
              <a:rPr lang="en-US" sz="2000" dirty="0">
                <a:latin typeface="Times New Roman"/>
                <a:cs typeface="Times New Roman"/>
              </a:rPr>
              <a:t>Maintenance and overall ambience </a:t>
            </a:r>
            <a:r>
              <a:rPr lang="en-US" sz="2000" dirty="0">
                <a:latin typeface="Times New Roman" panose="02020603050405020304" pitchFamily="18" charset="0"/>
                <a:cs typeface="Times New Roman" panose="02020603050405020304" pitchFamily="18" charset="0"/>
              </a:rPr>
              <a:t>	</a:t>
            </a:r>
          </a:p>
          <a:p>
            <a:pPr>
              <a:tabLst>
                <a:tab pos="463550" algn="l"/>
              </a:tabLst>
            </a:pPr>
            <a:r>
              <a:rPr lang="en-US" sz="2000" dirty="0">
                <a:latin typeface="Times New Roman" panose="02020603050405020304" pitchFamily="18" charset="0"/>
                <a:cs typeface="Times New Roman" panose="02020603050405020304" pitchFamily="18" charset="0"/>
              </a:rPr>
              <a:t>Self-Explanatory</a:t>
            </a:r>
          </a:p>
        </p:txBody>
      </p:sp>
      <p:sp>
        <p:nvSpPr>
          <p:cNvPr id="11"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990600" y="4495800"/>
            <a:ext cx="7174230" cy="61555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
        <p:nvSpPr>
          <p:cNvPr id="9" name="Rectangle 8"/>
          <p:cNvSpPr/>
          <p:nvPr/>
        </p:nvSpPr>
        <p:spPr>
          <a:xfrm>
            <a:off x="979170" y="3429000"/>
            <a:ext cx="7326630" cy="1015663"/>
          </a:xfrm>
          <a:prstGeom prst="rect">
            <a:avLst/>
          </a:prstGeom>
        </p:spPr>
        <p:txBody>
          <a:bodyPr wrap="square">
            <a:spAutoFit/>
          </a:bodyPr>
          <a:lstStyle/>
          <a:p>
            <a:pPr marL="457200" indent="-396875">
              <a:buFont typeface="Times New Roman"/>
              <a:buAutoNum type="alphaUcPeriod"/>
            </a:pPr>
            <a:r>
              <a:rPr lang="en-US" sz="2000" dirty="0">
                <a:latin typeface="Times New Roman"/>
                <a:cs typeface="Times New Roman"/>
              </a:rPr>
              <a:t>Av</a:t>
            </a:r>
            <a:r>
              <a:rPr lang="en-US" sz="2000" spc="-10" dirty="0">
                <a:latin typeface="Times New Roman"/>
                <a:cs typeface="Times New Roman"/>
              </a:rPr>
              <a:t>a</a:t>
            </a:r>
            <a:r>
              <a:rPr lang="en-US" sz="2000" dirty="0">
                <a:latin typeface="Times New Roman"/>
                <a:cs typeface="Times New Roman"/>
              </a:rPr>
              <a:t>il</a:t>
            </a:r>
            <a:r>
              <a:rPr lang="en-US" sz="2000" spc="-5" dirty="0">
                <a:latin typeface="Times New Roman"/>
                <a:cs typeface="Times New Roman"/>
              </a:rPr>
              <a:t>a</a:t>
            </a:r>
            <a:r>
              <a:rPr lang="en-US" sz="2000" dirty="0">
                <a:latin typeface="Times New Roman"/>
                <a:cs typeface="Times New Roman"/>
              </a:rPr>
              <a:t>bili</a:t>
            </a:r>
            <a:r>
              <a:rPr lang="en-US" sz="2000" spc="15" dirty="0">
                <a:latin typeface="Times New Roman"/>
                <a:cs typeface="Times New Roman"/>
              </a:rPr>
              <a:t>t</a:t>
            </a:r>
            <a:r>
              <a:rPr lang="en-US" sz="2000" dirty="0">
                <a:latin typeface="Times New Roman"/>
                <a:cs typeface="Times New Roman"/>
              </a:rPr>
              <a:t>y</a:t>
            </a:r>
            <a:r>
              <a:rPr lang="en-US" sz="2000" spc="-25" dirty="0">
                <a:latin typeface="Times New Roman"/>
                <a:cs typeface="Times New Roman"/>
              </a:rPr>
              <a:t> </a:t>
            </a:r>
            <a:r>
              <a:rPr lang="en-US" sz="2000" spc="-5" dirty="0">
                <a:latin typeface="Times New Roman"/>
                <a:cs typeface="Times New Roman"/>
              </a:rPr>
              <a:t>a</a:t>
            </a:r>
            <a:r>
              <a:rPr lang="en-US" sz="2000" dirty="0">
                <a:latin typeface="Times New Roman"/>
                <a:cs typeface="Times New Roman"/>
              </a:rPr>
              <a:t>nd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l</a:t>
            </a:r>
            <a:r>
              <a:rPr lang="en-US" sz="2000" spc="-5" dirty="0">
                <a:latin typeface="Times New Roman"/>
                <a:cs typeface="Times New Roman"/>
              </a:rPr>
              <a:t>e</a:t>
            </a:r>
            <a:r>
              <a:rPr lang="en-US" sz="2000" dirty="0">
                <a:latin typeface="Times New Roman"/>
                <a:cs typeface="Times New Roman"/>
              </a:rPr>
              <a:t>v</a:t>
            </a:r>
            <a:r>
              <a:rPr lang="en-US" sz="2000" spc="-5" dirty="0">
                <a:latin typeface="Times New Roman"/>
                <a:cs typeface="Times New Roman"/>
              </a:rPr>
              <a:t>a</a:t>
            </a:r>
            <a:r>
              <a:rPr lang="en-US" sz="2000" spc="10" dirty="0">
                <a:latin typeface="Times New Roman"/>
                <a:cs typeface="Times New Roman"/>
              </a:rPr>
              <a:t>n</a:t>
            </a:r>
            <a:r>
              <a:rPr lang="en-US" sz="2000" spc="5" dirty="0">
                <a:latin typeface="Times New Roman"/>
                <a:cs typeface="Times New Roman"/>
              </a:rPr>
              <a:t>c</a:t>
            </a:r>
            <a:r>
              <a:rPr lang="en-US" sz="2000" dirty="0">
                <a:latin typeface="Times New Roman"/>
                <a:cs typeface="Times New Roman"/>
              </a:rPr>
              <a:t>e</a:t>
            </a:r>
            <a:r>
              <a:rPr lang="en-US" sz="2000" spc="-5"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a</a:t>
            </a:r>
            <a:r>
              <a:rPr lang="en-US" sz="2000" dirty="0">
                <a:latin typeface="Times New Roman"/>
                <a:cs typeface="Times New Roman"/>
              </a:rPr>
              <a:t>dditional fa</a:t>
            </a:r>
            <a:r>
              <a:rPr lang="en-US" sz="2000" spc="-5" dirty="0">
                <a:latin typeface="Times New Roman"/>
                <a:cs typeface="Times New Roman"/>
              </a:rPr>
              <a:t>c</a:t>
            </a:r>
            <a:r>
              <a:rPr lang="en-US" sz="2000" dirty="0">
                <a:latin typeface="Times New Roman"/>
                <a:cs typeface="Times New Roman"/>
              </a:rPr>
              <a:t>ilities(10)</a:t>
            </a:r>
          </a:p>
          <a:p>
            <a:pPr marL="457200" indent="-396875">
              <a:buFont typeface="Times New Roman"/>
              <a:buAutoNum type="alphaUcPeriod"/>
            </a:pPr>
            <a:r>
              <a:rPr lang="en-US" sz="2000" spc="-10" dirty="0">
                <a:latin typeface="Times New Roman"/>
                <a:cs typeface="Times New Roman"/>
              </a:rPr>
              <a:t>F</a:t>
            </a:r>
            <a:r>
              <a:rPr lang="en-US" sz="2000" spc="-5" dirty="0">
                <a:latin typeface="Times New Roman"/>
                <a:cs typeface="Times New Roman"/>
              </a:rPr>
              <a:t>ac</a:t>
            </a:r>
            <a:r>
              <a:rPr lang="en-US" sz="2000" dirty="0">
                <a:latin typeface="Times New Roman"/>
                <a:cs typeface="Times New Roman"/>
              </a:rPr>
              <a:t>ilities utili</a:t>
            </a:r>
            <a:r>
              <a:rPr lang="en-US" sz="2000" spc="5" dirty="0">
                <a:latin typeface="Times New Roman"/>
                <a:cs typeface="Times New Roman"/>
              </a:rPr>
              <a:t>z</a:t>
            </a:r>
            <a:r>
              <a:rPr lang="en-US" sz="2000" spc="-5" dirty="0">
                <a:latin typeface="Times New Roman"/>
                <a:cs typeface="Times New Roman"/>
              </a:rPr>
              <a:t>a</a:t>
            </a:r>
            <a:r>
              <a:rPr lang="en-US" sz="2000" dirty="0">
                <a:latin typeface="Times New Roman"/>
                <a:cs typeface="Times New Roman"/>
              </a:rPr>
              <a:t>tion </a:t>
            </a:r>
            <a:r>
              <a:rPr lang="en-US" sz="2000" spc="-5" dirty="0">
                <a:latin typeface="Times New Roman"/>
                <a:cs typeface="Times New Roman"/>
              </a:rPr>
              <a:t>a</a:t>
            </a:r>
            <a:r>
              <a:rPr lang="en-US" sz="2000" dirty="0">
                <a:latin typeface="Times New Roman"/>
                <a:cs typeface="Times New Roman"/>
              </a:rPr>
              <a:t>nd </a:t>
            </a:r>
            <a:r>
              <a:rPr lang="en-US" sz="2000" spc="-5" dirty="0">
                <a:latin typeface="Times New Roman"/>
                <a:cs typeface="Times New Roman"/>
              </a:rPr>
              <a:t>e</a:t>
            </a:r>
            <a:r>
              <a:rPr lang="en-US" sz="2000" dirty="0">
                <a:latin typeface="Times New Roman"/>
                <a:cs typeface="Times New Roman"/>
              </a:rPr>
              <a:t>f</a:t>
            </a:r>
            <a:r>
              <a:rPr lang="en-US" sz="2000" spc="-10" dirty="0">
                <a:latin typeface="Times New Roman"/>
                <a:cs typeface="Times New Roman"/>
              </a:rPr>
              <a:t>f</a:t>
            </a:r>
            <a:r>
              <a:rPr lang="en-US" sz="2000" spc="5" dirty="0">
                <a:latin typeface="Times New Roman"/>
                <a:cs typeface="Times New Roman"/>
              </a:rPr>
              <a:t>e</a:t>
            </a:r>
            <a:r>
              <a:rPr lang="en-US" sz="2000" spc="-5" dirty="0">
                <a:latin typeface="Times New Roman"/>
                <a:cs typeface="Times New Roman"/>
              </a:rPr>
              <a:t>c</a:t>
            </a:r>
            <a:r>
              <a:rPr lang="en-US" sz="2000" dirty="0">
                <a:latin typeface="Times New Roman"/>
                <a:cs typeface="Times New Roman"/>
              </a:rPr>
              <a:t>tiv</a:t>
            </a:r>
            <a:r>
              <a:rPr lang="en-US" sz="2000" spc="-5" dirty="0">
                <a:latin typeface="Times New Roman"/>
                <a:cs typeface="Times New Roman"/>
              </a:rPr>
              <a:t>e</a:t>
            </a:r>
            <a:r>
              <a:rPr lang="en-US" sz="2000" dirty="0">
                <a:latin typeface="Times New Roman"/>
                <a:cs typeface="Times New Roman"/>
              </a:rPr>
              <a:t>n</a:t>
            </a:r>
            <a:r>
              <a:rPr lang="en-US" sz="2000" spc="-5" dirty="0">
                <a:latin typeface="Times New Roman"/>
                <a:cs typeface="Times New Roman"/>
              </a:rPr>
              <a:t>e</a:t>
            </a:r>
            <a:r>
              <a:rPr lang="en-US" sz="2000" dirty="0">
                <a:latin typeface="Times New Roman"/>
                <a:cs typeface="Times New Roman"/>
              </a:rPr>
              <a:t>ss (1</a:t>
            </a:r>
            <a:r>
              <a:rPr lang="en-US" sz="2000" spc="5" dirty="0">
                <a:latin typeface="Times New Roman"/>
                <a:cs typeface="Times New Roman"/>
              </a:rPr>
              <a:t>0</a:t>
            </a:r>
            <a:r>
              <a:rPr lang="en-US" sz="2000" dirty="0">
                <a:latin typeface="Times New Roman"/>
                <a:cs typeface="Times New Roman"/>
              </a:rPr>
              <a:t>)</a:t>
            </a:r>
          </a:p>
          <a:p>
            <a:pPr marL="457200" indent="-396875">
              <a:buFont typeface="Times New Roman"/>
              <a:buAutoNum type="alphaUcPeriod"/>
            </a:pPr>
            <a:r>
              <a:rPr lang="en-US" sz="2000"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lev</a:t>
            </a:r>
            <a:r>
              <a:rPr lang="en-US" sz="2000" spc="-10" dirty="0">
                <a:latin typeface="Times New Roman"/>
                <a:cs typeface="Times New Roman"/>
              </a:rPr>
              <a:t>a</a:t>
            </a:r>
            <a:r>
              <a:rPr lang="en-US" sz="2000" dirty="0">
                <a:latin typeface="Times New Roman"/>
                <a:cs typeface="Times New Roman"/>
              </a:rPr>
              <a:t>n</a:t>
            </a:r>
            <a:r>
              <a:rPr lang="en-US" sz="2000" spc="-5" dirty="0">
                <a:latin typeface="Times New Roman"/>
                <a:cs typeface="Times New Roman"/>
              </a:rPr>
              <a:t>c</a:t>
            </a:r>
            <a:r>
              <a:rPr lang="en-US" sz="2000" dirty="0">
                <a:latin typeface="Times New Roman"/>
                <a:cs typeface="Times New Roman"/>
              </a:rPr>
              <a:t>e</a:t>
            </a:r>
            <a:r>
              <a:rPr lang="en-US" sz="2000" spc="-5" dirty="0">
                <a:latin typeface="Times New Roman"/>
                <a:cs typeface="Times New Roman"/>
              </a:rPr>
              <a:t> </a:t>
            </a:r>
            <a:r>
              <a:rPr lang="en-US" sz="2000" dirty="0">
                <a:latin typeface="Times New Roman"/>
                <a:cs typeface="Times New Roman"/>
              </a:rPr>
              <a:t>to POs </a:t>
            </a:r>
            <a:r>
              <a:rPr lang="en-US" sz="2000" spc="-5" dirty="0">
                <a:latin typeface="Times New Roman"/>
                <a:cs typeface="Times New Roman"/>
              </a:rPr>
              <a:t>a</a:t>
            </a:r>
            <a:r>
              <a:rPr lang="en-US" sz="2000" dirty="0">
                <a:latin typeface="Times New Roman"/>
                <a:cs typeface="Times New Roman"/>
              </a:rPr>
              <a:t>nd </a:t>
            </a:r>
            <a:r>
              <a:rPr lang="en-US" sz="2000" spc="15" dirty="0">
                <a:latin typeface="Times New Roman"/>
                <a:cs typeface="Times New Roman"/>
              </a:rPr>
              <a:t>P</a:t>
            </a:r>
            <a:r>
              <a:rPr lang="en-US" sz="2000" dirty="0">
                <a:latin typeface="Times New Roman"/>
                <a:cs typeface="Times New Roman"/>
              </a:rPr>
              <a:t>SOs (5)</a:t>
            </a:r>
          </a:p>
        </p:txBody>
      </p:sp>
    </p:spTree>
    <p:extLst>
      <p:ext uri="{BB962C8B-B14F-4D97-AF65-F5344CB8AC3E}">
        <p14:creationId xmlns:p14="http://schemas.microsoft.com/office/powerpoint/2010/main" val="41823325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548" y="1990221"/>
            <a:ext cx="9144000" cy="430887"/>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6.5. Safety measures in laboratories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08" y="2743200"/>
            <a:ext cx="8554645" cy="2867425"/>
          </a:xfrm>
          <a:prstGeom prst="rect">
            <a:avLst/>
          </a:prstGeom>
        </p:spPr>
      </p:pic>
      <p:sp>
        <p:nvSpPr>
          <p:cNvPr id="7" name="Rectangle 6"/>
          <p:cNvSpPr/>
          <p:nvPr/>
        </p:nvSpPr>
        <p:spPr>
          <a:xfrm>
            <a:off x="561108" y="690771"/>
            <a:ext cx="8887691" cy="1061829"/>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6.4. Project laboratory</a:t>
            </a:r>
          </a:p>
          <a:p>
            <a:pPr>
              <a:lnSpc>
                <a:spcPct val="150000"/>
              </a:lnSpc>
            </a:pPr>
            <a:r>
              <a:rPr lang="en-US" sz="2000" dirty="0">
                <a:latin typeface="Times New Roman" panose="02020603050405020304" pitchFamily="18" charset="0"/>
                <a:cs typeface="Times New Roman" panose="02020603050405020304" pitchFamily="18" charset="0"/>
              </a:rPr>
              <a:t>Mention facility &amp; Utilization</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89060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33400"/>
            <a:ext cx="9328150" cy="381000"/>
          </a:xfrm>
        </p:spPr>
        <p:txBody>
          <a:bodyPr>
            <a:noAutofit/>
          </a:bodyPr>
          <a:lstStyle/>
          <a:p>
            <a:pPr algn="just"/>
            <a:r>
              <a:rPr lang="en-US" sz="2000" b="1">
                <a:solidFill>
                  <a:srgbClr val="FF0000"/>
                </a:solidFill>
                <a:latin typeface="Cambria" panose="02040503050406030204" pitchFamily="18" charset="0"/>
              </a:rPr>
              <a:t>CRITERION-1: 	Vision, Mission and Program Educational Objectives (PEOs)</a:t>
            </a:r>
            <a:endParaRPr lang="en-US" sz="2000" b="1" dirty="0">
              <a:solidFill>
                <a:srgbClr val="FF0000"/>
              </a:solidFill>
              <a:latin typeface="Cambria" panose="02040503050406030204" pitchFamily="18" charset="0"/>
            </a:endParaRPr>
          </a:p>
        </p:txBody>
      </p:sp>
      <p:sp>
        <p:nvSpPr>
          <p:cNvPr id="4" name="Rectangle 3"/>
          <p:cNvSpPr/>
          <p:nvPr/>
        </p:nvSpPr>
        <p:spPr>
          <a:xfrm>
            <a:off x="495300" y="1602463"/>
            <a:ext cx="8997950" cy="3816429"/>
          </a:xfrm>
          <a:prstGeom prst="rect">
            <a:avLst/>
          </a:prstGeom>
        </p:spPr>
        <p:txBody>
          <a:bodyPr wrap="square">
            <a:spAutoFit/>
          </a:bodyPr>
          <a:lstStyle/>
          <a:p>
            <a:pPr marL="457200" indent="-457200"/>
            <a:r>
              <a:rPr lang="en-US" sz="2200" b="1" dirty="0">
                <a:solidFill>
                  <a:srgbClr val="0000CC"/>
                </a:solidFill>
                <a:latin typeface="Times New Roman" panose="02020603050405020304" pitchFamily="18" charset="0"/>
                <a:cs typeface="Times New Roman" panose="02020603050405020304" pitchFamily="18" charset="0"/>
              </a:rPr>
              <a:t>1.1.	State the Vision and Mission of the Department and Institute.(5)</a:t>
            </a:r>
          </a:p>
          <a:p>
            <a:pPr marL="457200" indent="-457200"/>
            <a:endParaRPr lang="en-US" sz="2200" b="1" dirty="0">
              <a:solidFill>
                <a:srgbClr val="0000CC"/>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Vision statement typically indicates aspirations and </a:t>
            </a:r>
            <a:r>
              <a:rPr lang="en-US" sz="2200" dirty="0">
                <a:solidFill>
                  <a:srgbClr val="FF0000"/>
                </a:solidFill>
                <a:latin typeface="Times New Roman" panose="02020603050405020304" pitchFamily="18" charset="0"/>
                <a:cs typeface="Times New Roman" panose="02020603050405020304" pitchFamily="18" charset="0"/>
              </a:rPr>
              <a:t>Mission statement states the broad approach to achieve aspirations  </a:t>
            </a: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Should be written in a simple language, easy to communicate and should define objectives which are out of reach in the present context</a:t>
            </a: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Department Vision and Mission statements shall be consistent with the Institute Vision and Mission statements</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80456" y="6292334"/>
            <a:ext cx="647700"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2024850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3368" y="533400"/>
            <a:ext cx="9328150" cy="304800"/>
          </a:xfrm>
        </p:spPr>
        <p:txBody>
          <a:bodyPr>
            <a:noAutofit/>
          </a:bodyPr>
          <a:lstStyle/>
          <a:p>
            <a:pPr algn="l"/>
            <a:r>
              <a:rPr lang="en-US" sz="2000" b="1" dirty="0">
                <a:solidFill>
                  <a:srgbClr val="FF0000"/>
                </a:solidFill>
                <a:latin typeface="Cambria" panose="02040503050406030204" pitchFamily="18" charset="0"/>
              </a:rPr>
              <a:t>CRITERION 7: Continuous Improvement</a:t>
            </a:r>
          </a:p>
        </p:txBody>
      </p:sp>
      <p:sp>
        <p:nvSpPr>
          <p:cNvPr id="2" name="Rectangle 1"/>
          <p:cNvSpPr/>
          <p:nvPr/>
        </p:nvSpPr>
        <p:spPr>
          <a:xfrm>
            <a:off x="333368" y="2059662"/>
            <a:ext cx="9144000" cy="4493538"/>
          </a:xfrm>
          <a:prstGeom prst="rect">
            <a:avLst/>
          </a:prstGeom>
        </p:spPr>
        <p:txBody>
          <a:bodyPr wrap="square">
            <a:spAutoFit/>
          </a:bodyPr>
          <a:lstStyle/>
          <a:p>
            <a:pPr marL="574675" lvl="1" indent="-344488"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Identify the areas of weaknesses in the program based on the analysis of evaluation of POs &amp; PSOs attainment levels</a:t>
            </a:r>
          </a:p>
          <a:p>
            <a:pPr marL="574675" lvl="1" indent="-344488"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Measures identified and implemented to improve POs &amp; PSOs attainment levels for the assessment years</a:t>
            </a:r>
          </a:p>
          <a:p>
            <a:pPr algn="just"/>
            <a:endParaRPr lang="en-US" sz="16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Examples of analysis and proposed action</a:t>
            </a:r>
          </a:p>
          <a:p>
            <a:pPr algn="just"/>
            <a:r>
              <a:rPr lang="en-US" sz="2200" b="1" dirty="0">
                <a:latin typeface="Times New Roman" panose="02020603050405020304" pitchFamily="18" charset="0"/>
                <a:cs typeface="Times New Roman" panose="02020603050405020304" pitchFamily="18" charset="0"/>
              </a:rPr>
              <a:t>Sample 1:</a:t>
            </a:r>
          </a:p>
          <a:p>
            <a:pPr marL="574675"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Course outcomes for a laboratory course did not measure up, as some of the lab equipment did not have the capability to do the needful (e.g., single trace oscilloscopes available where dual trace would have been better, or, non availability of some important support software etc.)</a:t>
            </a:r>
          </a:p>
          <a:p>
            <a:pPr marL="574675"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taken-Equipment up-gradation was carried out (with details of upgradation)</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333368" y="1373419"/>
            <a:ext cx="9267832" cy="769441"/>
          </a:xfrm>
          <a:prstGeom prst="rect">
            <a:avLst/>
          </a:prstGeom>
        </p:spPr>
        <p:txBody>
          <a:bodyPr wrap="square">
            <a:spAutoFit/>
          </a:bodyPr>
          <a:lstStyle/>
          <a:p>
            <a:pPr marL="463550" indent="-463550"/>
            <a:r>
              <a:rPr lang="en-US" sz="2200" b="1" dirty="0">
                <a:solidFill>
                  <a:srgbClr val="0000CC"/>
                </a:solidFill>
                <a:latin typeface="Times New Roman" panose="02020603050405020304" pitchFamily="18" charset="0"/>
                <a:cs typeface="Times New Roman" panose="02020603050405020304" pitchFamily="18" charset="0"/>
              </a:rPr>
              <a:t>7.1.	Actions taken based on the results of evaluation of each of the POs &amp; PSOs </a:t>
            </a:r>
          </a:p>
        </p:txBody>
      </p:sp>
    </p:spTree>
    <p:extLst>
      <p:ext uri="{BB962C8B-B14F-4D97-AF65-F5344CB8AC3E}">
        <p14:creationId xmlns:p14="http://schemas.microsoft.com/office/powerpoint/2010/main" val="17307829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762000"/>
            <a:ext cx="9144000" cy="538609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Sample 2:</a:t>
            </a:r>
          </a:p>
          <a:p>
            <a:pPr algn="just"/>
            <a:endParaRPr lang="en-US" sz="1200" b="1" dirty="0">
              <a:latin typeface="Times New Roman" panose="02020603050405020304" pitchFamily="18" charset="0"/>
              <a:cs typeface="Times New Roman" panose="02020603050405020304" pitchFamily="18" charset="0"/>
            </a:endParaRP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course on EM theory student performance has been consistently low with respect to some COs</a:t>
            </a: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Analysis of answer scripts and discussions with the students revealed that this could be attributed to a weaker course on vector calculus</a:t>
            </a: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taken-revision of the course syllabus was carried out (instructor/text book changed too has been changed, when deemed appropriate)</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Sample 3:</a:t>
            </a:r>
          </a:p>
          <a:p>
            <a:pPr algn="just"/>
            <a:endParaRPr lang="en-US" sz="1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course that had group projects it was determined that the expectations from this course about PO3 (like: “to meet the specifications with consideration for the public health and safety, and the cultural, societal, and environmental considerations”) were not realized as there were no discussions about these aspects while planning and execution of the project</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 Project planning, monitoring and evaluation included in rubrics related to these aspects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94949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28631" y="533400"/>
            <a:ext cx="9144000" cy="430887"/>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POs &amp; PSOs Attainment Levels and Actions for improvement – CAY</a:t>
            </a:r>
          </a:p>
        </p:txBody>
      </p:sp>
      <p:graphicFrame>
        <p:nvGraphicFramePr>
          <p:cNvPr id="4" name="Table 3"/>
          <p:cNvGraphicFramePr>
            <a:graphicFrameLocks noGrp="1"/>
          </p:cNvGraphicFramePr>
          <p:nvPr>
            <p:extLst>
              <p:ext uri="{D42A27DB-BD31-4B8C-83A1-F6EECF244321}">
                <p14:modId xmlns:p14="http://schemas.microsoft.com/office/powerpoint/2010/main" val="2284818471"/>
              </p:ext>
            </p:extLst>
          </p:nvPr>
        </p:nvGraphicFramePr>
        <p:xfrm>
          <a:off x="450402" y="1066800"/>
          <a:ext cx="9122229" cy="3931920"/>
        </p:xfrm>
        <a:graphic>
          <a:graphicData uri="http://schemas.openxmlformats.org/drawingml/2006/table">
            <a:tbl>
              <a:tblPr firstRow="1" bandRow="1">
                <a:tableStyleId>{5940675A-B579-460E-94D1-54222C63F5DA}</a:tableStyleId>
              </a:tblPr>
              <a:tblGrid>
                <a:gridCol w="531222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Target</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dirty="0">
                        <a:latin typeface="Times New Roman" panose="02020603050405020304" pitchFamily="18" charset="0"/>
                        <a:cs typeface="Times New Roman" panose="02020603050405020304" pitchFamily="18" charset="0"/>
                      </a:endParaRPr>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Attainment</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dirty="0">
                        <a:latin typeface="Times New Roman" panose="02020603050405020304" pitchFamily="18" charset="0"/>
                        <a:cs typeface="Times New Roman" panose="02020603050405020304" pitchFamily="18" charset="0"/>
                      </a:endParaRPr>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Observations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just"/>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PO1: Engineering knowledge: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the knowledge of mathematics, science, engineering fundamentals, and an engineering specialization to the solution of complex engineering problems.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1:</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n:</a:t>
                      </a:r>
                      <a:endParaRPr lang="en-US" dirty="0">
                        <a:latin typeface="Times New Roman" panose="02020603050405020304" pitchFamily="18" charset="0"/>
                        <a:cs typeface="Times New Roman" panose="02020603050405020304" pitchFamily="18" charset="0"/>
                      </a:endParaRP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370840">
                <a:tc>
                  <a:txBody>
                    <a:bodyPr/>
                    <a:lstStyle/>
                    <a:p>
                      <a:pPr algn="just"/>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PO2: Problem analysis: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Identify, formulate, research literature, and analyze complex engineering problems reaching substantiated conclusions using first principles of mathematics, natural sciences, and engineering Sciences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396834" y="5105400"/>
            <a:ext cx="9144000" cy="430887"/>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Similar Tables should be presented for all POs &amp; PSOs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390896" y="5486400"/>
            <a:ext cx="717423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52705">
              <a:lnSpc>
                <a:spcPct val="100000"/>
              </a:lnSpc>
              <a:tabLst>
                <a:tab pos="281305" algn="l"/>
              </a:tabLst>
            </a:pPr>
            <a:r>
              <a:rPr lang="en-US" sz="1600" i="1" dirty="0">
                <a:latin typeface="Times New Roman"/>
                <a:cs typeface="Times New Roman"/>
              </a:rPr>
              <a:t>Documentary evidence in respect of each of the POs</a:t>
            </a:r>
          </a:p>
        </p:txBody>
      </p:sp>
    </p:spTree>
    <p:extLst>
      <p:ext uri="{BB962C8B-B14F-4D97-AF65-F5344CB8AC3E}">
        <p14:creationId xmlns:p14="http://schemas.microsoft.com/office/powerpoint/2010/main" val="23898037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609600"/>
            <a:ext cx="9144000" cy="5393784"/>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7.2.	Academic Audit and actions taken thereof during the period of Assessment </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Assessment shall be based on conduct and actions taken in relation to Continuous Improvement </a:t>
            </a:r>
          </a:p>
          <a:p>
            <a:pPr algn="just">
              <a:lnSpc>
                <a:spcPct val="150000"/>
              </a:lnSpc>
            </a:pPr>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400" i="1" dirty="0">
                <a:latin typeface="Times New Roman"/>
                <a:cs typeface="Times New Roman"/>
              </a:rPr>
              <a:t>Academic Audit assessment criteria, frequency, conduct mechanism, action plan based on audit, implementation and effectiveness</a:t>
            </a:r>
          </a:p>
          <a:p>
            <a:endParaRPr lang="en-US" sz="1400" b="1" dirty="0"/>
          </a:p>
          <a:p>
            <a:endParaRPr lang="en-US" sz="1400" b="1" dirty="0"/>
          </a:p>
          <a:p>
            <a:pPr>
              <a:tabLst>
                <a:tab pos="463550" algn="l"/>
              </a:tabLst>
            </a:pPr>
            <a:r>
              <a:rPr lang="en-US" sz="2200" b="1" dirty="0">
                <a:solidFill>
                  <a:srgbClr val="0000CC"/>
                </a:solidFill>
                <a:latin typeface="Times New Roman" panose="02020603050405020304" pitchFamily="18" charset="0"/>
                <a:cs typeface="Times New Roman" panose="02020603050405020304" pitchFamily="18" charset="0"/>
              </a:rPr>
              <a:t>7.3. Improvement in Placement, Higher Studies and Entrepreneurship  </a:t>
            </a: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Assessment is based on improvement in:</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Placement: number, quality placement, core industry, pay packages etc.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Higher studies: performance in GATE, GRE, GMAT, CAT etc., and admissions in premier institutions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Entrepreneurs</a:t>
            </a: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gn="just">
              <a:lnSpc>
                <a:spcPct val="100000"/>
              </a:lnSpc>
              <a:spcBef>
                <a:spcPts val="250"/>
              </a:spcBef>
            </a:pPr>
            <a:r>
              <a:rPr lang="en-US" sz="1400" i="1" dirty="0">
                <a:latin typeface="Times New Roman"/>
                <a:cs typeface="Times New Roman"/>
              </a:rPr>
              <a:t>A.  </a:t>
            </a:r>
            <a:r>
              <a:rPr lang="en-US" sz="1400" i="1" spc="25"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a:t>
            </a:r>
            <a:r>
              <a:rPr lang="en-US" sz="1600" i="1" spc="20" dirty="0">
                <a:latin typeface="Times New Roman"/>
                <a:cs typeface="Times New Roman"/>
              </a:rPr>
              <a:t> </a:t>
            </a:r>
            <a:r>
              <a:rPr lang="en-US" sz="1600" i="1" dirty="0">
                <a:latin typeface="Times New Roman"/>
                <a:cs typeface="Times New Roman"/>
              </a:rPr>
              <a:t>&amp;</a:t>
            </a:r>
            <a:r>
              <a:rPr lang="en-US" sz="1600" i="1" spc="-35" dirty="0">
                <a:latin typeface="Times New Roman"/>
                <a:cs typeface="Times New Roman"/>
              </a:rPr>
              <a:t> </a:t>
            </a:r>
            <a:r>
              <a:rPr lang="en-US" sz="1600" i="1" dirty="0">
                <a:latin typeface="Times New Roman"/>
                <a:cs typeface="Times New Roman"/>
              </a:rPr>
              <a:t>C.</a:t>
            </a:r>
            <a:r>
              <a:rPr lang="en-US" sz="1600" i="1" spc="-5" dirty="0">
                <a:latin typeface="Times New Roman"/>
                <a:cs typeface="Times New Roman"/>
              </a:rPr>
              <a:t> </a:t>
            </a:r>
            <a:r>
              <a:rPr lang="en-US" sz="1600" i="1" dirty="0">
                <a:latin typeface="Times New Roman"/>
                <a:cs typeface="Times New Roman"/>
              </a:rPr>
              <a:t>Nos. in </a:t>
            </a:r>
            <a:r>
              <a:rPr lang="en-US" sz="1600" i="1" spc="-5" dirty="0">
                <a:latin typeface="Times New Roman"/>
                <a:cs typeface="Times New Roman"/>
              </a:rPr>
              <a:t>e</a:t>
            </a:r>
            <a:r>
              <a:rPr lang="en-US" sz="1600" i="1"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h </a:t>
            </a:r>
            <a:r>
              <a:rPr lang="en-US" sz="1600" i="1" spc="5" dirty="0">
                <a:latin typeface="Times New Roman"/>
                <a:cs typeface="Times New Roman"/>
              </a:rPr>
              <a:t>y</a:t>
            </a:r>
            <a:r>
              <a:rPr lang="en-US" sz="1600" i="1" spc="-5" dirty="0">
                <a:latin typeface="Times New Roman"/>
                <a:cs typeface="Times New Roman"/>
              </a:rPr>
              <a:t>e</a:t>
            </a:r>
            <a:r>
              <a:rPr lang="en-US" sz="1600" i="1" spc="10" dirty="0">
                <a:latin typeface="Times New Roman"/>
                <a:cs typeface="Times New Roman"/>
              </a:rPr>
              <a:t>a</a:t>
            </a:r>
            <a:r>
              <a:rPr lang="en-US" sz="1600" i="1" dirty="0">
                <a:latin typeface="Times New Roman"/>
                <a:cs typeface="Times New Roman"/>
              </a:rPr>
              <a:t>r of the</a:t>
            </a:r>
            <a:r>
              <a:rPr lang="en-US" sz="1600" i="1" spc="-5" dirty="0">
                <a:latin typeface="Times New Roman"/>
                <a:cs typeface="Times New Roman"/>
              </a:rPr>
              <a:t> </a:t>
            </a:r>
            <a:r>
              <a:rPr lang="en-US" sz="1600" i="1" dirty="0">
                <a:latin typeface="Times New Roman"/>
                <a:cs typeface="Times New Roman"/>
              </a:rPr>
              <a:t>assessm</a:t>
            </a:r>
            <a:r>
              <a:rPr lang="en-US" sz="1600" i="1" spc="-10" dirty="0">
                <a:latin typeface="Times New Roman"/>
                <a:cs typeface="Times New Roman"/>
              </a:rPr>
              <a:t>e</a:t>
            </a:r>
            <a:r>
              <a:rPr lang="en-US" sz="1600" i="1" dirty="0">
                <a:latin typeface="Times New Roman"/>
                <a:cs typeface="Times New Roman"/>
              </a:rPr>
              <a:t>nt; imp</a:t>
            </a:r>
            <a:r>
              <a:rPr lang="en-US" sz="1600" i="1" spc="10" dirty="0">
                <a:latin typeface="Times New Roman"/>
                <a:cs typeface="Times New Roman"/>
              </a:rPr>
              <a:t>r</a:t>
            </a:r>
            <a:r>
              <a:rPr lang="en-US" sz="1600" i="1" dirty="0">
                <a:latin typeface="Times New Roman"/>
                <a:cs typeface="Times New Roman"/>
              </a:rPr>
              <a:t>o</a:t>
            </a:r>
            <a:r>
              <a:rPr lang="en-US" sz="1600" i="1" spc="-5" dirty="0">
                <a:latin typeface="Times New Roman"/>
                <a:cs typeface="Times New Roman"/>
              </a:rPr>
              <a:t>ve</a:t>
            </a:r>
            <a:r>
              <a:rPr lang="en-US" sz="1600" i="1" dirty="0">
                <a:latin typeface="Times New Roman"/>
                <a:cs typeface="Times New Roman"/>
              </a:rPr>
              <a:t>m</a:t>
            </a:r>
            <a:r>
              <a:rPr lang="en-US" sz="1600" i="1" spc="-10" dirty="0">
                <a:latin typeface="Times New Roman"/>
                <a:cs typeface="Times New Roman"/>
              </a:rPr>
              <a:t>e</a:t>
            </a:r>
            <a:r>
              <a:rPr lang="en-US" sz="1600" i="1" dirty="0">
                <a:latin typeface="Times New Roman"/>
                <a:cs typeface="Times New Roman"/>
              </a:rPr>
              <a:t>nt</a:t>
            </a:r>
            <a:r>
              <a:rPr lang="en-US" sz="1600" i="1" spc="1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onsid</a:t>
            </a:r>
            <a:r>
              <a:rPr lang="en-US" sz="1600" i="1" spc="-5" dirty="0">
                <a:latin typeface="Times New Roman"/>
                <a:cs typeface="Times New Roman"/>
              </a:rPr>
              <a:t>e</a:t>
            </a:r>
            <a:r>
              <a:rPr lang="en-US" sz="1600" i="1" dirty="0">
                <a:latin typeface="Times New Roman"/>
                <a:cs typeface="Times New Roman"/>
              </a:rPr>
              <a:t>ring CA</a:t>
            </a:r>
            <a:r>
              <a:rPr lang="en-US" sz="1600" i="1" spc="10" dirty="0">
                <a:latin typeface="Times New Roman"/>
                <a:cs typeface="Times New Roman"/>
              </a:rPr>
              <a:t>Y</a:t>
            </a:r>
            <a:r>
              <a:rPr lang="en-US" sz="1600" i="1" dirty="0">
                <a:latin typeface="Times New Roman"/>
                <a:cs typeface="Times New Roman"/>
              </a:rPr>
              <a:t>m3 as a base</a:t>
            </a:r>
            <a:r>
              <a:rPr lang="en-US" sz="1600" i="1" spc="-5" dirty="0">
                <a:latin typeface="Times New Roman"/>
                <a:cs typeface="Times New Roman"/>
              </a:rPr>
              <a:t> ye</a:t>
            </a:r>
            <a:r>
              <a:rPr lang="en-US" sz="1600" i="1" dirty="0">
                <a:latin typeface="Times New Roman"/>
                <a:cs typeface="Times New Roman"/>
              </a:rPr>
              <a:t>ar</a:t>
            </a:r>
            <a:endParaRPr lang="en-US" sz="1600" dirty="0">
              <a:latin typeface="Times New Roman"/>
              <a:cs typeface="Times New Roman"/>
            </a:endParaRP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288593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609600"/>
            <a:ext cx="9144000" cy="2292935"/>
          </a:xfrm>
          <a:prstGeom prst="rect">
            <a:avLst/>
          </a:prstGeom>
        </p:spPr>
        <p:txBody>
          <a:bodyPr wrap="square">
            <a:spAutoFit/>
          </a:bodyPr>
          <a:lstStyle/>
          <a:p>
            <a:pPr lvl="1"/>
            <a:endParaRPr lang="en-US"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7.4. Improvement in the quality of students admitted to the program </a:t>
            </a:r>
          </a:p>
          <a:p>
            <a:pPr algn="just">
              <a:tabLst>
                <a:tab pos="463550" algn="l"/>
              </a:tabLst>
            </a:pPr>
            <a:r>
              <a:rPr lang="en-US" sz="2200" dirty="0">
                <a:latin typeface="Times New Roman" panose="02020603050405020304" pitchFamily="18" charset="0"/>
                <a:cs typeface="Times New Roman" panose="02020603050405020304" pitchFamily="18" charset="0"/>
              </a:rPr>
              <a:t>	</a:t>
            </a:r>
            <a:r>
              <a:rPr lang="en-US" dirty="0"/>
              <a:t>Assessment is based on improvement in terms of ranks/score in qualifying-</a:t>
            </a:r>
          </a:p>
          <a:p>
            <a:pPr marL="684213" lvl="1" indent="-285750" algn="just">
              <a:lnSpc>
                <a:spcPct val="150000"/>
              </a:lnSpc>
              <a:buFont typeface="Arial" panose="020B0604020202020204" pitchFamily="34" charset="0"/>
              <a:buChar char="•"/>
              <a:tabLst>
                <a:tab pos="463550" algn="l"/>
              </a:tabLst>
            </a:pPr>
            <a:r>
              <a:rPr lang="en-US" dirty="0"/>
              <a:t>State level/National level entrances tests</a:t>
            </a:r>
          </a:p>
          <a:p>
            <a:pPr marL="684213" lvl="1" indent="-285750" algn="just">
              <a:lnSpc>
                <a:spcPct val="150000"/>
              </a:lnSpc>
              <a:buFont typeface="Arial" panose="020B0604020202020204" pitchFamily="34" charset="0"/>
              <a:buChar char="•"/>
            </a:pPr>
            <a:r>
              <a:rPr lang="en-US" dirty="0"/>
              <a:t>Percentage marks in Physics, Chemistry and Mathematics in 12th Standard</a:t>
            </a:r>
          </a:p>
          <a:p>
            <a:pPr marL="684213" lvl="1" indent="-285750" algn="just">
              <a:lnSpc>
                <a:spcPct val="150000"/>
              </a:lnSpc>
              <a:buFont typeface="Arial" panose="020B0604020202020204" pitchFamily="34" charset="0"/>
              <a:buChar char="•"/>
            </a:pPr>
            <a:r>
              <a:rPr lang="en-US" dirty="0"/>
              <a:t>Percentage marks of the lateral entry students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514349" y="3058433"/>
            <a:ext cx="9058281" cy="1284967"/>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gn="just">
              <a:lnSpc>
                <a:spcPct val="150000"/>
              </a:lnSpc>
              <a:spcBef>
                <a:spcPts val="250"/>
              </a:spcBef>
            </a:pPr>
            <a:r>
              <a:rPr lang="en-US" sz="1600" i="1" dirty="0">
                <a:latin typeface="Times New Roman"/>
                <a:cs typeface="Times New Roman"/>
              </a:rPr>
              <a:t>A. Documentary evidence – list of students admitted; admission authority guidelines; ranks/scores; comparative status considering CAYm3 as a base year</a:t>
            </a:r>
          </a:p>
        </p:txBody>
      </p:sp>
    </p:spTree>
    <p:extLst>
      <p:ext uri="{BB962C8B-B14F-4D97-AF65-F5344CB8AC3E}">
        <p14:creationId xmlns:p14="http://schemas.microsoft.com/office/powerpoint/2010/main" val="23922795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6556" y="533400"/>
            <a:ext cx="9328150" cy="304800"/>
          </a:xfrm>
        </p:spPr>
        <p:txBody>
          <a:bodyPr>
            <a:noAutofit/>
          </a:bodyPr>
          <a:lstStyle/>
          <a:p>
            <a:pPr algn="l"/>
            <a:r>
              <a:rPr lang="en-US" sz="2000" b="1" dirty="0">
                <a:solidFill>
                  <a:srgbClr val="FF0000"/>
                </a:solidFill>
                <a:latin typeface="Cambria" panose="02040503050406030204" pitchFamily="18" charset="0"/>
              </a:rPr>
              <a:t>CRITERION 8: First Year Academics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1447800"/>
            <a:ext cx="9220200" cy="426270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8.1. First Year Student-Faculty Ratio (FYSFR)</a:t>
            </a:r>
          </a:p>
          <a:p>
            <a:endParaRPr lang="en-US" sz="2200" b="1" dirty="0">
              <a:solidFill>
                <a:srgbClr val="0000CC"/>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Assessment = (5 × 15)/Average FYSFR (Limited to Max. 5)</a:t>
            </a:r>
          </a:p>
          <a:p>
            <a:pPr marL="62865">
              <a:lnSpc>
                <a:spcPct val="150000"/>
              </a:lnSpc>
            </a:pPr>
            <a:r>
              <a:rPr lang="en-US" spc="-10" dirty="0">
                <a:latin typeface="Times New Roman"/>
                <a:cs typeface="Times New Roman"/>
              </a:rPr>
              <a:t>For each year of assessment   = (5 × 20)/ FYSFR</a:t>
            </a:r>
          </a:p>
          <a:p>
            <a:pPr marL="100965">
              <a:lnSpc>
                <a:spcPct val="150000"/>
              </a:lnSpc>
            </a:pPr>
            <a:r>
              <a:rPr lang="en-US" spc="-10" dirty="0">
                <a:latin typeface="Times New Roman"/>
                <a:cs typeface="Times New Roman"/>
              </a:rPr>
              <a:t>(Limited to Max. 5) Average of Assessment of  data in CAY, CAYm1 and CAYm2</a:t>
            </a:r>
          </a:p>
          <a:p>
            <a:pPr marL="62865">
              <a:lnSpc>
                <a:spcPct val="150000"/>
              </a:lnSpc>
            </a:pPr>
            <a:r>
              <a:rPr lang="en-US" spc="-10" dirty="0">
                <a:latin typeface="Times New Roman"/>
                <a:cs typeface="Times New Roman"/>
              </a:rPr>
              <a:t>*Note: If FYSFR is greater than 25, then assessment equal to zero.</a:t>
            </a:r>
          </a:p>
          <a:p>
            <a:endParaRPr lang="en-US" dirty="0"/>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3370" indent="-228600" algn="just">
              <a:lnSpc>
                <a:spcPct val="150000"/>
              </a:lnSpc>
              <a:buFont typeface="Symbol"/>
              <a:buChar char=""/>
              <a:tabLst>
                <a:tab pos="294005" algn="l"/>
              </a:tabLst>
            </a:pPr>
            <a:r>
              <a:rPr lang="en-US" sz="1600" i="1" dirty="0">
                <a:latin typeface="Times New Roman"/>
                <a:cs typeface="Times New Roman"/>
              </a:rPr>
              <a:t>No. of Regular faculty calculation considering Regular faculty definition and  fractional load; Faculty  appointment letters; Salary statements</a:t>
            </a:r>
          </a:p>
          <a:p>
            <a:pPr marL="293370" indent="-228600" algn="just">
              <a:lnSpc>
                <a:spcPct val="150000"/>
              </a:lnSpc>
              <a:spcBef>
                <a:spcPts val="35"/>
              </a:spcBef>
              <a:buFont typeface="Symbol"/>
              <a:buChar char=""/>
              <a:tabLst>
                <a:tab pos="294005" algn="l"/>
              </a:tabLst>
            </a:pPr>
            <a:r>
              <a:rPr lang="en-US" sz="1600" i="1" dirty="0">
                <a:latin typeface="Times New Roman"/>
                <a:cs typeface="Times New Roman"/>
              </a:rPr>
              <a:t>No. of students calculation as mentioned in the SAR</a:t>
            </a:r>
          </a:p>
        </p:txBody>
      </p:sp>
    </p:spTree>
    <p:extLst>
      <p:ext uri="{BB962C8B-B14F-4D97-AF65-F5344CB8AC3E}">
        <p14:creationId xmlns:p14="http://schemas.microsoft.com/office/powerpoint/2010/main" val="24327811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6556" y="533400"/>
            <a:ext cx="9328150" cy="304800"/>
          </a:xfrm>
        </p:spPr>
        <p:txBody>
          <a:bodyPr>
            <a:noAutofit/>
          </a:bodyPr>
          <a:lstStyle/>
          <a:p>
            <a:pPr algn="l"/>
            <a:r>
              <a:rPr lang="en-US" sz="2000" b="1" dirty="0">
                <a:solidFill>
                  <a:srgbClr val="FF0000"/>
                </a:solidFill>
                <a:latin typeface="Cambria" panose="02040503050406030204" pitchFamily="18" charset="0"/>
              </a:rPr>
              <a:t>CRITERION 8: First Year Academics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1295400"/>
            <a:ext cx="9220200" cy="5278368"/>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8.2. Qualification of Faculty Teaching First Year Common Courses</a:t>
            </a:r>
          </a:p>
          <a:p>
            <a:pPr lvl="1"/>
            <a:r>
              <a:rPr lang="en-US" sz="2000" dirty="0">
                <a:latin typeface="Times New Roman" panose="02020603050405020304" pitchFamily="18" charset="0"/>
                <a:cs typeface="Times New Roman" panose="02020603050405020304" pitchFamily="18" charset="0"/>
              </a:rPr>
              <a:t>Assessment of qualification = (5x +3y)/RF</a:t>
            </a:r>
          </a:p>
          <a:p>
            <a:pPr lvl="1"/>
            <a:r>
              <a:rPr lang="en-US" sz="2000" dirty="0">
                <a:latin typeface="Times New Roman" panose="02020603050405020304" pitchFamily="18" charset="0"/>
                <a:cs typeface="Times New Roman" panose="02020603050405020304" pitchFamily="18" charset="0"/>
              </a:rPr>
              <a:t>x= Number of Regular Faculty with </a:t>
            </a:r>
            <a:r>
              <a:rPr lang="en-US" sz="2000" dirty="0" err="1">
                <a:latin typeface="Times New Roman" panose="02020603050405020304" pitchFamily="18" charset="0"/>
                <a:cs typeface="Times New Roman" panose="02020603050405020304" pitchFamily="18" charset="0"/>
              </a:rPr>
              <a:t>Ph.D</a:t>
            </a: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y = Number of Regular Faculty with Post-graduate qualification</a:t>
            </a:r>
          </a:p>
          <a:p>
            <a:pPr lvl="1"/>
            <a:r>
              <a:rPr lang="en-US" sz="2000" dirty="0">
                <a:latin typeface="Times New Roman" panose="02020603050405020304" pitchFamily="18" charset="0"/>
                <a:cs typeface="Times New Roman" panose="02020603050405020304" pitchFamily="18" charset="0"/>
              </a:rPr>
              <a:t>RF= Number of faculty members required as per SFR of 20:1</a:t>
            </a: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71">
              <a:lnSpc>
                <a:spcPct val="100000"/>
              </a:lnSpc>
              <a:tabLst>
                <a:tab pos="283210" algn="l"/>
              </a:tabLst>
            </a:pPr>
            <a:r>
              <a:rPr lang="en-US" sz="1600" i="1" dirty="0">
                <a:latin typeface="Times New Roman"/>
                <a:cs typeface="Times New Roman"/>
              </a:rPr>
              <a:t>Documentary evidence – Faculty Qualification</a:t>
            </a:r>
          </a:p>
          <a:p>
            <a:endParaRPr lang="en-US" sz="1200" dirty="0"/>
          </a:p>
          <a:p>
            <a:r>
              <a:rPr lang="en-US" sz="2200" b="1" dirty="0">
                <a:solidFill>
                  <a:srgbClr val="0000CC"/>
                </a:solidFill>
                <a:latin typeface="Times New Roman" panose="02020603050405020304" pitchFamily="18" charset="0"/>
                <a:cs typeface="Times New Roman" panose="02020603050405020304" pitchFamily="18" charset="0"/>
              </a:rPr>
              <a:t>8.3. First Year Academic Performance </a:t>
            </a:r>
          </a:p>
          <a:p>
            <a:pPr marL="463550" algn="just"/>
            <a:r>
              <a:rPr lang="en-US" sz="2000" dirty="0">
                <a:latin typeface="Times New Roman" panose="02020603050405020304" pitchFamily="18" charset="0"/>
                <a:cs typeface="Times New Roman" panose="02020603050405020304" pitchFamily="18" charset="0"/>
              </a:rPr>
              <a:t>Academic Performance = ((Mean of 1st Year Grade Point Average of all successful Students on a 10 point scale) or (Mean of the percentage of marks in First Year of all successful students/10)) x (number of successful students/number of students appeared in the examination)</a:t>
            </a:r>
          </a:p>
          <a:p>
            <a:pPr marL="463550"/>
            <a:r>
              <a:rPr lang="en-US" sz="2000" b="1" i="1" dirty="0">
                <a:latin typeface="Times New Roman" panose="02020603050405020304" pitchFamily="18" charset="0"/>
                <a:cs typeface="Times New Roman" panose="02020603050405020304" pitchFamily="18" charset="0"/>
              </a:rPr>
              <a:t>Successful students are those who are permitted to proceed to the Second year</a:t>
            </a:r>
          </a:p>
          <a:p>
            <a:pPr marL="64769" algn="just"/>
            <a:endParaRPr lang="en-US" sz="900" b="1" i="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71">
              <a:tabLst>
                <a:tab pos="283210" algn="l"/>
              </a:tabLst>
            </a:pPr>
            <a:r>
              <a:rPr lang="en-US" sz="1600" i="1" dirty="0">
                <a:latin typeface="Times New Roman"/>
                <a:cs typeface="Times New Roman"/>
              </a:rPr>
              <a:t>Data to be verified for </a:t>
            </a:r>
            <a:r>
              <a:rPr lang="en-US" sz="1600" i="1" dirty="0" err="1">
                <a:latin typeface="Times New Roman"/>
                <a:cs typeface="Times New Roman"/>
              </a:rPr>
              <a:t>atleast</a:t>
            </a:r>
            <a:r>
              <a:rPr lang="en-US" sz="1600" i="1" dirty="0">
                <a:latin typeface="Times New Roman"/>
                <a:cs typeface="Times New Roman"/>
              </a:rPr>
              <a:t> one of the assessment years</a:t>
            </a:r>
          </a:p>
        </p:txBody>
      </p:sp>
    </p:spTree>
    <p:extLst>
      <p:ext uri="{BB962C8B-B14F-4D97-AF65-F5344CB8AC3E}">
        <p14:creationId xmlns:p14="http://schemas.microsoft.com/office/powerpoint/2010/main" val="40751600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199" y="783134"/>
            <a:ext cx="8991600" cy="478592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8.4. Attainment of Course Outcomes of first year courses </a:t>
            </a:r>
          </a:p>
          <a:p>
            <a:pPr marL="688975" indent="-688975" algn="just"/>
            <a:r>
              <a:rPr lang="en-US" sz="2000" dirty="0">
                <a:solidFill>
                  <a:srgbClr val="FF0000"/>
                </a:solidFill>
                <a:latin typeface="Times New Roman" panose="02020603050405020304" pitchFamily="18" charset="0"/>
                <a:cs typeface="Times New Roman" panose="02020603050405020304" pitchFamily="18" charset="0"/>
              </a:rPr>
              <a:t>8.4.1. Describe the assessment processes used to gather the data upon which the evaluation of Course Outcomes of first year is done </a:t>
            </a:r>
          </a:p>
          <a:p>
            <a:pPr marL="463550"/>
            <a:r>
              <a:rPr lang="en-US" sz="1900" dirty="0">
                <a:latin typeface="Times New Roman" panose="02020603050405020304" pitchFamily="18" charset="0"/>
                <a:cs typeface="Times New Roman" panose="02020603050405020304" pitchFamily="18" charset="0"/>
              </a:rPr>
              <a:t>Examples of data collection processes may include, but are not limited to –</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Specific exam questions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Laboratory tests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Internally developed assessment exams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Oral exams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Assignments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Presentations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Tutorial sheets etc.</a:t>
            </a:r>
          </a:p>
          <a:p>
            <a:pPr lvl="1"/>
            <a:endParaRPr lang="en-US" sz="1600" dirty="0">
              <a:latin typeface="Times New Roman" panose="02020603050405020304" pitchFamily="18" charset="0"/>
              <a:cs typeface="Times New Roman" panose="02020603050405020304" pitchFamily="18" charset="0"/>
            </a:endParaRP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808038" marR="492125" indent="-742950" algn="just">
              <a:lnSpc>
                <a:spcPct val="150000"/>
              </a:lnSpc>
            </a:pPr>
            <a:r>
              <a:rPr lang="en-US" sz="1600" i="1" dirty="0">
                <a:latin typeface="Times New Roman"/>
                <a:cs typeface="Times New Roman"/>
              </a:rPr>
              <a:t>A. &amp; B. Direct and indirect assessment(if applicable), tools &amp; processes; effective compliance; direct assessment methodology, indirect assessment formats-collection-analysis;  decision making</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5048622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199" y="783134"/>
            <a:ext cx="8991600" cy="4154984"/>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8.4.2. Record the attainment of Course Outcomes of all first year courses </a:t>
            </a:r>
          </a:p>
          <a:p>
            <a:r>
              <a:rPr lang="en-US" sz="1900" b="1" i="1" dirty="0">
                <a:latin typeface="Times New Roman" panose="02020603050405020304" pitchFamily="18" charset="0"/>
                <a:cs typeface="Times New Roman" panose="02020603050405020304" pitchFamily="18" charset="0"/>
              </a:rPr>
              <a:t>Program shall have set attainment levels for all first year courses.</a:t>
            </a:r>
          </a:p>
          <a:p>
            <a:pPr marL="742950" lvl="1" indent="-285750" algn="just">
              <a:buFont typeface="Arial" panose="020B0604020202020204" pitchFamily="34" charset="0"/>
              <a:buChar char="•"/>
            </a:pPr>
            <a:r>
              <a:rPr lang="en-US" sz="1900" i="1" dirty="0">
                <a:latin typeface="Times New Roman" panose="02020603050405020304" pitchFamily="18" charset="0"/>
                <a:cs typeface="Times New Roman" panose="02020603050405020304" pitchFamily="18" charset="0"/>
              </a:rPr>
              <a:t>The attainment levels shall be set considering average performance levels in the University Examination or any higher value set as target for the assessment years.</a:t>
            </a:r>
          </a:p>
          <a:p>
            <a:pPr marL="742950" lvl="1" indent="-285750" algn="just">
              <a:buFont typeface="Arial" panose="020B0604020202020204" pitchFamily="34" charset="0"/>
              <a:buChar char="•"/>
            </a:pPr>
            <a:r>
              <a:rPr lang="en-US" sz="1900" i="1" dirty="0">
                <a:latin typeface="Times New Roman" panose="02020603050405020304" pitchFamily="18" charset="0"/>
                <a:cs typeface="Times New Roman" panose="02020603050405020304" pitchFamily="18" charset="0"/>
              </a:rPr>
              <a:t>Attainment level is to be measured in terms of student performance in internal assessments with respect the COs of a subject plus the performance in the University examination</a:t>
            </a:r>
          </a:p>
          <a:p>
            <a:pPr algn="just"/>
            <a:endParaRPr lang="en-US" sz="2000" i="1" spc="10" dirty="0">
              <a:latin typeface="Times New Roman" panose="02020603050405020304" pitchFamily="18" charset="0"/>
              <a:cs typeface="Times New Roman" panose="02020603050405020304" pitchFamily="18" charset="0"/>
            </a:endParaRPr>
          </a:p>
          <a:p>
            <a:pPr algn="just"/>
            <a:endParaRPr lang="en-US" sz="2000" i="1" spc="10" dirty="0">
              <a:latin typeface="Times New Roman" panose="02020603050405020304" pitchFamily="18" charset="0"/>
              <a:cs typeface="Times New Roman" panose="02020603050405020304" pitchFamily="18" charset="0"/>
            </a:endParaRPr>
          </a:p>
          <a:p>
            <a:pPr algn="just"/>
            <a:r>
              <a:rPr lang="en-US" sz="2000" spc="10" dirty="0">
                <a:latin typeface="Times New Roman"/>
                <a:cs typeface="Times New Roman"/>
              </a:rPr>
              <a:t>A.  Verify the records as per the benchmark set for the courses (5)</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50000"/>
              </a:lnSpc>
            </a:pPr>
            <a:r>
              <a:rPr lang="en-US" sz="1600" i="1" dirty="0">
                <a:latin typeface="Times New Roman"/>
                <a:cs typeface="Times New Roman"/>
              </a:rPr>
              <a:t>Documentary evidence – Attainment for </a:t>
            </a:r>
            <a:r>
              <a:rPr lang="en-US" sz="1600" i="1" dirty="0" err="1">
                <a:latin typeface="Times New Roman"/>
                <a:cs typeface="Times New Roman"/>
              </a:rPr>
              <a:t>atleast</a:t>
            </a:r>
            <a:r>
              <a:rPr lang="en-US" sz="1600" i="1" dirty="0">
                <a:latin typeface="Times New Roman"/>
                <a:cs typeface="Times New Roman"/>
              </a:rPr>
              <a:t> 3 courses</a:t>
            </a:r>
          </a:p>
          <a:p>
            <a:pPr lvl="1" algn="just"/>
            <a:endParaRPr lang="en-US" sz="19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1045638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4126" y="609600"/>
            <a:ext cx="9041081" cy="2769989"/>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8.5. Attainment of Program Outcomes of all first year courses </a:t>
            </a:r>
          </a:p>
          <a:p>
            <a:r>
              <a:rPr lang="en-US" sz="1200" dirty="0">
                <a:latin typeface="Times New Roman" panose="02020603050405020304" pitchFamily="18" charset="0"/>
                <a:cs typeface="Times New Roman" panose="02020603050405020304" pitchFamily="18" charset="0"/>
              </a:rPr>
              <a:t> </a:t>
            </a:r>
          </a:p>
          <a:p>
            <a:pPr marL="795338" indent="-795338"/>
            <a:r>
              <a:rPr lang="en-US" sz="2000" dirty="0">
                <a:solidFill>
                  <a:srgbClr val="FF0000"/>
                </a:solidFill>
                <a:latin typeface="Times New Roman" panose="02020603050405020304" pitchFamily="18" charset="0"/>
                <a:cs typeface="Times New Roman" panose="02020603050405020304" pitchFamily="18" charset="0"/>
              </a:rPr>
              <a:t>8.5.1.	Indicate results of evaluation of each relevant PO and/or PSO, if applicable  </a:t>
            </a:r>
          </a:p>
          <a:p>
            <a:pPr marL="742950" lvl="1"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relevant program outcomes that are to be addressed at first year need to be identified by the institution</a:t>
            </a:r>
          </a:p>
          <a:p>
            <a:pPr marL="742950" lvl="1"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Outcome attainment levels shall be set for all relevant POs and/or PSOs through first year courses</a:t>
            </a:r>
          </a:p>
        </p:txBody>
      </p:sp>
      <p:graphicFrame>
        <p:nvGraphicFramePr>
          <p:cNvPr id="6" name="Table 5"/>
          <p:cNvGraphicFramePr>
            <a:graphicFrameLocks noGrp="1"/>
          </p:cNvGraphicFramePr>
          <p:nvPr>
            <p:extLst>
              <p:ext uri="{D42A27DB-BD31-4B8C-83A1-F6EECF244321}">
                <p14:modId xmlns:p14="http://schemas.microsoft.com/office/powerpoint/2010/main" val="4187420290"/>
              </p:ext>
            </p:extLst>
          </p:nvPr>
        </p:nvGraphicFramePr>
        <p:xfrm>
          <a:off x="830087" y="3352800"/>
          <a:ext cx="8656317" cy="2225040"/>
        </p:xfrm>
        <a:graphic>
          <a:graphicData uri="http://schemas.openxmlformats.org/drawingml/2006/table">
            <a:tbl>
              <a:tblPr firstRow="1" bandRow="1">
                <a:tableStyleId>{ED083AE6-46FA-4A59-8FB0-9F97EB10719F}</a:tableStyleId>
              </a:tblPr>
              <a:tblGrid>
                <a:gridCol w="1861191">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40956">
                  <a:extLst>
                    <a:ext uri="{9D8B030D-6E8A-4147-A177-3AD203B41FA5}">
                      <a16:colId xmlns:a16="http://schemas.microsoft.com/office/drawing/2014/main" val="20002"/>
                    </a:ext>
                  </a:extLst>
                </a:gridCol>
                <a:gridCol w="572077">
                  <a:extLst>
                    <a:ext uri="{9D8B030D-6E8A-4147-A177-3AD203B41FA5}">
                      <a16:colId xmlns:a16="http://schemas.microsoft.com/office/drawing/2014/main" val="20003"/>
                    </a:ext>
                  </a:extLst>
                </a:gridCol>
                <a:gridCol w="572077">
                  <a:extLst>
                    <a:ext uri="{9D8B030D-6E8A-4147-A177-3AD203B41FA5}">
                      <a16:colId xmlns:a16="http://schemas.microsoft.com/office/drawing/2014/main" val="20004"/>
                    </a:ext>
                  </a:extLst>
                </a:gridCol>
                <a:gridCol w="572077">
                  <a:extLst>
                    <a:ext uri="{9D8B030D-6E8A-4147-A177-3AD203B41FA5}">
                      <a16:colId xmlns:a16="http://schemas.microsoft.com/office/drawing/2014/main" val="20005"/>
                    </a:ext>
                  </a:extLst>
                </a:gridCol>
                <a:gridCol w="572077">
                  <a:extLst>
                    <a:ext uri="{9D8B030D-6E8A-4147-A177-3AD203B41FA5}">
                      <a16:colId xmlns:a16="http://schemas.microsoft.com/office/drawing/2014/main" val="20006"/>
                    </a:ext>
                  </a:extLst>
                </a:gridCol>
                <a:gridCol w="572077">
                  <a:extLst>
                    <a:ext uri="{9D8B030D-6E8A-4147-A177-3AD203B41FA5}">
                      <a16:colId xmlns:a16="http://schemas.microsoft.com/office/drawing/2014/main" val="20007"/>
                    </a:ext>
                  </a:extLst>
                </a:gridCol>
                <a:gridCol w="572077">
                  <a:extLst>
                    <a:ext uri="{9D8B030D-6E8A-4147-A177-3AD203B41FA5}">
                      <a16:colId xmlns:a16="http://schemas.microsoft.com/office/drawing/2014/main" val="20008"/>
                    </a:ext>
                  </a:extLst>
                </a:gridCol>
                <a:gridCol w="572077">
                  <a:extLst>
                    <a:ext uri="{9D8B030D-6E8A-4147-A177-3AD203B41FA5}">
                      <a16:colId xmlns:a16="http://schemas.microsoft.com/office/drawing/2014/main" val="20009"/>
                    </a:ext>
                  </a:extLst>
                </a:gridCol>
                <a:gridCol w="572077">
                  <a:extLst>
                    <a:ext uri="{9D8B030D-6E8A-4147-A177-3AD203B41FA5}">
                      <a16:colId xmlns:a16="http://schemas.microsoft.com/office/drawing/2014/main" val="20010"/>
                    </a:ext>
                  </a:extLst>
                </a:gridCol>
                <a:gridCol w="572077">
                  <a:extLst>
                    <a:ext uri="{9D8B030D-6E8A-4147-A177-3AD203B41FA5}">
                      <a16:colId xmlns:a16="http://schemas.microsoft.com/office/drawing/2014/main" val="20011"/>
                    </a:ext>
                  </a:extLst>
                </a:gridCol>
                <a:gridCol w="572077">
                  <a:extLst>
                    <a:ext uri="{9D8B030D-6E8A-4147-A177-3AD203B41FA5}">
                      <a16:colId xmlns:a16="http://schemas.microsoft.com/office/drawing/2014/main" val="20012"/>
                    </a:ext>
                  </a:extLst>
                </a:gridCol>
              </a:tblGrid>
              <a:tr h="370840">
                <a:tc>
                  <a:txBody>
                    <a:bodyPr/>
                    <a:lstStyle/>
                    <a:p>
                      <a:pPr algn="ctr"/>
                      <a:r>
                        <a:rPr lang="en-US" sz="1400" kern="1200" dirty="0">
                          <a:solidFill>
                            <a:schemeClr val="tx1"/>
                          </a:solidFill>
                          <a:latin typeface="Times New Roman" panose="02020603050405020304" pitchFamily="18" charset="0"/>
                          <a:ea typeface="+mn-ea"/>
                          <a:cs typeface="Times New Roman" panose="02020603050405020304" pitchFamily="18" charset="0"/>
                        </a:rPr>
                        <a:t>COURSE</a:t>
                      </a:r>
                    </a:p>
                  </a:txBody>
                  <a:tcPr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COs</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PO2</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PO3</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PO4</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PO5</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PO6</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PO7</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PO8</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PO9</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PO10</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PO11</a:t>
                      </a:r>
                      <a:endParaRPr lang="en-U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70840">
                <a:tc>
                  <a:txBody>
                    <a:bodyPr/>
                    <a:lstStyle/>
                    <a:p>
                      <a:r>
                        <a:rPr kumimoji="0" lang="en-US" sz="1800" b="0" i="0" u="none" strike="noStrike" kern="1200" baseline="0" dirty="0">
                          <a:solidFill>
                            <a:schemeClr val="tx1"/>
                          </a:solidFill>
                          <a:latin typeface="+mn-lt"/>
                          <a:ea typeface="+mn-ea"/>
                          <a:cs typeface="+mn-cs"/>
                        </a:rPr>
                        <a:t>C101</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r>
                        <a:rPr kumimoji="0" lang="en-US" sz="1600" b="0" i="0" u="none" strike="noStrike" kern="1200" baseline="0" dirty="0">
                          <a:solidFill>
                            <a:schemeClr val="tx1"/>
                          </a:solidFill>
                          <a:latin typeface="+mn-lt"/>
                          <a:ea typeface="+mn-ea"/>
                          <a:cs typeface="+mn-cs"/>
                        </a:rPr>
                        <a:t>C102</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tx1"/>
                          </a:solidFill>
                          <a:latin typeface="+mn-lt"/>
                          <a:ea typeface="+mn-ea"/>
                          <a:cs typeface="+mn-cs"/>
                        </a:rPr>
                        <a:t>...</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tx1"/>
                          </a:solidFill>
                          <a:latin typeface="+mn-lt"/>
                          <a:ea typeface="+mn-ea"/>
                          <a:cs typeface="+mn-cs"/>
                        </a:rPr>
                        <a:t>...</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70840">
                <a:tc>
                  <a:txBody>
                    <a:bodyPr/>
                    <a:lstStyle/>
                    <a:p>
                      <a:r>
                        <a:rPr kumimoji="0" lang="en-US" sz="1600" b="0" i="0" u="none" strike="noStrike" kern="1200" baseline="0" dirty="0">
                          <a:solidFill>
                            <a:schemeClr val="tx1"/>
                          </a:solidFill>
                          <a:latin typeface="+mn-lt"/>
                          <a:ea typeface="+mn-ea"/>
                          <a:cs typeface="+mn-cs"/>
                        </a:rPr>
                        <a:t>Direct Attainment</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464126" y="5638800"/>
            <a:ext cx="7513320" cy="81817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spcBef>
                <a:spcPts val="490"/>
              </a:spcBef>
            </a:pPr>
            <a:r>
              <a:rPr lang="en-US" sz="1600" i="1" dirty="0">
                <a:latin typeface="Times New Roman"/>
                <a:cs typeface="Times New Roman"/>
              </a:rPr>
              <a:t>A. &amp; B.  Documentary evidence for each relevant PO/PSO</a:t>
            </a:r>
          </a:p>
        </p:txBody>
      </p:sp>
    </p:spTree>
    <p:extLst>
      <p:ext uri="{BB962C8B-B14F-4D97-AF65-F5344CB8AC3E}">
        <p14:creationId xmlns:p14="http://schemas.microsoft.com/office/powerpoint/2010/main" val="158992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09600"/>
          </a:xfrm>
        </p:spPr>
        <p:txBody>
          <a:bodyPr anchor="ctr">
            <a:noAutofit/>
          </a:bodyPr>
          <a:lstStyle/>
          <a:p>
            <a:r>
              <a:rPr lang="en-US" sz="3000" b="1" dirty="0">
                <a:solidFill>
                  <a:srgbClr val="FF0000"/>
                </a:solidFill>
                <a:effectLst/>
                <a:latin typeface="Bookman Old Style" panose="02050604050505020204" pitchFamily="18" charset="0"/>
                <a:cs typeface="Times New Roman" panose="02020603050405020304" pitchFamily="18" charset="0"/>
              </a:rPr>
              <a:t>Vision and Mission Statements</a:t>
            </a:r>
          </a:p>
        </p:txBody>
      </p:sp>
      <p:sp>
        <p:nvSpPr>
          <p:cNvPr id="3" name="Subtitle 2"/>
          <p:cNvSpPr>
            <a:spLocks noGrp="1"/>
          </p:cNvSpPr>
          <p:nvPr>
            <p:ph type="subTitle" idx="1"/>
          </p:nvPr>
        </p:nvSpPr>
        <p:spPr>
          <a:xfrm>
            <a:off x="1295400" y="762000"/>
            <a:ext cx="8305800" cy="5638800"/>
          </a:xfrm>
        </p:spPr>
        <p:txBody>
          <a:bodyPr>
            <a:noAutofit/>
          </a:bodyPr>
          <a:lstStyle/>
          <a:p>
            <a:pPr algn="just"/>
            <a:r>
              <a:rPr lang="en-US" sz="1800" dirty="0">
                <a:solidFill>
                  <a:srgbClr val="00B050"/>
                </a:solidFill>
                <a:latin typeface="Times New Roman" panose="02020603050405020304" pitchFamily="18" charset="0"/>
                <a:cs typeface="Times New Roman" panose="02020603050405020304" pitchFamily="18" charset="0"/>
              </a:rPr>
              <a:t>(as per NBA document)</a:t>
            </a:r>
          </a:p>
          <a:p>
            <a:pPr algn="just"/>
            <a:endParaRPr lang="en-US" sz="1800" dirty="0">
              <a:solidFill>
                <a:srgbClr val="00B050"/>
              </a:solidFill>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Vision</a:t>
            </a:r>
            <a:r>
              <a:rPr lang="en-US" sz="2400" dirty="0">
                <a:solidFill>
                  <a:schemeClr val="tx1"/>
                </a:solidFill>
                <a:latin typeface="Times New Roman" panose="02020603050405020304" pitchFamily="18" charset="0"/>
                <a:cs typeface="Times New Roman" panose="02020603050405020304" pitchFamily="18" charset="0"/>
              </a:rPr>
              <a:t> is a </a:t>
            </a:r>
            <a:r>
              <a:rPr lang="en-US" sz="2400" dirty="0">
                <a:solidFill>
                  <a:srgbClr val="FF0000"/>
                </a:solidFill>
                <a:latin typeface="Times New Roman" panose="02020603050405020304" pitchFamily="18" charset="0"/>
                <a:cs typeface="Times New Roman" panose="02020603050405020304" pitchFamily="18" charset="0"/>
              </a:rPr>
              <a:t>futuristic statement </a:t>
            </a:r>
            <a:r>
              <a:rPr lang="en-US" sz="2400" dirty="0">
                <a:solidFill>
                  <a:schemeClr val="tx1"/>
                </a:solidFill>
                <a:latin typeface="Times New Roman" panose="02020603050405020304" pitchFamily="18" charset="0"/>
                <a:cs typeface="Times New Roman" panose="02020603050405020304" pitchFamily="18" charset="0"/>
              </a:rPr>
              <a:t>that the institution would like to achieve over a long period of time, and Mission is the means by which it proposes to move toward the stated Vision </a:t>
            </a:r>
          </a:p>
          <a:p>
            <a:pPr algn="just">
              <a:buClrTx/>
            </a:pPr>
            <a:r>
              <a:rPr lang="en-US" dirty="0">
                <a:solidFill>
                  <a:srgbClr val="00B050"/>
                </a:solidFill>
                <a:latin typeface="Times New Roman" panose="02020603050405020304" pitchFamily="18" charset="0"/>
                <a:cs typeface="Times New Roman" panose="02020603050405020304" pitchFamily="18" charset="0"/>
              </a:rPr>
              <a:t>Example.</a:t>
            </a:r>
            <a:r>
              <a:rPr lang="en-US" dirty="0">
                <a:solidFill>
                  <a:srgbClr val="003366"/>
                </a:solidFill>
                <a:latin typeface="Times New Roman" panose="02020603050405020304" pitchFamily="18" charset="0"/>
                <a:cs typeface="Times New Roman" panose="02020603050405020304" pitchFamily="18" charset="0"/>
              </a:rPr>
              <a:t>.</a:t>
            </a:r>
          </a:p>
          <a:p>
            <a:pPr algn="just">
              <a:buClrTx/>
            </a:pPr>
            <a:endParaRPr lang="en-US" sz="1200" dirty="0">
              <a:solidFill>
                <a:srgbClr val="003366"/>
              </a:solidFill>
              <a:latin typeface="Times New Roman" panose="02020603050405020304" pitchFamily="18" charset="0"/>
              <a:cs typeface="Times New Roman" panose="02020603050405020304" pitchFamily="18" charset="0"/>
            </a:endParaRPr>
          </a:p>
          <a:p>
            <a:pPr algn="just">
              <a:buClrTx/>
            </a:pPr>
            <a:r>
              <a:rPr lang="en-US" dirty="0">
                <a:solidFill>
                  <a:srgbClr val="6600CC"/>
                </a:solidFill>
                <a:latin typeface="Times New Roman" panose="02020603050405020304" pitchFamily="18" charset="0"/>
                <a:cs typeface="Times New Roman" panose="02020603050405020304" pitchFamily="18" charset="0"/>
              </a:rPr>
              <a:t>Vision: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emerge as one of the nation’s finest Institutions in the field of Technical Education and Research through focused, effective and </a:t>
            </a:r>
            <a:r>
              <a:rPr lang="en-US" sz="2400" u="sng" dirty="0">
                <a:solidFill>
                  <a:srgbClr val="FF0000"/>
                </a:solidFill>
                <a:latin typeface="Times New Roman" panose="02020603050405020304" pitchFamily="18" charset="0"/>
                <a:cs typeface="Times New Roman" panose="02020603050405020304" pitchFamily="18" charset="0"/>
              </a:rPr>
              <a:t>sustained monitoring </a:t>
            </a:r>
            <a:r>
              <a:rPr lang="en-US" sz="2400" dirty="0">
                <a:solidFill>
                  <a:schemeClr val="tx1"/>
                </a:solidFill>
                <a:latin typeface="Times New Roman" panose="02020603050405020304" pitchFamily="18" charset="0"/>
                <a:cs typeface="Times New Roman" panose="02020603050405020304" pitchFamily="18" charset="0"/>
              </a:rPr>
              <a:t>of its </a:t>
            </a:r>
            <a:r>
              <a:rPr lang="en-US" sz="2400" dirty="0" err="1">
                <a:solidFill>
                  <a:schemeClr val="tx1"/>
                </a:solidFill>
                <a:latin typeface="Times New Roman" panose="02020603050405020304" pitchFamily="18" charset="0"/>
                <a:cs typeface="Times New Roman" panose="02020603050405020304" pitchFamily="18" charset="0"/>
              </a:rPr>
              <a:t>programmes</a:t>
            </a:r>
            <a:r>
              <a:rPr lang="en-US" sz="2400" dirty="0">
                <a:solidFill>
                  <a:schemeClr val="tx1"/>
                </a:solidFill>
                <a:latin typeface="Times New Roman" panose="02020603050405020304" pitchFamily="18" charset="0"/>
                <a:cs typeface="Times New Roman" panose="02020603050405020304" pitchFamily="18" charset="0"/>
              </a:rPr>
              <a:t> and resources.</a:t>
            </a:r>
          </a:p>
          <a:p>
            <a:pPr algn="just">
              <a:buClrTx/>
            </a:pPr>
            <a:r>
              <a:rPr lang="en-US" sz="22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develop high quality professionals ingrained in ethics, wisdom and creativity for the betterment of the society.  </a:t>
            </a:r>
          </a:p>
          <a:p>
            <a:pPr algn="just"/>
            <a:endParaRPr lang="en-US" sz="2200"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05200" y="3276600"/>
            <a:ext cx="1828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29451" y="3124200"/>
            <a:ext cx="22098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Action verb ??</a:t>
            </a:r>
            <a:r>
              <a:rPr lang="en-US" sz="1600" dirty="0">
                <a:solidFill>
                  <a:prstClr val="white"/>
                </a:solidFill>
              </a:rPr>
              <a:t> Verb</a:t>
            </a:r>
          </a:p>
        </p:txBody>
      </p:sp>
    </p:spTree>
    <p:extLst>
      <p:ext uri="{BB962C8B-B14F-4D97-AF65-F5344CB8AC3E}">
        <p14:creationId xmlns:p14="http://schemas.microsoft.com/office/powerpoint/2010/main" val="91282157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95298" y="609600"/>
            <a:ext cx="9080501" cy="1815882"/>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8.5.2.	Actions taken based on the results of evaluation of relevant POs  </a:t>
            </a:r>
          </a:p>
          <a:p>
            <a:pPr marL="463550" indent="-463550"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The attainment levels by direct (student performance) are to be presented through Program level Course-PO matrix as indicated</a:t>
            </a:r>
          </a:p>
          <a:p>
            <a:pPr>
              <a:lnSpc>
                <a:spcPct val="150000"/>
              </a:lnSpc>
              <a:tabLst>
                <a:tab pos="511175" algn="l"/>
              </a:tabLst>
            </a:pPr>
            <a:r>
              <a:rPr lang="en-US" sz="2000" b="1" dirty="0">
                <a:latin typeface="Times New Roman" panose="02020603050405020304" pitchFamily="18" charset="0"/>
                <a:cs typeface="Times New Roman" panose="02020603050405020304" pitchFamily="18" charset="0"/>
              </a:rPr>
              <a:t>	PO Attainment Levels and Actions for improvement CAY</a:t>
            </a:r>
          </a:p>
        </p:txBody>
      </p:sp>
      <p:graphicFrame>
        <p:nvGraphicFramePr>
          <p:cNvPr id="8" name="Table 7"/>
          <p:cNvGraphicFramePr>
            <a:graphicFrameLocks noGrp="1"/>
          </p:cNvGraphicFramePr>
          <p:nvPr>
            <p:extLst>
              <p:ext uri="{D42A27DB-BD31-4B8C-83A1-F6EECF244321}">
                <p14:modId xmlns:p14="http://schemas.microsoft.com/office/powerpoint/2010/main" val="697361298"/>
              </p:ext>
            </p:extLst>
          </p:nvPr>
        </p:nvGraphicFramePr>
        <p:xfrm>
          <a:off x="685800" y="2346960"/>
          <a:ext cx="8890000" cy="3291840"/>
        </p:xfrm>
        <a:graphic>
          <a:graphicData uri="http://schemas.openxmlformats.org/drawingml/2006/table">
            <a:tbl>
              <a:tblPr firstRow="1" bandRow="1">
                <a:tableStyleId>{5940675A-B579-460E-94D1-54222C63F5DA}</a:tableStyleId>
              </a:tblPr>
              <a:tblGrid>
                <a:gridCol w="5176993">
                  <a:extLst>
                    <a:ext uri="{9D8B030D-6E8A-4147-A177-3AD203B41FA5}">
                      <a16:colId xmlns:a16="http://schemas.microsoft.com/office/drawing/2014/main" val="20000"/>
                    </a:ext>
                  </a:extLst>
                </a:gridCol>
                <a:gridCol w="891122">
                  <a:extLst>
                    <a:ext uri="{9D8B030D-6E8A-4147-A177-3AD203B41FA5}">
                      <a16:colId xmlns:a16="http://schemas.microsoft.com/office/drawing/2014/main" val="20001"/>
                    </a:ext>
                  </a:extLst>
                </a:gridCol>
                <a:gridCol w="1336682">
                  <a:extLst>
                    <a:ext uri="{9D8B030D-6E8A-4147-A177-3AD203B41FA5}">
                      <a16:colId xmlns:a16="http://schemas.microsoft.com/office/drawing/2014/main" val="20002"/>
                    </a:ext>
                  </a:extLst>
                </a:gridCol>
                <a:gridCol w="1485203">
                  <a:extLst>
                    <a:ext uri="{9D8B030D-6E8A-4147-A177-3AD203B41FA5}">
                      <a16:colId xmlns:a16="http://schemas.microsoft.com/office/drawing/2014/main" val="20003"/>
                    </a:ext>
                  </a:extLst>
                </a:gridCol>
              </a:tblGrid>
              <a:tr h="552309">
                <a:tc>
                  <a:txBody>
                    <a:bodyPr/>
                    <a:lstStyle/>
                    <a:p>
                      <a:endParaRPr lang="en-US" sz="1600" dirty="0"/>
                    </a:p>
                  </a:txBody>
                  <a:tcP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Target</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Attainment</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Observations</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88392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PO1: Engineering knowledge: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the knowledge of mathematics, science, engineering fundamentals, and an engineering specialization to the solution of complex engineering problems.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52309">
                <a:tc>
                  <a:txBody>
                    <a:bodyPr/>
                    <a:lstStyle/>
                    <a:p>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1:</a:t>
                      </a:r>
                    </a:p>
                    <a:p>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n:</a:t>
                      </a:r>
                      <a:endParaRPr lang="en-US" sz="1600" dirty="0">
                        <a:latin typeface="Times New Roman" panose="02020603050405020304" pitchFamily="18" charset="0"/>
                        <a:cs typeface="Times New Roman" panose="02020603050405020304" pitchFamily="18" charset="0"/>
                      </a:endParaRPr>
                    </a:p>
                  </a:txBody>
                  <a:tcPr/>
                </a:tc>
                <a:tc gridSpan="3">
                  <a:txBody>
                    <a:bodyPr/>
                    <a:lstStyle/>
                    <a:p>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1017411">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PO2: Problem analysis: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Identify, formulate, research literature, and analyze complex engineering problems reaching substantiated conclusions using first principles of mathematics, natural sciences, and engineering Sciences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9" name="Rectangle 8"/>
          <p:cNvSpPr/>
          <p:nvPr/>
        </p:nvSpPr>
        <p:spPr>
          <a:xfrm>
            <a:off x="533400" y="5715000"/>
            <a:ext cx="9144000" cy="923330"/>
          </a:xfrm>
          <a:prstGeom prst="rect">
            <a:avLst/>
          </a:prstGeom>
        </p:spPr>
        <p:txBody>
          <a:bodyPr wrap="square">
            <a:spAutoFit/>
          </a:bodyPr>
          <a:lstStyle/>
          <a:p>
            <a:pPr marL="64769" algn="just"/>
            <a:r>
              <a:rPr lang="en-US" b="1" dirty="0">
                <a:latin typeface="Times New Roman" panose="02020603050405020304" pitchFamily="18" charset="0"/>
                <a:cs typeface="Times New Roman" panose="02020603050405020304" pitchFamily="18" charset="0"/>
              </a:rPr>
              <a:t>Note: PSOs, if applicable to be added appropriately </a:t>
            </a: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r>
              <a:rPr lang="en-US" i="1" dirty="0">
                <a:latin typeface="Times New Roman"/>
                <a:cs typeface="Times New Roman"/>
              </a:rPr>
              <a:t>A. &amp; B.  Documentary evidence for each relevant PO/PSO</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7250278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6449" y="506680"/>
            <a:ext cx="9328150" cy="304800"/>
          </a:xfrm>
        </p:spPr>
        <p:txBody>
          <a:bodyPr>
            <a:noAutofit/>
          </a:bodyPr>
          <a:lstStyle/>
          <a:p>
            <a:pPr algn="l"/>
            <a:r>
              <a:rPr lang="en-US" sz="2000" b="1" dirty="0">
                <a:solidFill>
                  <a:srgbClr val="FF0000"/>
                </a:solidFill>
                <a:latin typeface="Cambria" panose="02040503050406030204" pitchFamily="18" charset="0"/>
              </a:rPr>
              <a:t>CRITERION 9: Student Support Systems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1447800"/>
            <a:ext cx="9067800" cy="2662267"/>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9.1 Mentoring system to help at individual level  </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Type of mentoring: Professional guidance / career advancement / course work specific / laboratory specific / all-round development</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faculty mentors</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students per mentor</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Frequency of meeting</a:t>
            </a:r>
          </a:p>
          <a:p>
            <a:pPr lvl="1" algn="just"/>
            <a:endParaRPr lang="en-US" sz="1000" dirty="0">
              <a:latin typeface="Times New Roman" panose="02020603050405020304" pitchFamily="18" charset="0"/>
              <a:cs typeface="Times New Roman" panose="02020603050405020304" pitchFamily="18" charset="0"/>
            </a:endParaRPr>
          </a:p>
        </p:txBody>
      </p:sp>
      <p:sp>
        <p:nvSpPr>
          <p:cNvPr id="6" name="Rectangle 5"/>
          <p:cNvSpPr/>
          <p:nvPr/>
        </p:nvSpPr>
        <p:spPr>
          <a:xfrm>
            <a:off x="409568" y="4102184"/>
            <a:ext cx="8991600" cy="1246495"/>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600" i="1" spc="-5" dirty="0">
                <a:latin typeface="Times New Roman"/>
                <a:cs typeface="Times New Roman"/>
              </a:rPr>
              <a:t>A</a:t>
            </a:r>
            <a:r>
              <a:rPr lang="en-US" sz="1600" i="1" dirty="0">
                <a:latin typeface="Times New Roman"/>
                <a:cs typeface="Times New Roman"/>
              </a:rPr>
              <a:t>.  Mentoring system terms of reference; implementation; effectiveness (also to be verified during interaction with the students)</a:t>
            </a:r>
          </a:p>
        </p:txBody>
      </p:sp>
    </p:spTree>
    <p:extLst>
      <p:ext uri="{BB962C8B-B14F-4D97-AF65-F5344CB8AC3E}">
        <p14:creationId xmlns:p14="http://schemas.microsoft.com/office/powerpoint/2010/main" val="27500848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6449" y="506680"/>
            <a:ext cx="9328150" cy="304800"/>
          </a:xfrm>
        </p:spPr>
        <p:txBody>
          <a:bodyPr>
            <a:noAutofit/>
          </a:bodyPr>
          <a:lstStyle/>
          <a:p>
            <a:pPr algn="l"/>
            <a:r>
              <a:rPr lang="en-US" sz="2000" b="1" dirty="0">
                <a:solidFill>
                  <a:srgbClr val="FF0000"/>
                </a:solidFill>
                <a:latin typeface="Cambria" panose="02040503050406030204" pitchFamily="18" charset="0"/>
              </a:rPr>
              <a:t>CRITERION 9: Student Support Systems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1447800"/>
            <a:ext cx="9067800" cy="4170372"/>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9.2. Feedback analysis and reward /corrective measures taken, if any </a:t>
            </a:r>
          </a:p>
          <a:p>
            <a:pPr marL="800100" lvl="1" indent="-342900" algn="just">
              <a:lnSpc>
                <a:spcPct val="150000"/>
              </a:lnSpc>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Feedback collected for all courses: YES/NO</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Feedback questionnaire</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Specify the feedback collection process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Average Percentage of students who participated</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Specify the feedback analysis process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Basis of reward / corrective measures, if any: Indices used for measuring quality of teaching and learning</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Summary of the index values for all courses/teachers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corrective actions taken</a:t>
            </a:r>
          </a:p>
        </p:txBody>
      </p:sp>
      <p:sp>
        <p:nvSpPr>
          <p:cNvPr id="6" name="Rectangle 5"/>
          <p:cNvSpPr/>
          <p:nvPr/>
        </p:nvSpPr>
        <p:spPr>
          <a:xfrm>
            <a:off x="466731" y="5486400"/>
            <a:ext cx="9210669"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nSpc>
                <a:spcPct val="100000"/>
              </a:lnSpc>
            </a:pPr>
            <a:r>
              <a:rPr lang="en-US" sz="1600" i="1" spc="-5" dirty="0">
                <a:latin typeface="Times New Roman"/>
                <a:cs typeface="Times New Roman"/>
              </a:rPr>
              <a:t>A</a:t>
            </a:r>
            <a:r>
              <a:rPr lang="en-US" sz="1600" i="1" dirty="0">
                <a:latin typeface="Times New Roman"/>
                <a:cs typeface="Times New Roman"/>
              </a:rPr>
              <a:t>.	F</a:t>
            </a:r>
            <a:r>
              <a:rPr lang="en-US" sz="1600" i="1" spc="-10" dirty="0">
                <a:latin typeface="Times New Roman"/>
                <a:cs typeface="Times New Roman"/>
              </a:rPr>
              <a:t>e</a:t>
            </a:r>
            <a:r>
              <a:rPr lang="en-US" sz="1600" i="1" spc="-5" dirty="0">
                <a:latin typeface="Times New Roman"/>
                <a:cs typeface="Times New Roman"/>
              </a:rPr>
              <a:t>e</a:t>
            </a:r>
            <a:r>
              <a:rPr lang="en-US" sz="1600" i="1" dirty="0">
                <a:latin typeface="Times New Roman"/>
                <a:cs typeface="Times New Roman"/>
              </a:rPr>
              <a:t>dba</a:t>
            </a:r>
            <a:r>
              <a:rPr lang="en-US" sz="1600" i="1" spc="5" dirty="0">
                <a:latin typeface="Times New Roman"/>
                <a:cs typeface="Times New Roman"/>
              </a:rPr>
              <a:t>c</a:t>
            </a:r>
            <a:r>
              <a:rPr lang="en-US" sz="1600" i="1" dirty="0">
                <a:latin typeface="Times New Roman"/>
                <a:cs typeface="Times New Roman"/>
              </a:rPr>
              <a:t>k</a:t>
            </a:r>
            <a:r>
              <a:rPr lang="en-US" sz="1600" i="1" spc="-5" dirty="0">
                <a:latin typeface="Times New Roman"/>
                <a:cs typeface="Times New Roman"/>
              </a:rPr>
              <a:t> </a:t>
            </a:r>
            <a:r>
              <a:rPr lang="en-US" sz="1600" i="1" dirty="0">
                <a:latin typeface="Times New Roman"/>
                <a:cs typeface="Times New Roman"/>
              </a:rPr>
              <a:t>qu</a:t>
            </a:r>
            <a:r>
              <a:rPr lang="en-US" sz="1600" i="1" spc="-5" dirty="0">
                <a:latin typeface="Times New Roman"/>
                <a:cs typeface="Times New Roman"/>
              </a:rPr>
              <a:t>e</a:t>
            </a:r>
            <a:r>
              <a:rPr lang="en-US" sz="1600" i="1" dirty="0">
                <a:latin typeface="Times New Roman"/>
                <a:cs typeface="Times New Roman"/>
              </a:rPr>
              <a:t>stions, </a:t>
            </a:r>
            <a:r>
              <a:rPr lang="en-US" sz="1600" i="1" spc="-5" dirty="0">
                <a:latin typeface="Times New Roman"/>
                <a:cs typeface="Times New Roman"/>
              </a:rPr>
              <a:t>c</a:t>
            </a:r>
            <a:r>
              <a:rPr lang="en-US" sz="1600" i="1" dirty="0">
                <a:latin typeface="Times New Roman"/>
                <a:cs typeface="Times New Roman"/>
              </a:rPr>
              <a:t>oll</a:t>
            </a:r>
            <a:r>
              <a:rPr lang="en-US" sz="1600" i="1" spc="-5" dirty="0">
                <a:latin typeface="Times New Roman"/>
                <a:cs typeface="Times New Roman"/>
              </a:rPr>
              <a:t>ec</a:t>
            </a:r>
            <a:r>
              <a:rPr lang="en-US" sz="1600" i="1" dirty="0">
                <a:latin typeface="Times New Roman"/>
                <a:cs typeface="Times New Roman"/>
              </a:rPr>
              <a:t>tion pro</a:t>
            </a:r>
            <a:r>
              <a:rPr lang="en-US" sz="1600" i="1" spc="-5" dirty="0">
                <a:latin typeface="Times New Roman"/>
                <a:cs typeface="Times New Roman"/>
              </a:rPr>
              <a:t>ce</a:t>
            </a:r>
            <a:r>
              <a:rPr lang="en-US" sz="1600" i="1" dirty="0">
                <a:latin typeface="Times New Roman"/>
                <a:cs typeface="Times New Roman"/>
              </a:rPr>
              <a:t>ss, analysis,</a:t>
            </a:r>
            <a:r>
              <a:rPr lang="en-US" sz="1600" i="1" spc="15" dirty="0">
                <a:latin typeface="Times New Roman"/>
                <a:cs typeface="Times New Roman"/>
              </a:rPr>
              <a:t> </a:t>
            </a:r>
            <a:r>
              <a:rPr lang="en-US" sz="1600" i="1"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tions tak</a:t>
            </a:r>
            <a:r>
              <a:rPr lang="en-US" sz="1600" i="1" spc="-10" dirty="0">
                <a:latin typeface="Times New Roman"/>
                <a:cs typeface="Times New Roman"/>
              </a:rPr>
              <a:t>e</a:t>
            </a:r>
            <a:r>
              <a:rPr lang="en-US" sz="1600" i="1" dirty="0">
                <a:latin typeface="Times New Roman"/>
                <a:cs typeface="Times New Roman"/>
              </a:rPr>
              <a:t>n, </a:t>
            </a:r>
            <a:r>
              <a:rPr lang="en-US" sz="1600" i="1" spc="-5" dirty="0">
                <a:latin typeface="Times New Roman"/>
                <a:cs typeface="Times New Roman"/>
              </a:rPr>
              <a:t>e</a:t>
            </a:r>
            <a:r>
              <a:rPr lang="en-US" sz="1600" i="1" dirty="0">
                <a:latin typeface="Times New Roman"/>
                <a:cs typeface="Times New Roman"/>
              </a:rPr>
              <a:t>ff</a:t>
            </a:r>
            <a:r>
              <a:rPr lang="en-US" sz="1600" i="1" spc="-5" dirty="0">
                <a:latin typeface="Times New Roman"/>
                <a:cs typeface="Times New Roman"/>
              </a:rPr>
              <a:t>ec</a:t>
            </a:r>
            <a:r>
              <a:rPr lang="en-US" sz="1600" i="1" dirty="0">
                <a:latin typeface="Times New Roman"/>
                <a:cs typeface="Times New Roman"/>
              </a:rPr>
              <a:t>ti</a:t>
            </a:r>
            <a:r>
              <a:rPr lang="en-US" sz="1600" i="1" spc="5" dirty="0">
                <a:latin typeface="Times New Roman"/>
                <a:cs typeface="Times New Roman"/>
              </a:rPr>
              <a:t>v</a:t>
            </a:r>
            <a:r>
              <a:rPr lang="en-US" sz="1600" i="1" spc="-5" dirty="0">
                <a:latin typeface="Times New Roman"/>
                <a:cs typeface="Times New Roman"/>
              </a:rPr>
              <a:t>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p:txBody>
      </p:sp>
    </p:spTree>
    <p:extLst>
      <p:ext uri="{BB962C8B-B14F-4D97-AF65-F5344CB8AC3E}">
        <p14:creationId xmlns:p14="http://schemas.microsoft.com/office/powerpoint/2010/main" val="28994787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92826" y="685800"/>
            <a:ext cx="9067800" cy="570925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9.3. Feedback on facilities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Assessment is based on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Feedback collection</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Analysis and corrective action taken</a:t>
            </a:r>
          </a:p>
          <a:p>
            <a:pPr lvl="1"/>
            <a:endParaRPr lang="en-US" sz="1200"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9.4. Self Learning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The institution needs to specify –</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Facilities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Materials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Scope for self-learning / learning beyond syllabus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Webinars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Podcast</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MOOCs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Evaluate effectiveness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1547726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629989"/>
            <a:ext cx="9067800" cy="600933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9.5. Career Guidance, Training, Placement </a:t>
            </a:r>
          </a:p>
          <a:p>
            <a:pPr>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Facility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Management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Effectiveness for career guidance including counseling for higher studies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Campus placement support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interaction for training/internship/placement, etc.</a:t>
            </a:r>
          </a:p>
          <a:p>
            <a:endParaRPr lang="en-US" sz="1050" i="1" dirty="0"/>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spcBef>
                <a:spcPts val="600"/>
              </a:spcBef>
            </a:pPr>
            <a:r>
              <a:rPr lang="en-US" sz="1600" i="1" dirty="0">
                <a:latin typeface="Times New Roman"/>
                <a:cs typeface="Times New Roman"/>
              </a:rPr>
              <a:t>Availability, implementation, effectiveness (also to be verified during interaction with the students)</a:t>
            </a:r>
          </a:p>
          <a:p>
            <a:endParaRPr lang="en-US" sz="1050" i="1" dirty="0">
              <a:latin typeface="Times New Roman"/>
              <a:cs typeface="Times New Roman"/>
            </a:endParaRPr>
          </a:p>
          <a:p>
            <a:r>
              <a:rPr lang="en-US" sz="2200" b="1" dirty="0">
                <a:solidFill>
                  <a:srgbClr val="0000CC"/>
                </a:solidFill>
                <a:latin typeface="Times New Roman" panose="02020603050405020304" pitchFamily="18" charset="0"/>
                <a:cs typeface="Times New Roman" panose="02020603050405020304" pitchFamily="18" charset="0"/>
              </a:rPr>
              <a:t>9.6. Entrepreneurship Cell</a:t>
            </a:r>
          </a:p>
          <a:p>
            <a:pPr>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Facility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Management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Effectiveness in encouraging entrepreneurship and incubation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Success stories for each of the assessment years</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00000"/>
              </a:lnSpc>
            </a:pPr>
            <a:r>
              <a:rPr lang="en-US" sz="1600" i="1" dirty="0">
                <a:latin typeface="Times New Roman"/>
                <a:cs typeface="Times New Roman"/>
              </a:rPr>
              <a:t>Availability, implementation, effectiveness (also to be verified during interaction with the students)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1512117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629989"/>
            <a:ext cx="9067800" cy="135421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9.7. Co-curricular and Extra-curricular Activities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Co-curricular and extra-curricular activities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731522" y="3999637"/>
            <a:ext cx="8844278" cy="87716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50000"/>
              </a:lnSpc>
            </a:pPr>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imple</a:t>
            </a:r>
            <a:r>
              <a:rPr lang="en-US" sz="1600" i="1" spc="-5" dirty="0">
                <a:latin typeface="Times New Roman"/>
                <a:cs typeface="Times New Roman"/>
              </a:rPr>
              <a:t>me</a:t>
            </a:r>
            <a:r>
              <a:rPr lang="en-US" sz="1600" i="1" dirty="0">
                <a:latin typeface="Times New Roman"/>
                <a:cs typeface="Times New Roman"/>
              </a:rPr>
              <a:t>ntation, </a:t>
            </a:r>
            <a:r>
              <a:rPr lang="en-US" sz="1600" i="1" spc="-5" dirty="0">
                <a:latin typeface="Times New Roman"/>
                <a:cs typeface="Times New Roman"/>
              </a:rPr>
              <a:t>e</a:t>
            </a:r>
            <a:r>
              <a:rPr lang="en-US" sz="1600" i="1" dirty="0">
                <a:latin typeface="Times New Roman"/>
                <a:cs typeface="Times New Roman"/>
              </a:rPr>
              <a:t>ff</a:t>
            </a:r>
            <a:r>
              <a:rPr lang="en-US" sz="1600" i="1" spc="-5" dirty="0">
                <a:latin typeface="Times New Roman"/>
                <a:cs typeface="Times New Roman"/>
              </a:rPr>
              <a:t>ec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r>
              <a:rPr lang="en-US" sz="1600" i="1" spc="15" dirty="0">
                <a:latin typeface="Times New Roman"/>
                <a:cs typeface="Times New Roman"/>
              </a:rPr>
              <a:t> </a:t>
            </a:r>
            <a:r>
              <a:rPr lang="en-US" sz="1600" i="1" spc="-20" dirty="0">
                <a:latin typeface="Times New Roman"/>
                <a:cs typeface="Times New Roman"/>
              </a:rPr>
              <a:t>(</a:t>
            </a:r>
            <a:r>
              <a:rPr lang="en-US" sz="1600" i="1" dirty="0">
                <a:latin typeface="Times New Roman"/>
                <a:cs typeface="Times New Roman"/>
              </a:rPr>
              <a:t>also</a:t>
            </a:r>
            <a:r>
              <a:rPr lang="en-US" sz="1600" i="1" spc="5" dirty="0">
                <a:latin typeface="Times New Roman"/>
                <a:cs typeface="Times New Roman"/>
              </a:rPr>
              <a:t> </a:t>
            </a:r>
            <a:r>
              <a:rPr lang="en-US" sz="1600" i="1" dirty="0">
                <a:latin typeface="Times New Roman"/>
                <a:cs typeface="Times New Roman"/>
              </a:rPr>
              <a:t>to</a:t>
            </a:r>
            <a:r>
              <a:rPr lang="en-US" sz="1600" i="1" spc="10" dirty="0">
                <a:latin typeface="Times New Roman"/>
                <a:cs typeface="Times New Roman"/>
              </a:rPr>
              <a:t> </a:t>
            </a:r>
            <a:r>
              <a:rPr lang="en-US" sz="1600" i="1" dirty="0">
                <a:latin typeface="Times New Roman"/>
                <a:cs typeface="Times New Roman"/>
              </a:rPr>
              <a:t>be</a:t>
            </a:r>
            <a:r>
              <a:rPr lang="en-US" sz="1600" i="1" spc="-5" dirty="0">
                <a:latin typeface="Times New Roman"/>
                <a:cs typeface="Times New Roman"/>
              </a:rPr>
              <a:t> 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 with the</a:t>
            </a:r>
            <a:r>
              <a:rPr lang="en-US" sz="1600" i="1" spc="-5" dirty="0">
                <a:latin typeface="Times New Roman"/>
                <a:cs typeface="Times New Roman"/>
              </a:rPr>
              <a:t> </a:t>
            </a:r>
            <a:r>
              <a:rPr lang="en-US" sz="1600" i="1" dirty="0">
                <a:latin typeface="Times New Roman"/>
                <a:cs typeface="Times New Roman"/>
              </a:rPr>
              <a:t>students)</a:t>
            </a:r>
            <a:endParaRPr lang="en-US" sz="1600" dirty="0">
              <a:latin typeface="Times New Roman"/>
              <a:cs typeface="Times New Roman"/>
            </a:endParaRPr>
          </a:p>
        </p:txBody>
      </p:sp>
      <p:sp>
        <p:nvSpPr>
          <p:cNvPr id="8" name="Rectangle 7"/>
          <p:cNvSpPr/>
          <p:nvPr/>
        </p:nvSpPr>
        <p:spPr>
          <a:xfrm>
            <a:off x="731522" y="2311808"/>
            <a:ext cx="7345678" cy="1421992"/>
          </a:xfrm>
          <a:prstGeom prst="rect">
            <a:avLst/>
          </a:prstGeom>
        </p:spPr>
        <p:txBody>
          <a:bodyPr wrap="square">
            <a:spAutoFit/>
          </a:bodyPr>
          <a:lstStyle/>
          <a:p>
            <a:pPr marL="457200" indent="-395288" algn="just">
              <a:lnSpc>
                <a:spcPct val="150000"/>
              </a:lnSpc>
              <a:buSzPct val="91666"/>
              <a:buFont typeface="Times New Roman"/>
              <a:buAutoNum type="alphaUcPeriod"/>
            </a:pPr>
            <a:r>
              <a:rPr lang="en-US" sz="2000" dirty="0">
                <a:latin typeface="Times New Roman"/>
                <a:cs typeface="Times New Roman"/>
              </a:rPr>
              <a:t>Availability of sports and cultural facilities (3)</a:t>
            </a:r>
          </a:p>
          <a:p>
            <a:pPr marL="457200" indent="-395288" algn="just">
              <a:lnSpc>
                <a:spcPct val="150000"/>
              </a:lnSpc>
              <a:buSzPct val="91666"/>
              <a:buFont typeface="Times New Roman"/>
              <a:buAutoNum type="alphaUcPeriod"/>
            </a:pPr>
            <a:r>
              <a:rPr lang="en-US" sz="2000" dirty="0">
                <a:latin typeface="Times New Roman"/>
                <a:cs typeface="Times New Roman"/>
              </a:rPr>
              <a:t>NCC, NSS and other clubs (3)</a:t>
            </a:r>
          </a:p>
          <a:p>
            <a:pPr marL="457200" indent="-395288" algn="just">
              <a:lnSpc>
                <a:spcPct val="150000"/>
              </a:lnSpc>
              <a:buSzPct val="91666"/>
              <a:buFont typeface="Times New Roman"/>
              <a:buAutoNum type="alphaUcPeriod"/>
            </a:pPr>
            <a:r>
              <a:rPr lang="en-US" sz="2000" dirty="0">
                <a:latin typeface="Times New Roman"/>
                <a:cs typeface="Times New Roman"/>
              </a:rPr>
              <a:t>Annual students activities (4)</a:t>
            </a:r>
          </a:p>
        </p:txBody>
      </p:sp>
    </p:spTree>
    <p:extLst>
      <p:ext uri="{BB962C8B-B14F-4D97-AF65-F5344CB8AC3E}">
        <p14:creationId xmlns:p14="http://schemas.microsoft.com/office/powerpoint/2010/main" val="34643687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42307"/>
            <a:ext cx="9328150" cy="304800"/>
          </a:xfrm>
        </p:spPr>
        <p:txBody>
          <a:bodyPr>
            <a:noAutofit/>
          </a:bodyPr>
          <a:lstStyle/>
          <a:p>
            <a:pPr algn="l"/>
            <a:r>
              <a:rPr lang="en-US" sz="2000" b="1" dirty="0">
                <a:solidFill>
                  <a:srgbClr val="FF0000"/>
                </a:solidFill>
                <a:latin typeface="Cambria" panose="02040503050406030204" pitchFamily="18" charset="0"/>
              </a:rPr>
              <a:t>CRITERION 10: Governance, Institutional Support and Financial Resources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1469410"/>
            <a:ext cx="8915400" cy="216982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10.1 Organization, Governance and Transparency</a:t>
            </a:r>
          </a:p>
          <a:p>
            <a:r>
              <a:rPr lang="en-US" sz="22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10.1.1. State the Vision and Mission of the Institute</a:t>
            </a:r>
          </a:p>
          <a:p>
            <a:pPr algn="just"/>
            <a:r>
              <a:rPr lang="en-US" sz="2000" dirty="0">
                <a:latin typeface="Times New Roman" panose="02020603050405020304" pitchFamily="18" charset="0"/>
                <a:cs typeface="Times New Roman" panose="02020603050405020304" pitchFamily="18" charset="0"/>
              </a:rPr>
              <a:t>	Vision statement typically indicates aspirations and Mission statement states 	the broad approach to achieve aspirations</a:t>
            </a:r>
          </a:p>
          <a:p>
            <a:pPr algn="just"/>
            <a:endParaRPr lang="en-US" sz="11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Appropriateness/relevance</a:t>
            </a:r>
          </a:p>
        </p:txBody>
      </p:sp>
      <p:sp>
        <p:nvSpPr>
          <p:cNvPr id="7" name="Rectangle 6"/>
          <p:cNvSpPr/>
          <p:nvPr/>
        </p:nvSpPr>
        <p:spPr>
          <a:xfrm>
            <a:off x="533400" y="3893909"/>
            <a:ext cx="8915400" cy="2354491"/>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57150" indent="-396875" algn="just">
              <a:lnSpc>
                <a:spcPct val="150000"/>
              </a:lnSpc>
              <a:buFont typeface="Times New Roman"/>
              <a:buAutoNum type="alphaUcPeriod"/>
            </a:pPr>
            <a:r>
              <a:rPr lang="en-US" sz="1600" b="1" i="1" dirty="0">
                <a:latin typeface="Times New Roman"/>
                <a:cs typeface="Times New Roman"/>
              </a:rPr>
              <a:t>Institute  Vision  and  Mission  statements</a:t>
            </a:r>
            <a:r>
              <a:rPr lang="en-US" sz="1600" i="1" dirty="0">
                <a:latin typeface="Times New Roman"/>
                <a:cs typeface="Times New Roman"/>
              </a:rPr>
              <a:t>:   Availability  of  statements  on  Institute  website;  Availability  at  Central  facilities  such  as   Library, Computer   Center,  Principal   Chamber  etc.  Availability  of  one  set  of  statements  in   each  of  the  departments;   Availability  in  Institute  level documents</a:t>
            </a:r>
          </a:p>
          <a:p>
            <a:pPr marL="457200" indent="-396875" algn="just">
              <a:lnSpc>
                <a:spcPct val="150000"/>
              </a:lnSpc>
              <a:buFont typeface="Times New Roman"/>
              <a:buAutoNum type="alphaUcPeriod"/>
            </a:pPr>
            <a:r>
              <a:rPr lang="en-US" sz="1600" i="1" dirty="0">
                <a:latin typeface="Times New Roman"/>
                <a:cs typeface="Times New Roman"/>
              </a:rPr>
              <a:t>Correctness from definition perspective</a:t>
            </a:r>
          </a:p>
        </p:txBody>
      </p:sp>
    </p:spTree>
    <p:extLst>
      <p:ext uri="{BB962C8B-B14F-4D97-AF65-F5344CB8AC3E}">
        <p14:creationId xmlns:p14="http://schemas.microsoft.com/office/powerpoint/2010/main" val="10832135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42307"/>
            <a:ext cx="9328150" cy="304800"/>
          </a:xfrm>
        </p:spPr>
        <p:txBody>
          <a:bodyPr>
            <a:noAutofit/>
          </a:bodyPr>
          <a:lstStyle/>
          <a:p>
            <a:pPr algn="l"/>
            <a:r>
              <a:rPr lang="en-US" sz="2000" b="1" dirty="0">
                <a:solidFill>
                  <a:srgbClr val="FF0000"/>
                </a:solidFill>
                <a:latin typeface="Cambria" panose="02040503050406030204" pitchFamily="18" charset="0"/>
              </a:rPr>
              <a:t>CRITERION 10: Governance, Institutional Support and Financial Resources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19099" y="1447800"/>
            <a:ext cx="9067800" cy="4078039"/>
          </a:xfrm>
          <a:prstGeom prst="rect">
            <a:avLst/>
          </a:prstGeom>
        </p:spPr>
        <p:txBody>
          <a:bodyPr wrap="square">
            <a:spAutoFit/>
          </a:bodyPr>
          <a:lstStyle/>
          <a:p>
            <a:pPr algn="just"/>
            <a:r>
              <a:rPr lang="en-US" sz="2000" dirty="0">
                <a:solidFill>
                  <a:srgbClr val="FF0000"/>
                </a:solidFill>
                <a:latin typeface="Times New Roman" panose="02020603050405020304" pitchFamily="18" charset="0"/>
                <a:cs typeface="Times New Roman" panose="02020603050405020304" pitchFamily="18" charset="0"/>
              </a:rPr>
              <a:t>10.1.2. Governing body, administrative setup, functions of various bodies, 	service rules, procedures, recruitment and promotional policies </a:t>
            </a:r>
          </a:p>
          <a:p>
            <a:pPr algn="just"/>
            <a:endParaRPr lang="en-US" sz="900" b="1" dirty="0"/>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List the governing, senate, and all other academic and administrative bodies; their memberships, functions, and responsibilities; frequency of the meetings; and attendance therein</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published rules including service rules, policies and procedures; year of publication shall be listed</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Minutes of the meetings, Action taken reports, extent of awareness among the employees/students</a:t>
            </a:r>
          </a:p>
        </p:txBody>
      </p:sp>
      <p:sp>
        <p:nvSpPr>
          <p:cNvPr id="7" name="Rectangle 6"/>
          <p:cNvSpPr/>
          <p:nvPr/>
        </p:nvSpPr>
        <p:spPr>
          <a:xfrm>
            <a:off x="518162" y="5570547"/>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nSpc>
                <a:spcPct val="100000"/>
              </a:lnSpc>
            </a:pP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Tree>
    <p:extLst>
      <p:ext uri="{BB962C8B-B14F-4D97-AF65-F5344CB8AC3E}">
        <p14:creationId xmlns:p14="http://schemas.microsoft.com/office/powerpoint/2010/main" val="288361156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685800"/>
            <a:ext cx="8991600" cy="182357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10.1.3. Decentralization in working and grievance redressal mechanism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List the names of the faculty members who have been delegated powers for taking administrative decisions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Grievance Redressal cell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 report for the above point</a:t>
            </a:r>
          </a:p>
        </p:txBody>
      </p:sp>
      <p:sp>
        <p:nvSpPr>
          <p:cNvPr id="7" name="Rectangle 6"/>
          <p:cNvSpPr/>
          <p:nvPr/>
        </p:nvSpPr>
        <p:spPr>
          <a:xfrm>
            <a:off x="472966" y="3434968"/>
            <a:ext cx="8991600" cy="1746632"/>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10.1.4. Delegation of financial powers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Institution should explicitly mention financial powers delegated to the Principal, Heads of Departments and relevant in-charges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Demonstrate the utilization of financial powers for each year of the assessment years </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10" name="Rectangle 9"/>
          <p:cNvSpPr/>
          <p:nvPr/>
        </p:nvSpPr>
        <p:spPr>
          <a:xfrm>
            <a:off x="685800" y="2509376"/>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nSpc>
                <a:spcPct val="100000"/>
              </a:lnSpc>
            </a:pPr>
            <a:r>
              <a:rPr lang="en-US" sz="1600" i="1" spc="-5" dirty="0">
                <a:latin typeface="Times New Roman"/>
                <a:cs typeface="Times New Roman"/>
              </a:rPr>
              <a:t>A</a:t>
            </a:r>
            <a:r>
              <a:rPr lang="en-US" sz="1600" i="1" dirty="0">
                <a:latin typeface="Times New Roman"/>
                <a:cs typeface="Times New Roman"/>
              </a:rPr>
              <a:t>.  </a:t>
            </a:r>
            <a:r>
              <a:rPr lang="en-US" sz="1600" i="1" spc="-135"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a:t>
            </a:r>
            <a:r>
              <a:rPr lang="en-US" sz="1600" i="1" spc="20" dirty="0">
                <a:latin typeface="Times New Roman"/>
                <a:cs typeface="Times New Roman"/>
              </a:rPr>
              <a:t> </a:t>
            </a:r>
            <a:r>
              <a:rPr lang="en-US" sz="1600" i="1" dirty="0">
                <a:latin typeface="Times New Roman"/>
                <a:cs typeface="Times New Roman"/>
              </a:rPr>
              <a:t>&amp;</a:t>
            </a:r>
            <a:r>
              <a:rPr lang="en-US" sz="1600" i="1" spc="-35" dirty="0">
                <a:latin typeface="Times New Roman"/>
                <a:cs typeface="Times New Roman"/>
              </a:rPr>
              <a:t> </a:t>
            </a:r>
            <a:r>
              <a:rPr lang="en-US" sz="1600" i="1" dirty="0">
                <a:latin typeface="Times New Roman"/>
                <a:cs typeface="Times New Roman"/>
              </a:rPr>
              <a:t>C.  Do</a:t>
            </a:r>
            <a:r>
              <a:rPr lang="en-US" sz="1600" i="1" spc="-10" dirty="0">
                <a:latin typeface="Times New Roman"/>
                <a:cs typeface="Times New Roman"/>
              </a:rPr>
              <a:t>c</a:t>
            </a:r>
            <a:r>
              <a:rPr lang="en-US" sz="1600" i="1" dirty="0">
                <a:latin typeface="Times New Roman"/>
                <a:cs typeface="Times New Roman"/>
              </a:rPr>
              <a:t>u</a:t>
            </a:r>
            <a:r>
              <a:rPr lang="en-US" sz="1600" i="1" spc="5" dirty="0">
                <a:latin typeface="Times New Roman"/>
                <a:cs typeface="Times New Roman"/>
              </a:rPr>
              <a:t>m</a:t>
            </a:r>
            <a:r>
              <a:rPr lang="en-US" sz="1600" i="1" spc="-5" dirty="0">
                <a:latin typeface="Times New Roman"/>
                <a:cs typeface="Times New Roman"/>
              </a:rPr>
              <a:t>e</a:t>
            </a:r>
            <a:r>
              <a:rPr lang="en-US" sz="1600" i="1" dirty="0">
                <a:latin typeface="Times New Roman"/>
                <a:cs typeface="Times New Roman"/>
              </a:rPr>
              <a:t>ntary</a:t>
            </a:r>
            <a:r>
              <a:rPr lang="en-US" sz="1600" i="1" spc="-5"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iden</a:t>
            </a:r>
            <a:r>
              <a:rPr lang="en-US" sz="1600" i="1" spc="-10"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
        <p:nvSpPr>
          <p:cNvPr id="11" name="Rectangle 10"/>
          <p:cNvSpPr/>
          <p:nvPr/>
        </p:nvSpPr>
        <p:spPr>
          <a:xfrm>
            <a:off x="675290" y="5181600"/>
            <a:ext cx="8900510" cy="1246495"/>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34963" algn="just">
              <a:lnSpc>
                <a:spcPct val="150000"/>
              </a:lnSpc>
              <a:buFont typeface="Times New Roman"/>
              <a:buAutoNum type="alphaUcPeriod"/>
            </a:pPr>
            <a:r>
              <a:rPr lang="en-US" sz="1600" i="1" dirty="0">
                <a:latin typeface="Times New Roman"/>
                <a:cs typeface="Times New Roman"/>
              </a:rPr>
              <a:t>Circulars</a:t>
            </a:r>
            <a:r>
              <a:rPr lang="en-US" sz="1600" i="1" spc="5" dirty="0">
                <a:latin typeface="Times New Roman"/>
                <a:cs typeface="Times New Roman"/>
              </a:rPr>
              <a:t> </a:t>
            </a:r>
            <a:r>
              <a:rPr lang="en-US" sz="1600" i="1" dirty="0">
                <a:latin typeface="Times New Roman"/>
                <a:cs typeface="Times New Roman"/>
              </a:rPr>
              <a:t>notifying fina</a:t>
            </a:r>
            <a:r>
              <a:rPr lang="en-US" sz="1600" i="1" spc="-1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ial</a:t>
            </a:r>
            <a:r>
              <a:rPr lang="en-US" sz="1600" i="1" spc="5" dirty="0">
                <a:latin typeface="Times New Roman"/>
                <a:cs typeface="Times New Roman"/>
              </a:rPr>
              <a:t> </a:t>
            </a:r>
            <a:r>
              <a:rPr lang="en-US" sz="1600" i="1" dirty="0">
                <a:latin typeface="Times New Roman"/>
                <a:cs typeface="Times New Roman"/>
              </a:rPr>
              <a:t>pow</a:t>
            </a:r>
            <a:r>
              <a:rPr lang="en-US" sz="1600" i="1" spc="-5" dirty="0">
                <a:latin typeface="Times New Roman"/>
                <a:cs typeface="Times New Roman"/>
              </a:rPr>
              <a:t>e</a:t>
            </a:r>
            <a:r>
              <a:rPr lang="en-US" sz="1600" i="1" dirty="0">
                <a:latin typeface="Times New Roman"/>
                <a:cs typeface="Times New Roman"/>
              </a:rPr>
              <a:t>rs</a:t>
            </a:r>
            <a:endParaRPr lang="en-US" sz="1600" dirty="0">
              <a:latin typeface="Times New Roman"/>
              <a:cs typeface="Times New Roman"/>
            </a:endParaRPr>
          </a:p>
          <a:p>
            <a:pPr marL="457200" indent="-334963" algn="just">
              <a:lnSpc>
                <a:spcPct val="150000"/>
              </a:lnSpc>
              <a:buFont typeface="Times New Roman"/>
              <a:buAutoNum type="alphaUcPeriod"/>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to</a:t>
            </a:r>
            <a:r>
              <a:rPr lang="en-US" sz="1600" i="1" spc="10" dirty="0">
                <a:latin typeface="Times New Roman"/>
                <a:cs typeface="Times New Roman"/>
              </a:rPr>
              <a:t> </a:t>
            </a:r>
            <a:r>
              <a:rPr lang="en-US" sz="1600" i="1" spc="-5" dirty="0">
                <a:latin typeface="Times New Roman"/>
                <a:cs typeface="Times New Roman"/>
              </a:rPr>
              <a:t>ex</a:t>
            </a:r>
            <a:r>
              <a:rPr lang="en-US" sz="1600" i="1" dirty="0">
                <a:latin typeface="Times New Roman"/>
                <a:cs typeface="Times New Roman"/>
              </a:rPr>
              <a:t>hibit utilization</a:t>
            </a:r>
            <a:r>
              <a:rPr lang="en-US" sz="1600" i="1" spc="5" dirty="0">
                <a:latin typeface="Times New Roman"/>
                <a:cs typeface="Times New Roman"/>
              </a:rPr>
              <a:t> </a:t>
            </a:r>
            <a:r>
              <a:rPr lang="en-US" sz="1600" i="1" dirty="0">
                <a:latin typeface="Times New Roman"/>
                <a:cs typeface="Times New Roman"/>
              </a:rPr>
              <a:t>at </a:t>
            </a:r>
            <a:r>
              <a:rPr lang="en-US" sz="1600" i="1" spc="-5" dirty="0">
                <a:latin typeface="Times New Roman"/>
                <a:cs typeface="Times New Roman"/>
              </a:rPr>
              <a:t>e</a:t>
            </a:r>
            <a:r>
              <a:rPr lang="en-US" sz="1600" i="1" dirty="0">
                <a:latin typeface="Times New Roman"/>
                <a:cs typeface="Times New Roman"/>
              </a:rPr>
              <a:t>a</a:t>
            </a:r>
            <a:r>
              <a:rPr lang="en-US" sz="1600" i="1" spc="-20" dirty="0">
                <a:latin typeface="Times New Roman"/>
                <a:cs typeface="Times New Roman"/>
              </a:rPr>
              <a:t>c</a:t>
            </a:r>
            <a:r>
              <a:rPr lang="en-US" sz="1600" i="1" dirty="0">
                <a:latin typeface="Times New Roman"/>
                <a:cs typeface="Times New Roman"/>
              </a:rPr>
              <a:t>h le</a:t>
            </a:r>
            <a:r>
              <a:rPr lang="en-US" sz="1600" i="1" spc="-10" dirty="0">
                <a:latin typeface="Times New Roman"/>
                <a:cs typeface="Times New Roman"/>
              </a:rPr>
              <a:t>v</a:t>
            </a:r>
            <a:r>
              <a:rPr lang="en-US" sz="1600" i="1" spc="-5" dirty="0">
                <a:latin typeface="Times New Roman"/>
                <a:cs typeface="Times New Roman"/>
              </a:rPr>
              <a:t>e</a:t>
            </a:r>
            <a:r>
              <a:rPr lang="en-US" sz="1600" i="1" dirty="0">
                <a:latin typeface="Times New Roman"/>
                <a:cs typeface="Times New Roman"/>
              </a:rPr>
              <a:t>ls during assessment </a:t>
            </a:r>
            <a:r>
              <a:rPr lang="en-US" sz="1600" i="1" spc="-5" dirty="0">
                <a:latin typeface="Times New Roman"/>
                <a:cs typeface="Times New Roman"/>
              </a:rPr>
              <a:t>ye</a:t>
            </a:r>
            <a:r>
              <a:rPr lang="en-US" sz="1600" i="1" dirty="0">
                <a:latin typeface="Times New Roman"/>
                <a:cs typeface="Times New Roman"/>
              </a:rPr>
              <a:t>ars</a:t>
            </a:r>
            <a:endParaRPr lang="en-US" sz="1600" dirty="0">
              <a:latin typeface="Times New Roman"/>
              <a:cs typeface="Times New Roman"/>
            </a:endParaRPr>
          </a:p>
        </p:txBody>
      </p:sp>
    </p:spTree>
    <p:extLst>
      <p:ext uri="{BB962C8B-B14F-4D97-AF65-F5344CB8AC3E}">
        <p14:creationId xmlns:p14="http://schemas.microsoft.com/office/powerpoint/2010/main" val="295333101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8" name="Rectangle 7"/>
          <p:cNvSpPr/>
          <p:nvPr/>
        </p:nvSpPr>
        <p:spPr>
          <a:xfrm>
            <a:off x="409568" y="838200"/>
            <a:ext cx="8991600" cy="1746632"/>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10.1.5. 	Transparency and availability of correct/unambiguous information in</a:t>
            </a:r>
          </a:p>
          <a:p>
            <a:r>
              <a:rPr lang="en-US" sz="2000" dirty="0">
                <a:solidFill>
                  <a:srgbClr val="FF0000"/>
                </a:solidFill>
                <a:latin typeface="Times New Roman" panose="02020603050405020304" pitchFamily="18" charset="0"/>
                <a:cs typeface="Times New Roman" panose="02020603050405020304" pitchFamily="18" charset="0"/>
              </a:rPr>
              <a:t>	public domain </a:t>
            </a:r>
          </a:p>
          <a:p>
            <a:pPr marL="747713" lvl="1" indent="-290513"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Information on policies, rules, processes and dissemination of this information to stakeholders is to be made available on the web site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Disseminating of information about student, faculty and staff</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10" name="Rectangle 9"/>
          <p:cNvSpPr/>
          <p:nvPr/>
        </p:nvSpPr>
        <p:spPr>
          <a:xfrm>
            <a:off x="609600" y="2765539"/>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lnSpc>
                <a:spcPct val="100000"/>
              </a:lnSpc>
            </a:pPr>
            <a:r>
              <a:rPr lang="en-US" sz="1600" i="1" spc="-5" dirty="0">
                <a:latin typeface="Times New Roman"/>
                <a:cs typeface="Times New Roman"/>
              </a:rPr>
              <a:t>A</a:t>
            </a:r>
            <a:r>
              <a:rPr lang="en-US" sz="1600" i="1" dirty="0">
                <a:latin typeface="Times New Roman"/>
                <a:cs typeface="Times New Roman"/>
              </a:rPr>
              <a:t>.</a:t>
            </a:r>
            <a:r>
              <a:rPr lang="en-US" sz="1600" i="1" spc="80" dirty="0">
                <a:latin typeface="Times New Roman"/>
                <a:cs typeface="Times New Roman"/>
              </a:rPr>
              <a:t> </a:t>
            </a:r>
            <a:r>
              <a:rPr lang="en-US" sz="1600" i="1" dirty="0">
                <a:latin typeface="Times New Roman"/>
                <a:cs typeface="Times New Roman"/>
              </a:rPr>
              <a:t>&amp;</a:t>
            </a:r>
            <a:r>
              <a:rPr lang="en-US" sz="1600" i="1" spc="-10"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 </a:t>
            </a:r>
            <a:r>
              <a:rPr lang="en-US" sz="1600" i="1" spc="10" dirty="0">
                <a:latin typeface="Times New Roman"/>
                <a:cs typeface="Times New Roman"/>
              </a:rPr>
              <a:t> </a:t>
            </a:r>
            <a:r>
              <a:rPr lang="en-US" sz="1600" i="1" spc="-20" dirty="0">
                <a:latin typeface="Times New Roman"/>
                <a:cs typeface="Times New Roman"/>
              </a:rPr>
              <a:t>W</a:t>
            </a:r>
            <a:r>
              <a:rPr lang="en-US" sz="1600" i="1" spc="5" dirty="0">
                <a:latin typeface="Times New Roman"/>
                <a:cs typeface="Times New Roman"/>
              </a:rPr>
              <a:t>e</a:t>
            </a:r>
            <a:r>
              <a:rPr lang="en-US" sz="1600" i="1" dirty="0">
                <a:latin typeface="Times New Roman"/>
                <a:cs typeface="Times New Roman"/>
              </a:rPr>
              <a:t>bsite</a:t>
            </a:r>
            <a:r>
              <a:rPr lang="en-US" sz="1600" i="1" spc="-5" dirty="0">
                <a:latin typeface="Times New Roman"/>
                <a:cs typeface="Times New Roman"/>
              </a:rPr>
              <a:t> </a:t>
            </a:r>
            <a:r>
              <a:rPr lang="en-US" sz="1600" i="1" dirty="0">
                <a:latin typeface="Times New Roman"/>
                <a:cs typeface="Times New Roman"/>
              </a:rPr>
              <a:t>and Do</a:t>
            </a:r>
            <a:r>
              <a:rPr lang="en-US" sz="1600" i="1" spc="-10" dirty="0">
                <a:latin typeface="Times New Roman"/>
                <a:cs typeface="Times New Roman"/>
              </a:rPr>
              <a:t>c</a:t>
            </a:r>
            <a:r>
              <a:rPr lang="en-US" sz="1600" i="1" spc="10" dirty="0">
                <a:latin typeface="Times New Roman"/>
                <a:cs typeface="Times New Roman"/>
              </a:rPr>
              <a:t>u</a:t>
            </a:r>
            <a:r>
              <a:rPr lang="en-US" sz="1600" i="1" dirty="0">
                <a:latin typeface="Times New Roman"/>
                <a:cs typeface="Times New Roman"/>
              </a:rPr>
              <a:t>m</a:t>
            </a:r>
            <a:r>
              <a:rPr lang="en-US" sz="1600" i="1" spc="-10" dirty="0">
                <a:latin typeface="Times New Roman"/>
                <a:cs typeface="Times New Roman"/>
              </a:rPr>
              <a:t>e</a:t>
            </a:r>
            <a:r>
              <a:rPr lang="en-US" sz="1600" i="1" dirty="0">
                <a:latin typeface="Times New Roman"/>
                <a:cs typeface="Times New Roman"/>
              </a:rPr>
              <a:t>ntary </a:t>
            </a:r>
            <a:r>
              <a:rPr lang="en-US" sz="1600" i="1" spc="-5" dirty="0">
                <a:latin typeface="Times New Roman"/>
                <a:cs typeface="Times New Roman"/>
              </a:rPr>
              <a:t>ev</a:t>
            </a:r>
            <a:r>
              <a:rPr lang="en-US" sz="1600" i="1" dirty="0">
                <a:latin typeface="Times New Roman"/>
                <a:cs typeface="Times New Roman"/>
              </a:rPr>
              <a:t>i</a:t>
            </a:r>
            <a:r>
              <a:rPr lang="en-US" sz="1600" i="1" spc="10" dirty="0">
                <a:latin typeface="Times New Roman"/>
                <a:cs typeface="Times New Roman"/>
              </a:rPr>
              <a:t>d</a:t>
            </a:r>
            <a:r>
              <a:rPr lang="en-US" sz="1600" i="1" spc="-5" dirty="0">
                <a:latin typeface="Times New Roman"/>
                <a:cs typeface="Times New Roman"/>
              </a:rPr>
              <a:t>e</a:t>
            </a:r>
            <a:r>
              <a:rPr lang="en-US" sz="1600" i="1"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Tree>
    <p:extLst>
      <p:ext uri="{BB962C8B-B14F-4D97-AF65-F5344CB8AC3E}">
        <p14:creationId xmlns:p14="http://schemas.microsoft.com/office/powerpoint/2010/main" val="2193336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096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Corrected Vision and Mission Statements</a:t>
            </a:r>
          </a:p>
        </p:txBody>
      </p:sp>
      <p:sp>
        <p:nvSpPr>
          <p:cNvPr id="3" name="Subtitle 2"/>
          <p:cNvSpPr>
            <a:spLocks noGrp="1"/>
          </p:cNvSpPr>
          <p:nvPr>
            <p:ph type="subTitle" idx="1"/>
          </p:nvPr>
        </p:nvSpPr>
        <p:spPr>
          <a:xfrm>
            <a:off x="1310190" y="914400"/>
            <a:ext cx="8367215" cy="5181600"/>
          </a:xfrm>
        </p:spPr>
        <p:txBody>
          <a:bodyPr>
            <a:noAutofit/>
          </a:bodyPr>
          <a:lstStyle/>
          <a:p>
            <a:pPr algn="just">
              <a:buClrTx/>
            </a:pPr>
            <a:r>
              <a:rPr lang="en-US" sz="3200" dirty="0">
                <a:solidFill>
                  <a:srgbClr val="6600CC"/>
                </a:solidFill>
                <a:latin typeface="Times New Roman" panose="02020603050405020304" pitchFamily="18" charset="0"/>
                <a:cs typeface="Times New Roman" panose="02020603050405020304" pitchFamily="18" charset="0"/>
              </a:rPr>
              <a:t>Vision:</a:t>
            </a:r>
            <a:r>
              <a:rPr lang="en-US" sz="2800" dirty="0">
                <a:solidFill>
                  <a:schemeClr val="tx1"/>
                </a:solidFill>
                <a:latin typeface="Times New Roman" panose="02020603050405020304" pitchFamily="18" charset="0"/>
                <a:cs typeface="Times New Roman" panose="02020603050405020304" pitchFamily="18" charset="0"/>
              </a:rPr>
              <a:t>.</a:t>
            </a:r>
          </a:p>
          <a:p>
            <a:pPr algn="just">
              <a:buClrTx/>
            </a:pPr>
            <a:r>
              <a:rPr lang="en-US" dirty="0">
                <a:solidFill>
                  <a:schemeClr val="tx1"/>
                </a:solidFill>
                <a:latin typeface="Times New Roman" panose="02020603050405020304" pitchFamily="18" charset="0"/>
                <a:cs typeface="Times New Roman" panose="02020603050405020304" pitchFamily="18" charset="0"/>
              </a:rPr>
              <a:t>To emerge as one of the nation’s finest Institutions of higher learning in the field of Technical Education to develop professionals who are technically competent, ethical, environment friendly for betterment of society.</a:t>
            </a:r>
          </a:p>
          <a:p>
            <a:pPr algn="just">
              <a:buClrTx/>
            </a:pPr>
            <a:endParaRPr lang="en-US" b="1" dirty="0">
              <a:solidFill>
                <a:srgbClr val="FF00FF"/>
              </a:solidFill>
              <a:latin typeface="Times New Roman" panose="02020603050405020304" pitchFamily="18" charset="0"/>
              <a:cs typeface="Times New Roman" panose="02020603050405020304" pitchFamily="18" charset="0"/>
            </a:endParaRPr>
          </a:p>
          <a:p>
            <a:pPr algn="just">
              <a:buClrTx/>
            </a:pPr>
            <a:r>
              <a:rPr lang="en-US" sz="28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dirty="0">
                <a:solidFill>
                  <a:schemeClr val="tx1"/>
                </a:solidFill>
                <a:latin typeface="Times New Roman" panose="02020603050405020304" pitchFamily="18" charset="0"/>
                <a:cs typeface="Times New Roman" panose="02020603050405020304" pitchFamily="18" charset="0"/>
              </a:rPr>
              <a:t>Accomplish stimulating learning environment for students through quality teaching, research and outreach activity by providing state of the art facilities, industry exposure and guidance of dedicated faculty</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8768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72379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762000"/>
            <a:ext cx="8991600" cy="1692771"/>
          </a:xfrm>
          <a:prstGeom prst="rect">
            <a:avLst/>
          </a:prstGeom>
        </p:spPr>
        <p:txBody>
          <a:bodyPr wrap="square">
            <a:spAutoFit/>
          </a:bodyPr>
          <a:lstStyle/>
          <a:p>
            <a:pPr marL="688975" indent="-688975"/>
            <a:r>
              <a:rPr lang="en-US" sz="2200" b="1" dirty="0">
                <a:solidFill>
                  <a:srgbClr val="0000CC"/>
                </a:solidFill>
                <a:latin typeface="Times New Roman" panose="02020603050405020304" pitchFamily="18" charset="0"/>
                <a:cs typeface="Times New Roman" panose="02020603050405020304" pitchFamily="18" charset="0"/>
              </a:rPr>
              <a:t>10.2. 	Budget Allocation, Utilization, and Public Accounting at Institute   level</a:t>
            </a:r>
          </a:p>
          <a:p>
            <a:pPr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Summary of current financial year’s budget and actual expenditure incurred 	(for 	the institution exclusively) in the three previous financial years.</a:t>
            </a:r>
          </a:p>
        </p:txBody>
      </p:sp>
      <p:sp>
        <p:nvSpPr>
          <p:cNvPr id="6" name="Rectangle 5"/>
          <p:cNvSpPr/>
          <p:nvPr/>
        </p:nvSpPr>
        <p:spPr>
          <a:xfrm>
            <a:off x="534390" y="2667000"/>
            <a:ext cx="8839200" cy="938719"/>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Total Income at Institute level: For CFY, CFYm1, CFYm2 &amp; CFYm3</a:t>
            </a:r>
          </a:p>
          <a:p>
            <a:pPr>
              <a:lnSpc>
                <a:spcPct val="150000"/>
              </a:lnSpc>
            </a:pPr>
            <a:r>
              <a:rPr lang="en-US" sz="2200" dirty="0">
                <a:latin typeface="Times New Roman" panose="02020603050405020304" pitchFamily="18" charset="0"/>
                <a:cs typeface="Times New Roman" panose="02020603050405020304" pitchFamily="18" charset="0"/>
              </a:rPr>
              <a:t>For CFY: Similar tables are to be prepared for CFYm1, CFYm2 &amp; CFYm3</a:t>
            </a:r>
          </a:p>
        </p:txBody>
      </p:sp>
      <p:graphicFrame>
        <p:nvGraphicFramePr>
          <p:cNvPr id="10" name="Table 9"/>
          <p:cNvGraphicFramePr>
            <a:graphicFrameLocks noGrp="1"/>
          </p:cNvGraphicFramePr>
          <p:nvPr>
            <p:extLst>
              <p:ext uri="{D42A27DB-BD31-4B8C-83A1-F6EECF244321}">
                <p14:modId xmlns:p14="http://schemas.microsoft.com/office/powerpoint/2010/main" val="1606491817"/>
              </p:ext>
            </p:extLst>
          </p:nvPr>
        </p:nvGraphicFramePr>
        <p:xfrm>
          <a:off x="762000" y="3738880"/>
          <a:ext cx="8763000" cy="220472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447800">
                  <a:extLst>
                    <a:ext uri="{9D8B030D-6E8A-4147-A177-3AD203B41FA5}">
                      <a16:colId xmlns:a16="http://schemas.microsoft.com/office/drawing/2014/main" val="20007"/>
                    </a:ext>
                  </a:extLst>
                </a:gridCol>
              </a:tblGrid>
              <a:tr h="370840">
                <a:tc gridSpan="4">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Income</a:t>
                      </a:r>
                      <a:endParaRPr lang="en-US" dirty="0">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Actual expenditure (till …)</a:t>
                      </a:r>
                      <a:endParaRPr lang="en-US" dirty="0">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hMerge="1">
                  <a:txBody>
                    <a:bodyPr/>
                    <a:lstStyle/>
                    <a:p>
                      <a:endParaRPr lang="en-US" dirty="0"/>
                    </a:p>
                  </a:txBody>
                  <a:tcP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No. of</a:t>
                      </a:r>
                    </a:p>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students</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Fee</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Govt.</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Grant(s)</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Other </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Sources</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(specify)</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Recurring</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including</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Salaries</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Non recurring</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Special</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Projects/Any</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other, specify</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Expenditure</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per student</a:t>
                      </a:r>
                    </a:p>
                  </a:txBody>
                  <a:tcPr anchor="ctr"/>
                </a:tc>
                <a:extLst>
                  <a:ext uri="{0D108BD9-81ED-4DB2-BD59-A6C34878D82A}">
                    <a16:rowId xmlns:a16="http://schemas.microsoft.com/office/drawing/2014/main" val="10001"/>
                  </a:ext>
                </a:extLst>
              </a:tr>
              <a:tr h="37084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2160402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12566482"/>
              </p:ext>
            </p:extLst>
          </p:nvPr>
        </p:nvGraphicFramePr>
        <p:xfrm>
          <a:off x="457201" y="990600"/>
          <a:ext cx="9067800" cy="5298226"/>
        </p:xfrm>
        <a:graphic>
          <a:graphicData uri="http://schemas.openxmlformats.org/drawingml/2006/table">
            <a:tbl>
              <a:tblPr>
                <a:tableStyleId>{5940675A-B579-460E-94D1-54222C63F5DA}</a:tableStyleId>
              </a:tblPr>
              <a:tblGrid>
                <a:gridCol w="1843082">
                  <a:extLst>
                    <a:ext uri="{9D8B030D-6E8A-4147-A177-3AD203B41FA5}">
                      <a16:colId xmlns:a16="http://schemas.microsoft.com/office/drawing/2014/main" val="20000"/>
                    </a:ext>
                  </a:extLst>
                </a:gridCol>
                <a:gridCol w="758335">
                  <a:extLst>
                    <a:ext uri="{9D8B030D-6E8A-4147-A177-3AD203B41FA5}">
                      <a16:colId xmlns:a16="http://schemas.microsoft.com/office/drawing/2014/main" val="20001"/>
                    </a:ext>
                  </a:extLst>
                </a:gridCol>
                <a:gridCol w="1040568">
                  <a:extLst>
                    <a:ext uri="{9D8B030D-6E8A-4147-A177-3AD203B41FA5}">
                      <a16:colId xmlns:a16="http://schemas.microsoft.com/office/drawing/2014/main" val="20002"/>
                    </a:ext>
                  </a:extLst>
                </a:gridCol>
                <a:gridCol w="966241">
                  <a:extLst>
                    <a:ext uri="{9D8B030D-6E8A-4147-A177-3AD203B41FA5}">
                      <a16:colId xmlns:a16="http://schemas.microsoft.com/office/drawing/2014/main" val="20003"/>
                    </a:ext>
                  </a:extLst>
                </a:gridCol>
                <a:gridCol w="966241">
                  <a:extLst>
                    <a:ext uri="{9D8B030D-6E8A-4147-A177-3AD203B41FA5}">
                      <a16:colId xmlns:a16="http://schemas.microsoft.com/office/drawing/2014/main" val="20004"/>
                    </a:ext>
                  </a:extLst>
                </a:gridCol>
                <a:gridCol w="817588">
                  <a:extLst>
                    <a:ext uri="{9D8B030D-6E8A-4147-A177-3AD203B41FA5}">
                      <a16:colId xmlns:a16="http://schemas.microsoft.com/office/drawing/2014/main" val="20005"/>
                    </a:ext>
                  </a:extLst>
                </a:gridCol>
                <a:gridCol w="891915">
                  <a:extLst>
                    <a:ext uri="{9D8B030D-6E8A-4147-A177-3AD203B41FA5}">
                      <a16:colId xmlns:a16="http://schemas.microsoft.com/office/drawing/2014/main" val="20006"/>
                    </a:ext>
                  </a:extLst>
                </a:gridCol>
                <a:gridCol w="891915">
                  <a:extLst>
                    <a:ext uri="{9D8B030D-6E8A-4147-A177-3AD203B41FA5}">
                      <a16:colId xmlns:a16="http://schemas.microsoft.com/office/drawing/2014/main" val="20007"/>
                    </a:ext>
                  </a:extLst>
                </a:gridCol>
                <a:gridCol w="891915">
                  <a:extLst>
                    <a:ext uri="{9D8B030D-6E8A-4147-A177-3AD203B41FA5}">
                      <a16:colId xmlns:a16="http://schemas.microsoft.com/office/drawing/2014/main" val="20008"/>
                    </a:ext>
                  </a:extLst>
                </a:gridCol>
              </a:tblGrid>
              <a:tr h="604306">
                <a:tc>
                  <a:txBody>
                    <a:bodyPr/>
                    <a:lstStyle/>
                    <a:p>
                      <a:pPr marL="0" marR="0" algn="ctr">
                        <a:lnSpc>
                          <a:spcPct val="10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Items </a:t>
                      </a:r>
                      <a:endParaRPr lang="en-US"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 (till …)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CFYm1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CFYm1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CFYm2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CFYm2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CFYm3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CFYm3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2306">
                <a:tc>
                  <a:txBody>
                    <a:bodyPr/>
                    <a:lstStyle/>
                    <a:p>
                      <a:pPr marL="0" marR="0" algn="l" rtl="0" eaLnBrk="1" latinLnBrk="0" hangingPunct="1">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Infrastructure </a:t>
                      </a:r>
                    </a:p>
                    <a:p>
                      <a:pPr marL="0" marR="0" algn="l" rtl="0" eaLnBrk="1" latinLnBrk="0" hangingPunct="1">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Built-Up</a:t>
                      </a:r>
                    </a:p>
                  </a:txBody>
                  <a:tcPr marL="68580" marR="68580" marT="0" marB="0" anchor="ctr"/>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42306">
                <a:tc>
                  <a:txBody>
                    <a:bodyPr/>
                    <a:lstStyle/>
                    <a:p>
                      <a:pPr marL="0" marR="0">
                        <a:lnSpc>
                          <a:spcPct val="115000"/>
                        </a:lnSpc>
                        <a:spcBef>
                          <a:spcPts val="0"/>
                        </a:spcBef>
                        <a:spcAft>
                          <a:spcPts val="0"/>
                        </a:spcAft>
                      </a:pPr>
                      <a:r>
                        <a:rPr lang="en-US" sz="1600" dirty="0">
                          <a:solidFill>
                            <a:srgbClr val="000000"/>
                          </a:solidFill>
                          <a:effectLst/>
                          <a:latin typeface="Times New Roman" panose="02020603050405020304" pitchFamily="18" charset="0"/>
                          <a:ea typeface="Calibri"/>
                          <a:cs typeface="Times New Roman" panose="02020603050405020304" pitchFamily="18" charset="0"/>
                        </a:rPr>
                        <a:t>Library</a:t>
                      </a:r>
                    </a:p>
                  </a:txBody>
                  <a:tcPr marL="68580" marR="68580" marT="0" marB="0" anchor="ctr"/>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4230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Laboratory equipment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41722">
                <a:tc>
                  <a:txBody>
                    <a:bodyPr/>
                    <a:lstStyle/>
                    <a:p>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Teaching and non-teaching staff salary</a:t>
                      </a: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41722">
                <a:tc>
                  <a:txBody>
                    <a:bodyPr/>
                    <a:lstStyle/>
                    <a:p>
                      <a:pPr marL="0" marR="0">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R&amp;D </a:t>
                      </a: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7851">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Laboratory consumables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46685">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Maintenance and spares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60552">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Training and Travel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51307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Miscellaneous expenses</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41722">
                <a:tc>
                  <a:txBody>
                    <a:bodyPr/>
                    <a:lstStyle/>
                    <a:p>
                      <a:pPr marL="0" marR="0">
                        <a:lnSpc>
                          <a:spcPct val="115000"/>
                        </a:lnSpc>
                        <a:spcBef>
                          <a:spcPts val="0"/>
                        </a:spcBef>
                        <a:spcAft>
                          <a:spcPts val="0"/>
                        </a:spcAft>
                      </a:pPr>
                      <a:r>
                        <a:rPr lang="en-US" sz="1600" dirty="0">
                          <a:solidFill>
                            <a:srgbClr val="000000"/>
                          </a:solidFill>
                          <a:effectLst/>
                          <a:latin typeface="Times New Roman" panose="02020603050405020304" pitchFamily="18" charset="0"/>
                          <a:ea typeface="Calibri"/>
                          <a:cs typeface="Times New Roman" panose="02020603050405020304" pitchFamily="18" charset="0"/>
                        </a:rPr>
                        <a:t>Others Specify</a:t>
                      </a:r>
                    </a:p>
                  </a:txBody>
                  <a:tcPr marL="68580" marR="68580" marT="0" marB="0" anchor="ctr"/>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41722">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Total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34449552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200" y="609600"/>
            <a:ext cx="9067800" cy="5155257"/>
          </a:xfrm>
          <a:prstGeom prst="rect">
            <a:avLst/>
          </a:prstGeom>
        </p:spPr>
        <p:txBody>
          <a:bodyPr wrap="square">
            <a:spAutoFit/>
          </a:bodyPr>
          <a:lstStyle/>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10.2.1 Adequacy of budget allocation </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justify that the budget allocated over the years was adequate</a:t>
            </a:r>
          </a:p>
          <a:p>
            <a:pPr marL="914400" lvl="1" indent="-395288" algn="just">
              <a:lnSpc>
                <a:spcPct val="150000"/>
              </a:lnSpc>
              <a:buSzPct val="91666"/>
              <a:buFont typeface="Times New Roman"/>
              <a:buAutoNum type="alphaUcPeriod"/>
            </a:pPr>
            <a:r>
              <a:rPr lang="en-US" sz="2000" dirty="0">
                <a:latin typeface="Times New Roman" panose="02020603050405020304" pitchFamily="18" charset="0"/>
                <a:cs typeface="Times New Roman" panose="02020603050405020304" pitchFamily="18" charset="0"/>
              </a:rPr>
              <a:t>Quantum of budget allocation for three years (5)</a:t>
            </a:r>
          </a:p>
          <a:p>
            <a:pPr marL="914400" lvl="1" indent="-395288" algn="just">
              <a:lnSpc>
                <a:spcPct val="150000"/>
              </a:lnSpc>
              <a:buSzPct val="91666"/>
              <a:buFont typeface="Times New Roman"/>
              <a:buAutoNum type="alphaUcPeriod"/>
            </a:pPr>
            <a:r>
              <a:rPr lang="en-US" sz="2000" dirty="0">
                <a:latin typeface="Times New Roman" panose="02020603050405020304" pitchFamily="18" charset="0"/>
                <a:cs typeface="Times New Roman" panose="02020603050405020304" pitchFamily="18" charset="0"/>
              </a:rPr>
              <a:t>Justification of budget allocated for three years (5)</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34963" algn="just">
              <a:lnSpc>
                <a:spcPct val="150000"/>
              </a:lnSpc>
              <a:buFont typeface="Times New Roman"/>
              <a:buAutoNum type="alphaUcPeriod"/>
            </a:pPr>
            <a:r>
              <a:rPr lang="en-US" sz="1600" i="1" spc="-5" dirty="0">
                <a:latin typeface="Times New Roman"/>
                <a:cs typeface="Times New Roman"/>
              </a:rPr>
              <a:t>Budget formulation, finalization and approval process</a:t>
            </a:r>
          </a:p>
          <a:p>
            <a:pPr marL="457200" indent="-334963" algn="just">
              <a:lnSpc>
                <a:spcPct val="150000"/>
              </a:lnSpc>
              <a:buFont typeface="Times New Roman"/>
              <a:buAutoNum type="alphaUcPeriod"/>
            </a:pPr>
            <a:r>
              <a:rPr lang="en-US" sz="1600" i="1" spc="-5" dirty="0">
                <a:latin typeface="Times New Roman"/>
                <a:cs typeface="Times New Roman"/>
              </a:rPr>
              <a:t>Requirement – allocation –adequacy – justification thereof</a:t>
            </a:r>
          </a:p>
          <a:p>
            <a:endParaRPr lang="en-US" sz="1400" dirty="0">
              <a:latin typeface="Times New Roman" panose="02020603050405020304" pitchFamily="18" charset="0"/>
              <a:cs typeface="Times New Roman" panose="02020603050405020304" pitchFamily="18" charset="0"/>
            </a:endParaRPr>
          </a:p>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10.2.2 Utilization of allocated funds </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state how the budget was utilized during assessment years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475592" y="5638800"/>
            <a:ext cx="9049407"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00000"/>
              </a:lnSpc>
            </a:pPr>
            <a:r>
              <a:rPr lang="en-US" sz="1600" i="1" dirty="0">
                <a:latin typeface="Times New Roman"/>
                <a:cs typeface="Times New Roman"/>
              </a:rPr>
              <a:t>A.	Balance sheet; effective utilization; random verification for </a:t>
            </a:r>
            <a:r>
              <a:rPr lang="en-US" sz="1600" i="1" dirty="0" err="1">
                <a:latin typeface="Times New Roman"/>
                <a:cs typeface="Times New Roman"/>
              </a:rPr>
              <a:t>atleast</a:t>
            </a:r>
            <a:r>
              <a:rPr lang="en-US" sz="1600" i="1" dirty="0">
                <a:latin typeface="Times New Roman"/>
                <a:cs typeface="Times New Roman"/>
              </a:rPr>
              <a:t> two of the three assessment years</a:t>
            </a:r>
          </a:p>
        </p:txBody>
      </p:sp>
    </p:spTree>
    <p:extLst>
      <p:ext uri="{BB962C8B-B14F-4D97-AF65-F5344CB8AC3E}">
        <p14:creationId xmlns:p14="http://schemas.microsoft.com/office/powerpoint/2010/main" val="17851274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200" y="762000"/>
            <a:ext cx="9067800" cy="5847755"/>
          </a:xfrm>
          <a:prstGeom prst="rect">
            <a:avLst/>
          </a:prstGeom>
        </p:spPr>
        <p:txBody>
          <a:bodyPr wrap="square">
            <a:spAutoFit/>
          </a:bodyPr>
          <a:lstStyle/>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10.2.3 Availability of the audited statements on the institute’s website</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make audited statements available on its website.</a:t>
            </a:r>
          </a:p>
          <a:p>
            <a:endParaRPr lang="en-US" sz="1100" b="1" dirty="0">
              <a:solidFill>
                <a:srgbClr val="0000CC"/>
              </a:solidFill>
              <a:latin typeface="Times New Roman" panose="02020603050405020304" pitchFamily="18" charset="0"/>
              <a:cs typeface="Times New Roman" panose="02020603050405020304" pitchFamily="18" charset="0"/>
            </a:endParaRP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521969" indent="-457200">
              <a:lnSpc>
                <a:spcPct val="100000"/>
              </a:lnSpc>
              <a:buAutoNum type="alphaUcPeriod"/>
            </a:pPr>
            <a:r>
              <a:rPr lang="en-US" sz="2000" i="1" spc="-20" dirty="0">
                <a:latin typeface="Times New Roman"/>
                <a:cs typeface="Times New Roman"/>
              </a:rPr>
              <a:t>W</a:t>
            </a:r>
            <a:r>
              <a:rPr lang="en-US" sz="2000" i="1" spc="5" dirty="0">
                <a:latin typeface="Times New Roman"/>
                <a:cs typeface="Times New Roman"/>
              </a:rPr>
              <a:t>e</a:t>
            </a:r>
            <a:r>
              <a:rPr lang="en-US" sz="2000" i="1" dirty="0">
                <a:latin typeface="Times New Roman"/>
                <a:cs typeface="Times New Roman"/>
              </a:rPr>
              <a:t>bsite</a:t>
            </a:r>
          </a:p>
          <a:p>
            <a:pPr marL="64769">
              <a:lnSpc>
                <a:spcPct val="100000"/>
              </a:lnSpc>
            </a:pPr>
            <a:endParaRPr lang="en-US" sz="1100" dirty="0">
              <a:latin typeface="Times New Roman"/>
              <a:cs typeface="Times New Roman"/>
            </a:endParaRPr>
          </a:p>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10.3 Program Specific Budget Allocation, Utilization </a:t>
            </a:r>
          </a:p>
          <a:p>
            <a:pPr lvl="1" algn="just">
              <a:lnSpc>
                <a:spcPct val="150000"/>
              </a:lnSpc>
            </a:pPr>
            <a:r>
              <a:rPr lang="en-US" sz="2000" dirty="0">
                <a:latin typeface="Times New Roman" panose="02020603050405020304" pitchFamily="18" charset="0"/>
                <a:cs typeface="Times New Roman" panose="02020603050405020304" pitchFamily="18" charset="0"/>
              </a:rPr>
              <a:t>Total Budget at program level: For CFY, CFYm1, CFYm2 &amp; CFYm3</a:t>
            </a:r>
          </a:p>
          <a:p>
            <a:pPr lvl="1" algn="just">
              <a:lnSpc>
                <a:spcPct val="150000"/>
              </a:lnSpc>
            </a:pPr>
            <a:endParaRPr lang="en-US" sz="12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10.3.1. Adequacy of budget allocation </a:t>
            </a:r>
          </a:p>
          <a:p>
            <a:pPr lvl="1" algn="just">
              <a:lnSpc>
                <a:spcPct val="150000"/>
              </a:lnSpc>
            </a:pPr>
            <a:r>
              <a:rPr lang="en-US" sz="2000" dirty="0">
                <a:latin typeface="Times New Roman" panose="02020603050405020304" pitchFamily="18" charset="0"/>
                <a:cs typeface="Times New Roman" panose="02020603050405020304" pitchFamily="18" charset="0"/>
              </a:rPr>
              <a:t>Program needs to justify that the budget allocated over the assessment years was adequate for the program</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buFont typeface="Times New Roman"/>
              <a:buAutoNum type="alphaUcPeriod"/>
            </a:pPr>
            <a:r>
              <a:rPr lang="en-US" sz="1600" i="1" dirty="0">
                <a:latin typeface="Times New Roman"/>
                <a:cs typeface="Times New Roman"/>
              </a:rPr>
              <a:t>Budg</a:t>
            </a:r>
            <a:r>
              <a:rPr lang="en-US" sz="1600" i="1" spc="-10" dirty="0">
                <a:latin typeface="Times New Roman"/>
                <a:cs typeface="Times New Roman"/>
              </a:rPr>
              <a:t>e</a:t>
            </a:r>
            <a:r>
              <a:rPr lang="en-US" sz="1600" i="1" dirty="0">
                <a:latin typeface="Times New Roman"/>
                <a:cs typeface="Times New Roman"/>
              </a:rPr>
              <a:t>t formulation, fina</a:t>
            </a:r>
            <a:r>
              <a:rPr lang="en-US" sz="1600" i="1" spc="-10" dirty="0">
                <a:latin typeface="Times New Roman"/>
                <a:cs typeface="Times New Roman"/>
              </a:rPr>
              <a:t>l</a:t>
            </a:r>
            <a:r>
              <a:rPr lang="en-US" sz="1600" i="1" dirty="0">
                <a:latin typeface="Times New Roman"/>
                <a:cs typeface="Times New Roman"/>
              </a:rPr>
              <a:t>ization and appro</a:t>
            </a:r>
            <a:r>
              <a:rPr lang="en-US" sz="1600" i="1" spc="-5" dirty="0">
                <a:latin typeface="Times New Roman"/>
                <a:cs typeface="Times New Roman"/>
              </a:rPr>
              <a:t>v</a:t>
            </a:r>
            <a:r>
              <a:rPr lang="en-US" sz="1600" i="1" dirty="0">
                <a:latin typeface="Times New Roman"/>
                <a:cs typeface="Times New Roman"/>
              </a:rPr>
              <a:t>al</a:t>
            </a:r>
            <a:r>
              <a:rPr lang="en-US" sz="1600" i="1" spc="5" dirty="0">
                <a:latin typeface="Times New Roman"/>
                <a:cs typeface="Times New Roman"/>
              </a:rPr>
              <a:t> </a:t>
            </a:r>
            <a:r>
              <a:rPr lang="en-US" sz="1600" i="1" dirty="0">
                <a:latin typeface="Times New Roman"/>
                <a:cs typeface="Times New Roman"/>
              </a:rPr>
              <a:t>pr</a:t>
            </a:r>
            <a:r>
              <a:rPr lang="en-US" sz="1600" i="1" spc="-15" dirty="0">
                <a:latin typeface="Times New Roman"/>
                <a:cs typeface="Times New Roman"/>
              </a:rPr>
              <a:t>o</a:t>
            </a:r>
            <a:r>
              <a:rPr lang="en-US" sz="1600" i="1" spc="-5" dirty="0">
                <a:latin typeface="Times New Roman"/>
                <a:cs typeface="Times New Roman"/>
              </a:rPr>
              <a:t>ce</a:t>
            </a:r>
            <a:r>
              <a:rPr lang="en-US" sz="1600" i="1" dirty="0">
                <a:latin typeface="Times New Roman"/>
                <a:cs typeface="Times New Roman"/>
              </a:rPr>
              <a:t>ss</a:t>
            </a:r>
            <a:endParaRPr lang="en-US" sz="1600" dirty="0">
              <a:latin typeface="Times New Roman"/>
              <a:cs typeface="Times New Roman"/>
            </a:endParaRPr>
          </a:p>
          <a:p>
            <a:pPr marL="457200" indent="-393700" algn="just">
              <a:lnSpc>
                <a:spcPct val="150000"/>
              </a:lnSpc>
              <a:buFont typeface="Times New Roman"/>
              <a:buAutoNum type="alphaUcPeriod"/>
            </a:pPr>
            <a:r>
              <a:rPr lang="en-US" sz="1600" i="1" dirty="0">
                <a:latin typeface="Times New Roman"/>
                <a:cs typeface="Times New Roman"/>
              </a:rPr>
              <a:t>R</a:t>
            </a:r>
            <a:r>
              <a:rPr lang="en-US" sz="1600" i="1" spc="-10" dirty="0">
                <a:latin typeface="Times New Roman"/>
                <a:cs typeface="Times New Roman"/>
              </a:rPr>
              <a:t>e</a:t>
            </a:r>
            <a:r>
              <a:rPr lang="en-US" sz="1600" i="1" dirty="0">
                <a:latin typeface="Times New Roman"/>
                <a:cs typeface="Times New Roman"/>
              </a:rPr>
              <a:t>quire</a:t>
            </a:r>
            <a:r>
              <a:rPr lang="en-US" sz="1600" i="1" spc="-5" dirty="0">
                <a:latin typeface="Times New Roman"/>
                <a:cs typeface="Times New Roman"/>
              </a:rPr>
              <a:t>me</a:t>
            </a:r>
            <a:r>
              <a:rPr lang="en-US" sz="1600" i="1" dirty="0">
                <a:latin typeface="Times New Roman"/>
                <a:cs typeface="Times New Roman"/>
              </a:rPr>
              <a:t>nt – allo</a:t>
            </a:r>
            <a:r>
              <a:rPr lang="en-US" sz="1600" i="1" spc="-5" dirty="0">
                <a:latin typeface="Times New Roman"/>
                <a:cs typeface="Times New Roman"/>
              </a:rPr>
              <a:t>c</a:t>
            </a:r>
            <a:r>
              <a:rPr lang="en-US" sz="1600" i="1" dirty="0">
                <a:latin typeface="Times New Roman"/>
                <a:cs typeface="Times New Roman"/>
              </a:rPr>
              <a:t>ation</a:t>
            </a:r>
            <a:r>
              <a:rPr lang="en-US" sz="1600" i="1" spc="10" dirty="0">
                <a:latin typeface="Times New Roman"/>
                <a:cs typeface="Times New Roman"/>
              </a:rPr>
              <a:t> </a:t>
            </a:r>
            <a:r>
              <a:rPr lang="en-US" sz="1600" i="1" dirty="0">
                <a:latin typeface="Times New Roman"/>
                <a:cs typeface="Times New Roman"/>
              </a:rPr>
              <a:t>–ad</a:t>
            </a:r>
            <a:r>
              <a:rPr lang="en-US" sz="1600" i="1" spc="-5"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dirty="0">
                <a:latin typeface="Times New Roman"/>
                <a:cs typeface="Times New Roman"/>
              </a:rPr>
              <a:t>y</a:t>
            </a:r>
            <a:r>
              <a:rPr lang="en-US" sz="1600" i="1" spc="-5" dirty="0">
                <a:latin typeface="Times New Roman"/>
                <a:cs typeface="Times New Roman"/>
              </a:rPr>
              <a:t> </a:t>
            </a:r>
            <a:r>
              <a:rPr lang="en-US" sz="1600" i="1" dirty="0">
                <a:latin typeface="Times New Roman"/>
                <a:cs typeface="Times New Roman"/>
              </a:rPr>
              <a:t>– justification</a:t>
            </a:r>
            <a:r>
              <a:rPr lang="en-US" sz="1600" i="1" spc="5" dirty="0">
                <a:latin typeface="Times New Roman"/>
                <a:cs typeface="Times New Roman"/>
              </a:rPr>
              <a:t> </a:t>
            </a:r>
            <a:r>
              <a:rPr lang="en-US" sz="1600" i="1" dirty="0">
                <a:latin typeface="Times New Roman"/>
                <a:cs typeface="Times New Roman"/>
              </a:rPr>
              <a:t>ther</a:t>
            </a:r>
            <a:r>
              <a:rPr lang="en-US" sz="1600" i="1" spc="-10" dirty="0">
                <a:latin typeface="Times New Roman"/>
                <a:cs typeface="Times New Roman"/>
              </a:rPr>
              <a:t>e</a:t>
            </a:r>
            <a:r>
              <a:rPr lang="en-US" sz="1600" i="1" dirty="0">
                <a:latin typeface="Times New Roman"/>
                <a:cs typeface="Times New Roman"/>
              </a:rPr>
              <a:t>of</a:t>
            </a:r>
            <a:endParaRPr lang="en-US" sz="1600" dirty="0">
              <a:latin typeface="Times New Roman"/>
              <a:cs typeface="Times New Roman"/>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33127164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609600"/>
            <a:ext cx="8991600" cy="4970591"/>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10.3.2. Utilization of allocated funds </a:t>
            </a:r>
          </a:p>
          <a:p>
            <a:pPr lvl="1" algn="just">
              <a:lnSpc>
                <a:spcPct val="150000"/>
              </a:lnSpc>
            </a:pPr>
            <a:r>
              <a:rPr lang="en-US" sz="2000" dirty="0">
                <a:latin typeface="Times New Roman" panose="02020603050405020304" pitchFamily="18" charset="0"/>
                <a:cs typeface="Times New Roman" panose="02020603050405020304" pitchFamily="18" charset="0"/>
              </a:rPr>
              <a:t>Program needs to state how the budget was utilized during the last three assessment years</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400" i="1" spc="-5" dirty="0">
                <a:latin typeface="Times New Roman"/>
                <a:cs typeface="Times New Roman"/>
              </a:rPr>
              <a:t>A</a:t>
            </a:r>
            <a:r>
              <a:rPr lang="en-US" sz="1400" i="1" dirty="0">
                <a:latin typeface="Times New Roman"/>
                <a:cs typeface="Times New Roman"/>
              </a:rPr>
              <a:t>.	</a:t>
            </a:r>
            <a:r>
              <a:rPr lang="en-US" sz="1600" i="1" dirty="0">
                <a:latin typeface="Times New Roman"/>
                <a:cs typeface="Times New Roman"/>
              </a:rPr>
              <a:t>Balance sheet; effective utilization; random verification for </a:t>
            </a:r>
            <a:r>
              <a:rPr lang="en-US" sz="1600" i="1" dirty="0" err="1">
                <a:latin typeface="Times New Roman"/>
                <a:cs typeface="Times New Roman"/>
              </a:rPr>
              <a:t>atleast</a:t>
            </a:r>
            <a:r>
              <a:rPr lang="en-US" sz="1600" i="1" dirty="0">
                <a:latin typeface="Times New Roman"/>
                <a:cs typeface="Times New Roman"/>
              </a:rPr>
              <a:t> two of the three assessment years</a:t>
            </a:r>
          </a:p>
          <a:p>
            <a:endParaRPr lang="en-US" sz="1400"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10.4. Library and Internet  </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AICTE zero deficiency report for all the assessment years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availability</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Purchase records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Utilization of facilities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Documentation</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5149922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685800"/>
            <a:ext cx="8915400" cy="5940088"/>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10.4.1. Quality of learning resources (hard/soft)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Relevance of available learning resources including e-resources</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Accessibility to students </a:t>
            </a:r>
          </a:p>
          <a:p>
            <a:pPr marL="64769" algn="just"/>
            <a:endParaRPr lang="en-US" sz="1000" b="1" i="1" dirty="0">
              <a:solidFill>
                <a:srgbClr val="00B050"/>
              </a:solidFill>
              <a:latin typeface="Times New Roman" panose="02020603050405020304" pitchFamily="18" charset="0"/>
              <a:cs typeface="Times New Roman" panose="02020603050405020304" pitchFamily="18" charset="0"/>
            </a:endParaRP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a:t>
            </a:r>
            <a:r>
              <a:rPr lang="en-US" sz="1600" i="1" spc="-5" dirty="0">
                <a:latin typeface="Times New Roman"/>
                <a:cs typeface="Times New Roman"/>
              </a:rPr>
              <a:t>y</a:t>
            </a:r>
            <a:r>
              <a:rPr lang="en-US" sz="1600" i="1" dirty="0">
                <a:latin typeface="Times New Roman"/>
                <a:cs typeface="Times New Roman"/>
              </a:rPr>
              <a:t>; 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Effe</a:t>
            </a:r>
            <a:r>
              <a:rPr lang="en-US" sz="1600" i="1" spc="-10" dirty="0">
                <a:latin typeface="Times New Roman"/>
                <a:cs typeface="Times New Roman"/>
              </a:rPr>
              <a:t>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a:p>
            <a:pPr marL="64769" algn="just"/>
            <a:r>
              <a:rPr lang="en-US" sz="1600" i="1" spc="-20" dirty="0">
                <a:latin typeface="Times New Roman"/>
                <a:cs typeface="Times New Roman"/>
              </a:rPr>
              <a:t>(</a:t>
            </a:r>
            <a:r>
              <a:rPr lang="en-US" sz="1600" i="1" dirty="0">
                <a:latin typeface="Times New Roman"/>
                <a:cs typeface="Times New Roman"/>
              </a:rPr>
              <a:t>Also to be</a:t>
            </a:r>
            <a:r>
              <a:rPr lang="en-US" sz="1600" i="1" spc="5" dirty="0">
                <a:latin typeface="Times New Roman"/>
                <a:cs typeface="Times New Roman"/>
              </a:rPr>
              <a:t> </a:t>
            </a:r>
            <a:r>
              <a:rPr lang="en-US" sz="1600" i="1" spc="-5" dirty="0">
                <a:latin typeface="Times New Roman"/>
                <a:cs typeface="Times New Roman"/>
              </a:rPr>
              <a:t>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tions with the f</a:t>
            </a:r>
            <a:r>
              <a:rPr lang="en-US" sz="1600" i="1" spc="-10"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and students)</a:t>
            </a:r>
            <a:endParaRPr lang="en-US" sz="1600" dirty="0">
              <a:latin typeface="Times New Roman"/>
              <a:cs typeface="Times New Roman"/>
            </a:endParaRPr>
          </a:p>
          <a:p>
            <a:pPr lvl="1"/>
            <a:endParaRPr lang="en-US" sz="12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10.4.2. Internet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Name of the Internet provider</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Available bandwidth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 Fi availability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Internet access in labs, classrooms, library and offices of all Departments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Security arrangements </a:t>
            </a: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ailability 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CTE norms;</a:t>
            </a:r>
            <a:r>
              <a:rPr lang="en-US" sz="1600" i="1" spc="-5" dirty="0">
                <a:latin typeface="Times New Roman"/>
                <a:cs typeface="Times New Roman"/>
              </a:rPr>
              <a:t> </a:t>
            </a:r>
            <a:r>
              <a:rPr lang="en-US" sz="1600" i="1" dirty="0">
                <a:latin typeface="Times New Roman"/>
                <a:cs typeface="Times New Roman"/>
              </a:rPr>
              <a:t>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Eff</a:t>
            </a:r>
            <a:r>
              <a:rPr lang="en-US" sz="1600" i="1" spc="5" dirty="0">
                <a:latin typeface="Times New Roman"/>
                <a:cs typeface="Times New Roman"/>
              </a:rPr>
              <a:t>e</a:t>
            </a:r>
            <a:r>
              <a:rPr lang="en-US" sz="1600" i="1" spc="-5" dirty="0">
                <a:latin typeface="Times New Roman"/>
                <a:cs typeface="Times New Roman"/>
              </a:rPr>
              <a:t>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a:p>
            <a:pPr marL="64769" algn="just"/>
            <a:r>
              <a:rPr lang="en-US" sz="1600" i="1" spc="-20" dirty="0">
                <a:latin typeface="Times New Roman"/>
                <a:cs typeface="Times New Roman"/>
              </a:rPr>
              <a:t>(</a:t>
            </a:r>
            <a:r>
              <a:rPr lang="en-US" sz="1600" i="1" dirty="0">
                <a:latin typeface="Times New Roman"/>
                <a:cs typeface="Times New Roman"/>
              </a:rPr>
              <a:t>Also to be</a:t>
            </a:r>
            <a:r>
              <a:rPr lang="en-US" sz="1600" i="1" spc="5" dirty="0">
                <a:latin typeface="Times New Roman"/>
                <a:cs typeface="Times New Roman"/>
              </a:rPr>
              <a:t> </a:t>
            </a:r>
            <a:r>
              <a:rPr lang="en-US" sz="1600" i="1" spc="-5" dirty="0">
                <a:latin typeface="Times New Roman"/>
                <a:cs typeface="Times New Roman"/>
              </a:rPr>
              <a:t>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tions with the f</a:t>
            </a:r>
            <a:r>
              <a:rPr lang="en-US" sz="1600" i="1" spc="-10"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and students)</a:t>
            </a:r>
            <a:endParaRPr lang="en-US" sz="1600" dirty="0">
              <a:latin typeface="Times New Roman"/>
              <a:cs typeface="Times New Roman"/>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22017724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20548"/>
            <a:ext cx="5251926" cy="368307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003619"/>
            <a:ext cx="4612476" cy="224478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365457"/>
            <a:ext cx="3943553" cy="1778091"/>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816" y="2895600"/>
            <a:ext cx="3283119" cy="1625684"/>
          </a:xfrm>
          <a:prstGeom prst="rect">
            <a:avLst/>
          </a:prstGeom>
        </p:spPr>
      </p:pic>
    </p:spTree>
    <p:extLst>
      <p:ext uri="{BB962C8B-B14F-4D97-AF65-F5344CB8AC3E}">
        <p14:creationId xmlns:p14="http://schemas.microsoft.com/office/powerpoint/2010/main" val="34473485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282"/>
            <a:ext cx="8686800" cy="6114877"/>
          </a:xfrm>
          <a:prstGeom prst="rect">
            <a:avLst/>
          </a:prstGeom>
        </p:spPr>
      </p:pic>
    </p:spTree>
    <p:extLst>
      <p:ext uri="{BB962C8B-B14F-4D97-AF65-F5344CB8AC3E}">
        <p14:creationId xmlns:p14="http://schemas.microsoft.com/office/powerpoint/2010/main" val="31067002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solidFill>
                  <a:srgbClr val="FF0000"/>
                </a:solidFill>
              </a:rPr>
              <a:t>SAR  Context</a:t>
            </a:r>
          </a:p>
        </p:txBody>
      </p:sp>
      <p:sp>
        <p:nvSpPr>
          <p:cNvPr id="3" name="Rectangle 2"/>
          <p:cNvSpPr/>
          <p:nvPr/>
        </p:nvSpPr>
        <p:spPr>
          <a:xfrm>
            <a:off x="152400" y="1371600"/>
            <a:ext cx="9639795" cy="5312223"/>
          </a:xfrm>
          <a:prstGeom prst="rect">
            <a:avLst/>
          </a:prstGeom>
        </p:spPr>
        <p:txBody>
          <a:bodyPr wrap="square">
            <a:spAutoFit/>
          </a:bodyPr>
          <a:lstStyle/>
          <a:p>
            <a:pPr marL="274320" lvl="0" indent="-274320" algn="just">
              <a:spcBef>
                <a:spcPct val="20000"/>
              </a:spcBef>
              <a:buClr>
                <a:srgbClr val="D16349"/>
              </a:buClr>
              <a:buSzPct val="85000"/>
              <a:buFont typeface="Wingdings 2"/>
              <a:buChar char=""/>
            </a:pPr>
            <a:r>
              <a:rPr lang="en-IN" sz="3200" dirty="0">
                <a:solidFill>
                  <a:prstClr val="black"/>
                </a:solidFill>
              </a:rPr>
              <a:t>Provides preparedness status at I/P level for the NBA visit,</a:t>
            </a:r>
          </a:p>
          <a:p>
            <a:pPr marL="274320" lvl="0" indent="-274320" algn="just">
              <a:spcBef>
                <a:spcPct val="20000"/>
              </a:spcBef>
              <a:buClr>
                <a:srgbClr val="D16349"/>
              </a:buClr>
              <a:buSzPct val="85000"/>
              <a:buFont typeface="Wingdings 2"/>
              <a:buChar char=""/>
            </a:pPr>
            <a:r>
              <a:rPr lang="en-IN" sz="3200" dirty="0">
                <a:solidFill>
                  <a:srgbClr val="0000CC"/>
                </a:solidFill>
              </a:rPr>
              <a:t>Provides the first impression about the I/P to the evaluation team,</a:t>
            </a:r>
            <a:r>
              <a:rPr lang="en-IN" sz="3200" dirty="0">
                <a:solidFill>
                  <a:prstClr val="black"/>
                </a:solidFill>
              </a:rPr>
              <a:t> </a:t>
            </a:r>
          </a:p>
          <a:p>
            <a:pPr marL="274320" lvl="0" indent="-274320" algn="just">
              <a:spcBef>
                <a:spcPct val="20000"/>
              </a:spcBef>
              <a:buClr>
                <a:srgbClr val="D16349"/>
              </a:buClr>
              <a:buSzPct val="85000"/>
              <a:buFont typeface="Wingdings 2"/>
              <a:buChar char=""/>
            </a:pPr>
            <a:r>
              <a:rPr lang="en-IN" sz="3200" dirty="0">
                <a:solidFill>
                  <a:prstClr val="black"/>
                </a:solidFill>
              </a:rPr>
              <a:t>Presents crisp program status to the evaluation team and addresses process and the extent to which, a program meets each criterion,</a:t>
            </a:r>
          </a:p>
          <a:p>
            <a:pPr marL="274320" lvl="0" indent="-274320" algn="just">
              <a:spcBef>
                <a:spcPct val="20000"/>
              </a:spcBef>
              <a:buClr>
                <a:srgbClr val="D16349"/>
              </a:buClr>
              <a:buSzPct val="85000"/>
              <a:buFont typeface="Wingdings 2"/>
              <a:buChar char=""/>
            </a:pPr>
            <a:r>
              <a:rPr lang="en-IN" sz="2800" dirty="0">
                <a:solidFill>
                  <a:srgbClr val="FF0000"/>
                </a:solidFill>
              </a:rPr>
              <a:t>Provides documented evidences, which the evaluation team maps/matches with the visual /oral evidences during the visit.</a:t>
            </a:r>
          </a:p>
        </p:txBody>
      </p:sp>
    </p:spTree>
    <p:extLst>
      <p:ext uri="{BB962C8B-B14F-4D97-AF65-F5344CB8AC3E}">
        <p14:creationId xmlns:p14="http://schemas.microsoft.com/office/powerpoint/2010/main" val="25559599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1" y="274638"/>
            <a:ext cx="7696200" cy="3535362"/>
          </a:xfrm>
        </p:spPr>
        <p:txBody>
          <a:bodyPr>
            <a:normAutofit/>
          </a:bodyPr>
          <a:lstStyle/>
          <a:p>
            <a:r>
              <a:rPr lang="en-US" sz="4000" i="1" dirty="0">
                <a:solidFill>
                  <a:srgbClr val="C00000"/>
                </a:solidFill>
                <a:latin typeface="Times New Roman" pitchFamily="18" charset="0"/>
                <a:cs typeface="Times New Roman" pitchFamily="18" charset="0"/>
              </a:rPr>
              <a:t>THANK YOU</a:t>
            </a:r>
          </a:p>
        </p:txBody>
      </p:sp>
      <p:sp>
        <p:nvSpPr>
          <p:cNvPr id="2" name="Slide Number Placeholder 1"/>
          <p:cNvSpPr>
            <a:spLocks noGrp="1"/>
          </p:cNvSpPr>
          <p:nvPr>
            <p:ph type="sldNum" sz="quarter" idx="12"/>
          </p:nvPr>
        </p:nvSpPr>
        <p:spPr/>
        <p:txBody>
          <a:bodyPr/>
          <a:lstStyle/>
          <a:p>
            <a:fld id="{29B36DF5-EE48-44E4-A64F-5C7DEF75BFDD}" type="slidenum">
              <a:rPr lang="en-US" smtClean="0"/>
              <a:pPr/>
              <a:t>169</a:t>
            </a:fld>
            <a:endParaRPr lang="en-US"/>
          </a:p>
        </p:txBody>
      </p:sp>
    </p:spTree>
    <p:extLst>
      <p:ext uri="{BB962C8B-B14F-4D97-AF65-F5344CB8AC3E}">
        <p14:creationId xmlns:p14="http://schemas.microsoft.com/office/powerpoint/2010/main" val="328133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762000"/>
          </a:xfrm>
        </p:spPr>
        <p:txBody>
          <a:bodyPr anchor="ctr">
            <a:noAutofit/>
          </a:bodyPr>
          <a:lstStyle/>
          <a:p>
            <a:pPr algn="ctr"/>
            <a:r>
              <a:rPr lang="en-US" sz="2800" b="1" dirty="0">
                <a:solidFill>
                  <a:srgbClr val="FF0000"/>
                </a:solidFill>
                <a:effectLst/>
                <a:latin typeface="Bookman Old Style" panose="02050604050505020204" pitchFamily="18" charset="0"/>
                <a:cs typeface="Times New Roman" panose="02020603050405020304" pitchFamily="18" charset="0"/>
              </a:rPr>
              <a:t>Department Vision and Mission Statements </a:t>
            </a:r>
            <a:r>
              <a:rPr lang="en-US" sz="2200" b="1" dirty="0">
                <a:solidFill>
                  <a:srgbClr val="00B050"/>
                </a:solidFill>
                <a:effectLst/>
                <a:latin typeface="Bookman Old Style" panose="02050604050505020204" pitchFamily="18" charset="0"/>
                <a:cs typeface="Times New Roman" panose="02020603050405020304" pitchFamily="18" charset="0"/>
              </a:rPr>
              <a:t>(Sample)</a:t>
            </a:r>
          </a:p>
        </p:txBody>
      </p:sp>
      <p:sp>
        <p:nvSpPr>
          <p:cNvPr id="3" name="Subtitle 2"/>
          <p:cNvSpPr>
            <a:spLocks noGrp="1"/>
          </p:cNvSpPr>
          <p:nvPr>
            <p:ph type="subTitle" idx="1"/>
          </p:nvPr>
        </p:nvSpPr>
        <p:spPr>
          <a:xfrm>
            <a:off x="1295400" y="1295400"/>
            <a:ext cx="8305800" cy="3733800"/>
          </a:xfrm>
        </p:spPr>
        <p:txBody>
          <a:bodyPr>
            <a:noAutofit/>
          </a:bodyPr>
          <a:lstStyle/>
          <a:p>
            <a:pPr marL="26987" algn="just">
              <a:buClr>
                <a:srgbClr val="0000FF"/>
              </a:buClr>
            </a:pPr>
            <a:r>
              <a:rPr lang="en-US" dirty="0">
                <a:solidFill>
                  <a:srgbClr val="6600CC"/>
                </a:solidFill>
                <a:latin typeface="Times New Roman" panose="02020603050405020304" pitchFamily="18" charset="0"/>
                <a:cs typeface="Times New Roman" panose="02020603050405020304" pitchFamily="18" charset="0"/>
              </a:rPr>
              <a:t>Vision: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be an excellent centre for imparting quality higher education in Civil Engineering for a constantly changing societal needs with credibility, integrity and ethical standards.</a:t>
            </a:r>
          </a:p>
          <a:p>
            <a:pPr algn="just">
              <a:spcBef>
                <a:spcPts val="0"/>
              </a:spcBef>
              <a:buClrTx/>
            </a:pPr>
            <a:endParaRPr lang="en-US" sz="1200" b="1" dirty="0">
              <a:solidFill>
                <a:srgbClr val="FF00FF"/>
              </a:solidFill>
              <a:latin typeface="Times New Roman" panose="02020603050405020304" pitchFamily="18" charset="0"/>
              <a:cs typeface="Times New Roman" panose="02020603050405020304" pitchFamily="18" charset="0"/>
            </a:endParaRPr>
          </a:p>
          <a:p>
            <a:pPr algn="just">
              <a:buClrTx/>
            </a:pPr>
            <a:r>
              <a:rPr lang="en-US" sz="22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Accomplish excellence in curricular, co-curricular activities with a committed faculty through quality teaching and research which creates technically competent and dedicated civil engineers to serve their surroundings with pride.</a:t>
            </a:r>
            <a:endParaRPr lang="en-US" sz="2400" b="1" i="1" dirty="0">
              <a:solidFill>
                <a:srgbClr val="FF0000"/>
              </a:solidFill>
              <a:latin typeface="Times New Roman" panose="02020603050405020304" pitchFamily="18" charset="0"/>
              <a:cs typeface="Times New Roman" panose="02020603050405020304" pitchFamily="18" charset="0"/>
            </a:endParaRP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PIs: 	1. Excellence in Curricular and Co-curricular activities</a:t>
            </a: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	2. Quality teaching and research,,,,</a:t>
            </a: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	3. Technically competent engineers,,, </a:t>
            </a:r>
          </a:p>
          <a:p>
            <a:pPr marL="26987" algn="just">
              <a:buClr>
                <a:srgbClr val="0000FF"/>
              </a:buClr>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99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8"/>
          <p:cNvSpPr txBox="1">
            <a:spLocks/>
          </p:cNvSpPr>
          <p:nvPr/>
        </p:nvSpPr>
        <p:spPr>
          <a:xfrm>
            <a:off x="914400" y="1447800"/>
            <a:ext cx="8382000" cy="2895600"/>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1963" indent="-461963" algn="just">
              <a:lnSpc>
                <a:spcPct val="150000"/>
              </a:lnSpc>
              <a:buNone/>
            </a:pPr>
            <a:r>
              <a:rPr lang="en-US" sz="2000"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Availability of the Vision and Mission statements of the Department (1)</a:t>
            </a:r>
          </a:p>
          <a:p>
            <a:pPr marL="461963" indent="-461963" algn="just">
              <a:lnSpc>
                <a:spcPct val="150000"/>
              </a:lnSpc>
              <a:buNone/>
            </a:pPr>
            <a:r>
              <a:rPr lang="en-US" sz="1600" dirty="0">
                <a:latin typeface="Times New Roman" panose="02020603050405020304" pitchFamily="18" charset="0"/>
                <a:cs typeface="Times New Roman" panose="02020603050405020304" pitchFamily="18" charset="0"/>
              </a:rPr>
              <a:t>B. 	Appropriateness/Relevance of the Statements (2)</a:t>
            </a:r>
          </a:p>
          <a:p>
            <a:pPr marL="461963" indent="-461963" algn="just">
              <a:lnSpc>
                <a:spcPct val="150000"/>
              </a:lnSpc>
              <a:buNone/>
            </a:pPr>
            <a:r>
              <a:rPr lang="en-US" sz="1600" dirty="0">
                <a:latin typeface="Times New Roman" panose="02020603050405020304" pitchFamily="18" charset="0"/>
                <a:cs typeface="Times New Roman" panose="02020603050405020304" pitchFamily="18" charset="0"/>
              </a:rPr>
              <a:t>C. 	Consistency of the Department statements with the Institute statements (2)</a:t>
            </a:r>
          </a:p>
          <a:p>
            <a:pPr marL="0" indent="0" algn="just">
              <a:lnSpc>
                <a:spcPct val="150000"/>
              </a:lnSpc>
              <a:buNone/>
            </a:pPr>
            <a:r>
              <a:rPr lang="en-US" sz="1600" i="1" dirty="0">
                <a:latin typeface="Times New Roman" panose="02020603050405020304" pitchFamily="18" charset="0"/>
                <a:cs typeface="Times New Roman" panose="02020603050405020304" pitchFamily="18" charset="0"/>
              </a:rPr>
              <a:t>(</a:t>
            </a:r>
            <a:r>
              <a:rPr lang="en-US" sz="1600" i="1" dirty="0">
                <a:solidFill>
                  <a:srgbClr val="000099"/>
                </a:solidFill>
                <a:latin typeface="Times New Roman" panose="02020603050405020304" pitchFamily="18" charset="0"/>
                <a:cs typeface="Times New Roman" panose="02020603050405020304" pitchFamily="18" charset="0"/>
              </a:rPr>
              <a:t>Here Institute Vision and Mission statements have been asked to ensure consistency with the department Vision and Mission statements; the assessment of the Institute Vision and Mission will be done in Criterion 10</a:t>
            </a:r>
            <a:r>
              <a:rPr lang="en-US" sz="1600" i="1" dirty="0">
                <a:latin typeface="Times New Roman" panose="02020603050405020304" pitchFamily="18" charset="0"/>
                <a:cs typeface="Times New Roman" panose="02020603050405020304" pitchFamily="18" charset="0"/>
              </a:rPr>
              <a:t>)</a:t>
            </a:r>
          </a:p>
        </p:txBody>
      </p:sp>
      <p:sp>
        <p:nvSpPr>
          <p:cNvPr id="4" name="Rectangle 3"/>
          <p:cNvSpPr/>
          <p:nvPr/>
        </p:nvSpPr>
        <p:spPr>
          <a:xfrm>
            <a:off x="1143000" y="4267200"/>
            <a:ext cx="7391400" cy="14773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Vision &amp; Mission Statements </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Correctness from definition perspective </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Consistency between Institute and Department statements</a:t>
            </a:r>
          </a:p>
        </p:txBody>
      </p:sp>
      <p:sp>
        <p:nvSpPr>
          <p:cNvPr id="2" name="TextBox 1"/>
          <p:cNvSpPr txBox="1"/>
          <p:nvPr/>
        </p:nvSpPr>
        <p:spPr>
          <a:xfrm>
            <a:off x="1143000" y="533400"/>
            <a:ext cx="2667000" cy="707886"/>
          </a:xfrm>
          <a:prstGeom prst="rect">
            <a:avLst/>
          </a:prstGeom>
          <a:noFill/>
        </p:spPr>
        <p:txBody>
          <a:bodyPr wrap="square" rtlCol="0">
            <a:spAutoFit/>
          </a:bodyPr>
          <a:lstStyle/>
          <a:p>
            <a:r>
              <a:rPr lang="en-IN" sz="4000" dirty="0">
                <a:solidFill>
                  <a:srgbClr val="FF0000"/>
                </a:solidFill>
              </a:rPr>
              <a:t>Evaluation</a:t>
            </a:r>
          </a:p>
        </p:txBody>
      </p:sp>
    </p:spTree>
    <p:extLst>
      <p:ext uri="{BB962C8B-B14F-4D97-AF65-F5344CB8AC3E}">
        <p14:creationId xmlns:p14="http://schemas.microsoft.com/office/powerpoint/2010/main" val="311783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09600"/>
            <a:ext cx="8915400" cy="3185487"/>
          </a:xfrm>
          <a:prstGeom prst="rect">
            <a:avLst/>
          </a:prstGeom>
        </p:spPr>
        <p:txBody>
          <a:bodyPr wrap="square">
            <a:spAutoFit/>
          </a:bodyPr>
          <a:lstStyle/>
          <a:p>
            <a:pPr marL="457200" indent="-457200">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1.2.	State the Program Educational Objectives (PEOs)     (5)</a:t>
            </a:r>
          </a:p>
          <a:p>
            <a:pPr marL="457200" indent="-457200">
              <a:lnSpc>
                <a:spcPct val="150000"/>
              </a:lnSpc>
            </a:pPr>
            <a:r>
              <a:rPr lang="en-US" sz="2200" dirty="0">
                <a:latin typeface="Times New Roman" panose="02020603050405020304" pitchFamily="18" charset="0"/>
                <a:cs typeface="Times New Roman" panose="02020603050405020304" pitchFamily="18" charset="0"/>
              </a:rPr>
              <a:t>	Define the PEOs under the following broad categories:</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Preparation :</a:t>
            </a:r>
            <a:r>
              <a:rPr lang="en-US" sz="2400" b="1" dirty="0"/>
              <a:t> </a:t>
            </a:r>
            <a:r>
              <a:rPr lang="en-US" sz="2200" dirty="0">
                <a:latin typeface="Times New Roman" panose="02020603050405020304" pitchFamily="18" charset="0"/>
                <a:cs typeface="Times New Roman" panose="02020603050405020304" pitchFamily="18" charset="0"/>
              </a:rPr>
              <a:t>Employment/Higher studies</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Core competence : Discipline knowledge</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Professionalism : Professional value - knowledge development</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Life long learning : Environment</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Subtitle 8"/>
          <p:cNvSpPr txBox="1">
            <a:spLocks/>
          </p:cNvSpPr>
          <p:nvPr/>
        </p:nvSpPr>
        <p:spPr>
          <a:xfrm>
            <a:off x="457200" y="4001807"/>
            <a:ext cx="8915399" cy="646394"/>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1963" indent="-436563" algn="just">
              <a:lnSpc>
                <a:spcPct val="150000"/>
              </a:lnSpc>
              <a:buNone/>
            </a:pPr>
            <a:r>
              <a:rPr lang="en-US" sz="2000" i="1" dirty="0">
                <a:latin typeface="Times New Roman" panose="02020603050405020304" pitchFamily="18" charset="0"/>
                <a:cs typeface="Times New Roman" panose="02020603050405020304" pitchFamily="18" charset="0"/>
              </a:rPr>
              <a:t>A. 	</a:t>
            </a:r>
            <a:r>
              <a:rPr lang="en-US" sz="2000" i="1" dirty="0">
                <a:solidFill>
                  <a:srgbClr val="FF0000"/>
                </a:solidFill>
                <a:latin typeface="Times New Roman" panose="02020603050405020304" pitchFamily="18" charset="0"/>
                <a:cs typeface="Times New Roman" panose="02020603050405020304" pitchFamily="18" charset="0"/>
              </a:rPr>
              <a:t>Listing of the Program Educational Objectives (3 to 5) of the program under consideration (5)</a:t>
            </a:r>
          </a:p>
        </p:txBody>
      </p:sp>
      <p:sp>
        <p:nvSpPr>
          <p:cNvPr id="7" name="Rectangle 6"/>
          <p:cNvSpPr/>
          <p:nvPr/>
        </p:nvSpPr>
        <p:spPr>
          <a:xfrm>
            <a:off x="836757" y="5138854"/>
            <a:ext cx="7170420" cy="800219"/>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endParaRPr lang="en-US" sz="1200" b="1" i="1" dirty="0">
              <a:solidFill>
                <a:srgbClr val="00B050"/>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1600" i="1" dirty="0">
                <a:latin typeface="Times New Roman" panose="02020603050405020304" pitchFamily="18" charset="0"/>
                <a:cs typeface="Times New Roman" panose="02020603050405020304" pitchFamily="18" charset="0"/>
              </a:rPr>
              <a:t>Availability &amp; correctness of the PEOs statements</a:t>
            </a:r>
          </a:p>
        </p:txBody>
      </p:sp>
    </p:spTree>
    <p:extLst>
      <p:ext uri="{BB962C8B-B14F-4D97-AF65-F5344CB8AC3E}">
        <p14:creationId xmlns:p14="http://schemas.microsoft.com/office/powerpoint/2010/main" val="253534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solidFill>
                  <a:srgbClr val="FF0000"/>
                </a:solidFill>
              </a:rPr>
              <a:t>SAR  Context</a:t>
            </a:r>
          </a:p>
        </p:txBody>
      </p:sp>
      <p:sp>
        <p:nvSpPr>
          <p:cNvPr id="3" name="Rectangle 2"/>
          <p:cNvSpPr/>
          <p:nvPr/>
        </p:nvSpPr>
        <p:spPr>
          <a:xfrm>
            <a:off x="152400" y="1371600"/>
            <a:ext cx="9639795" cy="5312223"/>
          </a:xfrm>
          <a:prstGeom prst="rect">
            <a:avLst/>
          </a:prstGeom>
        </p:spPr>
        <p:txBody>
          <a:bodyPr wrap="square">
            <a:spAutoFit/>
          </a:bodyPr>
          <a:lstStyle/>
          <a:p>
            <a:pPr marL="274320" lvl="0" indent="-274320" algn="just">
              <a:spcBef>
                <a:spcPct val="20000"/>
              </a:spcBef>
              <a:buClr>
                <a:srgbClr val="D16349"/>
              </a:buClr>
              <a:buSzPct val="85000"/>
              <a:buFont typeface="Wingdings 2"/>
              <a:buChar char=""/>
            </a:pPr>
            <a:r>
              <a:rPr lang="en-IN" sz="3200" dirty="0">
                <a:solidFill>
                  <a:prstClr val="black"/>
                </a:solidFill>
              </a:rPr>
              <a:t>Provides preparedness status at I/P level for the NBA visit,</a:t>
            </a:r>
          </a:p>
          <a:p>
            <a:pPr marL="274320" lvl="0" indent="-274320" algn="just">
              <a:spcBef>
                <a:spcPct val="20000"/>
              </a:spcBef>
              <a:buClr>
                <a:srgbClr val="D16349"/>
              </a:buClr>
              <a:buSzPct val="85000"/>
              <a:buFont typeface="Wingdings 2"/>
              <a:buChar char=""/>
            </a:pPr>
            <a:r>
              <a:rPr lang="en-IN" sz="3200" dirty="0">
                <a:solidFill>
                  <a:srgbClr val="0000CC"/>
                </a:solidFill>
              </a:rPr>
              <a:t>Provides the first impression about the I/P to the evaluation team,</a:t>
            </a:r>
            <a:r>
              <a:rPr lang="en-IN" sz="3200" dirty="0">
                <a:solidFill>
                  <a:prstClr val="black"/>
                </a:solidFill>
              </a:rPr>
              <a:t> </a:t>
            </a:r>
          </a:p>
          <a:p>
            <a:pPr marL="274320" lvl="0" indent="-274320" algn="just">
              <a:spcBef>
                <a:spcPct val="20000"/>
              </a:spcBef>
              <a:buClr>
                <a:srgbClr val="D16349"/>
              </a:buClr>
              <a:buSzPct val="85000"/>
              <a:buFont typeface="Wingdings 2"/>
              <a:buChar char=""/>
            </a:pPr>
            <a:r>
              <a:rPr lang="en-IN" sz="3200" dirty="0">
                <a:solidFill>
                  <a:prstClr val="black"/>
                </a:solidFill>
              </a:rPr>
              <a:t>Presents crisp program status to the evaluation team and addresses process and the extent to which, a program meets each criterion,</a:t>
            </a:r>
          </a:p>
          <a:p>
            <a:pPr marL="274320" lvl="0" indent="-274320" algn="just">
              <a:spcBef>
                <a:spcPct val="20000"/>
              </a:spcBef>
              <a:buClr>
                <a:srgbClr val="D16349"/>
              </a:buClr>
              <a:buSzPct val="85000"/>
              <a:buFont typeface="Wingdings 2"/>
              <a:buChar char=""/>
            </a:pPr>
            <a:r>
              <a:rPr lang="en-IN" sz="2800" dirty="0">
                <a:solidFill>
                  <a:srgbClr val="FF0000"/>
                </a:solidFill>
              </a:rPr>
              <a:t>Provides documented evidences, which the evaluation team maps/matches with the visual /oral evidences during the visit.</a:t>
            </a:r>
          </a:p>
        </p:txBody>
      </p:sp>
    </p:spTree>
    <p:extLst>
      <p:ext uri="{BB962C8B-B14F-4D97-AF65-F5344CB8AC3E}">
        <p14:creationId xmlns:p14="http://schemas.microsoft.com/office/powerpoint/2010/main" val="3103018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85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PEOs </a:t>
            </a:r>
            <a:r>
              <a:rPr lang="en-US" sz="1800" b="1" dirty="0">
                <a:solidFill>
                  <a:srgbClr val="00B050"/>
                </a:solidFill>
                <a:effectLst/>
                <a:latin typeface="Bookman Old Style" panose="02050604050505020204" pitchFamily="18" charset="0"/>
                <a:cs typeface="Times New Roman" panose="02020603050405020304" pitchFamily="18" charset="0"/>
              </a:rPr>
              <a:t>(Samples)</a:t>
            </a:r>
          </a:p>
        </p:txBody>
      </p:sp>
      <p:sp>
        <p:nvSpPr>
          <p:cNvPr id="3" name="Subtitle 2"/>
          <p:cNvSpPr>
            <a:spLocks noGrp="1"/>
          </p:cNvSpPr>
          <p:nvPr>
            <p:ph type="subTitle" idx="1"/>
          </p:nvPr>
        </p:nvSpPr>
        <p:spPr>
          <a:xfrm>
            <a:off x="1295400" y="990600"/>
            <a:ext cx="8305800" cy="5562600"/>
          </a:xfrm>
        </p:spPr>
        <p:txBody>
          <a:bodyPr anchor="t">
            <a:noAutofit/>
          </a:bodyPr>
          <a:lstStyle/>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Graduates after 3-5 years, will be able to:</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PEO1:</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Compete</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on a global platform to pursue their professional career in Electrical Engineering and allied disciplines.</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PEO2:</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Pursue</a:t>
            </a:r>
            <a:r>
              <a:rPr lang="en-US" sz="2400" dirty="0">
                <a:solidFill>
                  <a:srgbClr val="336600"/>
                </a:solidFill>
                <a:latin typeface="Times New Roman" panose="02020603050405020304" pitchFamily="18" charset="0"/>
                <a:cs typeface="Times New Roman" panose="02020603050405020304" pitchFamily="18" charset="0"/>
              </a:rPr>
              <a:t> higher education and/or engage in continuous up gradation of their professional skills.</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PEO3</a:t>
            </a:r>
            <a:r>
              <a:rPr lang="en-US" sz="2400" dirty="0">
                <a:solidFill>
                  <a:srgbClr val="0000FF"/>
                </a:solidFill>
                <a:latin typeface="Times New Roman" panose="02020603050405020304" pitchFamily="18" charset="0"/>
                <a:cs typeface="Times New Roman" panose="02020603050405020304" pitchFamily="18" charset="0"/>
              </a:rPr>
              <a:t>:</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Communicate</a:t>
            </a:r>
            <a:r>
              <a:rPr lang="en-US" sz="2400" dirty="0">
                <a:solidFill>
                  <a:srgbClr val="FF0000"/>
                </a:solidFill>
                <a:latin typeface="Times New Roman" panose="02020603050405020304" pitchFamily="18" charset="0"/>
                <a:cs typeface="Times New Roman" panose="02020603050405020304" pitchFamily="18" charset="0"/>
              </a:rPr>
              <a:t> effectively while working in diverse team.</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PEO4:</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Demonstrate</a:t>
            </a:r>
            <a:r>
              <a:rPr lang="en-US" sz="2400" dirty="0">
                <a:solidFill>
                  <a:srgbClr val="7030A0"/>
                </a:solidFill>
                <a:latin typeface="Times New Roman" panose="02020603050405020304" pitchFamily="18" charset="0"/>
                <a:cs typeface="Times New Roman" panose="02020603050405020304" pitchFamily="18" charset="0"/>
              </a:rPr>
              <a:t> concern for society and environment.</a:t>
            </a:r>
          </a:p>
        </p:txBody>
      </p:sp>
    </p:spTree>
    <p:extLst>
      <p:ext uri="{BB962C8B-B14F-4D97-AF65-F5344CB8AC3E}">
        <p14:creationId xmlns:p14="http://schemas.microsoft.com/office/powerpoint/2010/main" val="277760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 y="685800"/>
            <a:ext cx="8960803" cy="2800767"/>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1.3.	Indicate where the Vision, Mission and PEOs are published and disseminated among stakeholders</a:t>
            </a:r>
            <a:r>
              <a:rPr lang="en-US" sz="2400" b="1" dirty="0"/>
              <a:t> </a:t>
            </a:r>
            <a:r>
              <a:rPr lang="en-US" sz="2200" b="1" dirty="0">
                <a:solidFill>
                  <a:srgbClr val="0000CC"/>
                </a:solidFill>
                <a:latin typeface="Times New Roman" panose="02020603050405020304" pitchFamily="18" charset="0"/>
                <a:cs typeface="Times New Roman" panose="02020603050405020304" pitchFamily="18" charset="0"/>
              </a:rPr>
              <a:t>(PEOs) (10)</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on Institute website under relevant program link</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at department notice boards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Department website, if available</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in department level documents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Documentary evidence</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685800" y="4038600"/>
            <a:ext cx="8458200" cy="1338828"/>
          </a:xfrm>
          <a:prstGeom prst="rect">
            <a:avLst/>
          </a:prstGeom>
        </p:spPr>
        <p:txBody>
          <a:bodyPr wrap="square">
            <a:spAutoFit/>
          </a:bodyPr>
          <a:lstStyle/>
          <a:p>
            <a:pPr marL="457200" indent="-457200" algn="just">
              <a:lnSpc>
                <a:spcPct val="150000"/>
              </a:lnSpc>
            </a:pPr>
            <a:r>
              <a:rPr lang="en-US" i="1" dirty="0">
                <a:latin typeface="Times New Roman" panose="02020603050405020304" pitchFamily="18" charset="0"/>
                <a:cs typeface="Times New Roman" panose="02020603050405020304" pitchFamily="18" charset="0"/>
              </a:rPr>
              <a:t>A.	Adequacy in respect of publication &amp; dissemination (2)</a:t>
            </a:r>
          </a:p>
          <a:p>
            <a:pPr marL="457200" indent="-457200" algn="just">
              <a:lnSpc>
                <a:spcPct val="150000"/>
              </a:lnSpc>
            </a:pPr>
            <a:r>
              <a:rPr lang="en-US" i="1" dirty="0">
                <a:latin typeface="Times New Roman" panose="02020603050405020304" pitchFamily="18" charset="0"/>
                <a:cs typeface="Times New Roman" panose="02020603050405020304" pitchFamily="18" charset="0"/>
              </a:rPr>
              <a:t>B.	Process of dissemination among stakeholders (2)</a:t>
            </a:r>
          </a:p>
          <a:p>
            <a:pPr marL="457200" indent="-457200" algn="just">
              <a:lnSpc>
                <a:spcPct val="150000"/>
              </a:lnSpc>
            </a:pPr>
            <a:r>
              <a:rPr lang="en-US" i="1" dirty="0">
                <a:latin typeface="Times New Roman" panose="02020603050405020304" pitchFamily="18" charset="0"/>
                <a:cs typeface="Times New Roman" panose="02020603050405020304" pitchFamily="18" charset="0"/>
              </a:rPr>
              <a:t>C.	Extent of awareness of Vision, Mission and PEOs among the stakeholder (6)</a:t>
            </a:r>
          </a:p>
        </p:txBody>
      </p:sp>
    </p:spTree>
    <p:extLst>
      <p:ext uri="{BB962C8B-B14F-4D97-AF65-F5344CB8AC3E}">
        <p14:creationId xmlns:p14="http://schemas.microsoft.com/office/powerpoint/2010/main" val="237008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518592" y="609600"/>
            <a:ext cx="8549207" cy="4585871"/>
          </a:xfrm>
          <a:prstGeom prst="rect">
            <a:avLst/>
          </a:prstGeom>
        </p:spPr>
        <p:txBody>
          <a:bodyPr wrap="square">
            <a:spAutoFit/>
          </a:bodyPr>
          <a:lstStyle/>
          <a:p>
            <a:pPr algn="just"/>
            <a:r>
              <a:rPr lang="en-US" sz="28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2400" i="1" dirty="0">
                <a:latin typeface="Times New Roman" panose="02020603050405020304" pitchFamily="18" charset="0"/>
                <a:cs typeface="Times New Roman" panose="02020603050405020304" pitchFamily="18" charset="0"/>
              </a:rPr>
              <a:t>A. 	</a:t>
            </a:r>
            <a:r>
              <a:rPr lang="en-US" sz="2400" b="1" i="1" dirty="0">
                <a:latin typeface="Times New Roman" panose="02020603050405020304" pitchFamily="18" charset="0"/>
                <a:cs typeface="Times New Roman" panose="02020603050405020304" pitchFamily="18" charset="0"/>
              </a:rPr>
              <a:t>Adequacy</a:t>
            </a:r>
          </a:p>
          <a:p>
            <a:pPr marL="457200" indent="-457200" algn="just"/>
            <a:r>
              <a:rPr lang="en-US" sz="2400" i="1" dirty="0">
                <a:latin typeface="Times New Roman" panose="02020603050405020304" pitchFamily="18" charset="0"/>
                <a:cs typeface="Times New Roman" panose="02020603050405020304" pitchFamily="18" charset="0"/>
              </a:rPr>
              <a:t>	Department Vision, Mission and PEOs: Availability on Institute website under relevant program link; Availability at department notice boards, </a:t>
            </a:r>
            <a:r>
              <a:rPr lang="en-US" sz="2400" i="1" dirty="0" err="1">
                <a:latin typeface="Times New Roman" panose="02020603050405020304" pitchFamily="18" charset="0"/>
                <a:cs typeface="Times New Roman" panose="02020603050405020304" pitchFamily="18" charset="0"/>
              </a:rPr>
              <a:t>HoD</a:t>
            </a:r>
            <a:r>
              <a:rPr lang="en-US" sz="2400" i="1" dirty="0">
                <a:latin typeface="Times New Roman" panose="02020603050405020304" pitchFamily="18" charset="0"/>
                <a:cs typeface="Times New Roman" panose="02020603050405020304" pitchFamily="18" charset="0"/>
              </a:rPr>
              <a:t> Chamber, department website, if Available; Availability in department level documents/course of study</a:t>
            </a:r>
          </a:p>
          <a:p>
            <a:pPr marL="457200" indent="-457200" algn="just"/>
            <a:r>
              <a:rPr lang="en-US" sz="2400" i="1" dirty="0">
                <a:latin typeface="Times New Roman" panose="02020603050405020304" pitchFamily="18" charset="0"/>
                <a:cs typeface="Times New Roman" panose="02020603050405020304" pitchFamily="18" charset="0"/>
              </a:rPr>
              <a:t>B. 	</a:t>
            </a:r>
            <a:r>
              <a:rPr lang="en-US" sz="2400" b="1" i="1" dirty="0">
                <a:latin typeface="Times New Roman" panose="02020603050405020304" pitchFamily="18" charset="0"/>
                <a:cs typeface="Times New Roman" panose="02020603050405020304" pitchFamily="18" charset="0"/>
              </a:rPr>
              <a:t>Process of dissemination</a:t>
            </a:r>
          </a:p>
          <a:p>
            <a:pPr marL="457200" indent="-457200" algn="just"/>
            <a:r>
              <a:rPr lang="en-US" sz="2400" i="1" dirty="0">
                <a:latin typeface="Times New Roman" panose="02020603050405020304" pitchFamily="18" charset="0"/>
                <a:cs typeface="Times New Roman" panose="02020603050405020304" pitchFamily="18" charset="0"/>
              </a:rPr>
              <a:t>	Documentary evidence to indicate the process which ensures awareness among internal and external stakeholders with effective process implementation</a:t>
            </a:r>
          </a:p>
          <a:p>
            <a:pPr marL="457200" indent="-457200" algn="just"/>
            <a:r>
              <a:rPr lang="en-US" sz="2400" i="1" dirty="0">
                <a:latin typeface="Times New Roman" panose="02020603050405020304" pitchFamily="18" charset="0"/>
                <a:cs typeface="Times New Roman" panose="02020603050405020304" pitchFamily="18" charset="0"/>
              </a:rPr>
              <a:t>C. 	</a:t>
            </a:r>
            <a:r>
              <a:rPr lang="en-US" sz="2400" b="1" i="1" dirty="0">
                <a:latin typeface="Times New Roman" panose="02020603050405020304" pitchFamily="18" charset="0"/>
                <a:cs typeface="Times New Roman" panose="02020603050405020304" pitchFamily="18" charset="0"/>
              </a:rPr>
              <a:t>Extent of Awareness</a:t>
            </a:r>
          </a:p>
          <a:p>
            <a:pPr marL="457200" indent="-457200" algn="just"/>
            <a:r>
              <a:rPr lang="en-US" sz="2400" i="1" dirty="0">
                <a:latin typeface="Times New Roman" panose="02020603050405020304" pitchFamily="18" charset="0"/>
                <a:cs typeface="Times New Roman" panose="02020603050405020304" pitchFamily="18" charset="0"/>
              </a:rPr>
              <a:t>	Based on interaction with internal and external stakeholders</a:t>
            </a:r>
          </a:p>
        </p:txBody>
      </p:sp>
    </p:spTree>
    <p:extLst>
      <p:ext uri="{BB962C8B-B14F-4D97-AF65-F5344CB8AC3E}">
        <p14:creationId xmlns:p14="http://schemas.microsoft.com/office/powerpoint/2010/main" val="321516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448" y="613633"/>
            <a:ext cx="8923656" cy="2657138"/>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1.4.	State the process for defining the Vision and Mission of the Department and PEOs of the program (25)</a:t>
            </a:r>
          </a:p>
          <a:p>
            <a:pPr marL="463550" indent="-463550" algn="just"/>
            <a:endParaRPr lang="en-US" sz="2200" b="1" dirty="0">
              <a:solidFill>
                <a:srgbClr val="0000CC"/>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Process to ensure:</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participation of Stakeholders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Process implementation</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Documentary evidence</a:t>
            </a:r>
            <a:r>
              <a:rPr lang="en-US" sz="2200" dirty="0">
                <a:latin typeface="Times New Roman" panose="02020603050405020304" pitchFamily="18" charset="0"/>
                <a:cs typeface="Times New Roman" panose="02020603050405020304" pitchFamily="18" charset="0"/>
              </a:rPr>
              <a:t>		</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838200" y="3388113"/>
            <a:ext cx="8534400" cy="879087"/>
          </a:xfrm>
          <a:prstGeom prst="rect">
            <a:avLst/>
          </a:prstGeom>
        </p:spPr>
        <p:txBody>
          <a:bodyPr wrap="square">
            <a:spAutoFit/>
          </a:bodyPr>
          <a:lstStyle/>
          <a:p>
            <a:pPr marL="457200" indent="-457200" algn="just">
              <a:lnSpc>
                <a:spcPct val="150000"/>
              </a:lnSpc>
            </a:pPr>
            <a:r>
              <a:rPr lang="en-US" sz="2000" b="1" dirty="0">
                <a:latin typeface="Times New Roman" panose="02020603050405020304" pitchFamily="18" charset="0"/>
                <a:cs typeface="Times New Roman" panose="02020603050405020304" pitchFamily="18" charset="0"/>
              </a:rPr>
              <a:t>A.	</a:t>
            </a:r>
            <a:r>
              <a:rPr lang="en-US" sz="1600" b="1" i="1" dirty="0">
                <a:latin typeface="Times New Roman" panose="02020603050405020304" pitchFamily="18" charset="0"/>
                <a:cs typeface="Times New Roman" panose="02020603050405020304" pitchFamily="18" charset="0"/>
              </a:rPr>
              <a:t>Description of process involved in defining the Vision, Mission of the Department (10)</a:t>
            </a:r>
          </a:p>
          <a:p>
            <a:pPr marL="457200" indent="-457200" algn="just">
              <a:lnSpc>
                <a:spcPct val="150000"/>
              </a:lnSpc>
            </a:pPr>
            <a:r>
              <a:rPr lang="en-US" sz="1600" b="1" i="1" dirty="0">
                <a:latin typeface="Times New Roman" panose="02020603050405020304" pitchFamily="18" charset="0"/>
                <a:cs typeface="Times New Roman" panose="02020603050405020304" pitchFamily="18" charset="0"/>
              </a:rPr>
              <a:t>B.	Description of process involved in defining the PEOs of the program (15)</a:t>
            </a:r>
          </a:p>
        </p:txBody>
      </p:sp>
      <p:sp>
        <p:nvSpPr>
          <p:cNvPr id="10" name="Rectangle 9"/>
          <p:cNvSpPr/>
          <p:nvPr/>
        </p:nvSpPr>
        <p:spPr>
          <a:xfrm>
            <a:off x="513645" y="4572000"/>
            <a:ext cx="8631555"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latin typeface="Times New Roman" panose="02020603050405020304" pitchFamily="18" charset="0"/>
                <a:cs typeface="Times New Roman" panose="02020603050405020304" pitchFamily="18" charset="0"/>
              </a:rPr>
              <a:t>Documentary evidence to indicate the process which ensures effective participation of internal and external department stakeholders with effective process implementation</a:t>
            </a:r>
          </a:p>
        </p:txBody>
      </p:sp>
    </p:spTree>
    <p:extLst>
      <p:ext uri="{BB962C8B-B14F-4D97-AF65-F5344CB8AC3E}">
        <p14:creationId xmlns:p14="http://schemas.microsoft.com/office/powerpoint/2010/main" val="342669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685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Processes for PEOs</a:t>
            </a:r>
          </a:p>
        </p:txBody>
      </p:sp>
      <p:sp>
        <p:nvSpPr>
          <p:cNvPr id="3" name="Subtitle 2"/>
          <p:cNvSpPr>
            <a:spLocks noGrp="1"/>
          </p:cNvSpPr>
          <p:nvPr>
            <p:ph type="subTitle" idx="1"/>
          </p:nvPr>
        </p:nvSpPr>
        <p:spPr>
          <a:xfrm>
            <a:off x="5636994" y="457200"/>
            <a:ext cx="4116606" cy="6096000"/>
          </a:xfrm>
        </p:spPr>
        <p:txBody>
          <a:bodyPr anchor="ctr">
            <a:noAutofit/>
          </a:bodyPr>
          <a:lstStyle/>
          <a:p>
            <a:pPr marL="541782" indent="-514350" algn="just">
              <a:buClr>
                <a:srgbClr val="0000FF"/>
              </a:buClr>
              <a:buFont typeface="Symbol" panose="05050102010706020507" pitchFamily="18" charset="2"/>
              <a:buChar char="·"/>
            </a:pPr>
            <a:r>
              <a:rPr lang="en-US" sz="2400" dirty="0">
                <a:solidFill>
                  <a:srgbClr val="0000FF"/>
                </a:solidFill>
                <a:latin typeface="Times New Roman" panose="02020603050405020304" pitchFamily="18" charset="0"/>
                <a:cs typeface="Times New Roman" panose="02020603050405020304" pitchFamily="18" charset="0"/>
              </a:rPr>
              <a:t>Feedback format for collecting data from stakeholders</a:t>
            </a:r>
          </a:p>
          <a:p>
            <a:pPr marL="541782" indent="-514350" algn="just">
              <a:buClr>
                <a:srgbClr val="0000FF"/>
              </a:buClr>
              <a:buFont typeface="Symbol" panose="05050102010706020507" pitchFamily="18" charset="2"/>
              <a:buChar char="·"/>
            </a:pPr>
            <a:r>
              <a:rPr lang="en-US" sz="2400" dirty="0">
                <a:solidFill>
                  <a:srgbClr val="0000FF"/>
                </a:solidFill>
                <a:latin typeface="Times New Roman" panose="02020603050405020304" pitchFamily="18" charset="0"/>
                <a:cs typeface="Times New Roman" panose="02020603050405020304" pitchFamily="18" charset="0"/>
              </a:rPr>
              <a:t>A process by which PEOs are created and reviewed periodically</a:t>
            </a:r>
          </a:p>
          <a:p>
            <a:pPr marL="541782" indent="-514350" algn="just">
              <a:buClr>
                <a:srgbClr val="0000FF"/>
              </a:buClr>
              <a:buFont typeface="Symbol" panose="05050102010706020507" pitchFamily="18" charset="2"/>
              <a:buChar char="·"/>
            </a:pPr>
            <a:r>
              <a:rPr lang="en-US" sz="2400" dirty="0">
                <a:solidFill>
                  <a:srgbClr val="FF0000"/>
                </a:solidFill>
                <a:latin typeface="Times New Roman" panose="02020603050405020304" pitchFamily="18" charset="0"/>
                <a:cs typeface="Times New Roman" panose="02020603050405020304" pitchFamily="18" charset="0"/>
              </a:rPr>
              <a:t>A process to evaluate to what extent PEOs are attained.</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143000"/>
            <a:ext cx="4570192"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992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401" y="685800"/>
            <a:ext cx="8864600" cy="1277273"/>
          </a:xfrm>
          <a:prstGeom prst="rect">
            <a:avLst/>
          </a:prstGeom>
        </p:spPr>
        <p:txBody>
          <a:bodyPr wrap="square">
            <a:spAutoFit/>
          </a:bodyPr>
          <a:lstStyle/>
          <a:p>
            <a:pPr marL="463550" indent="-463550">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1.5.	Establish consistency of PEOs with Mission of the Department (15)</a:t>
            </a:r>
            <a:endParaRPr lang="en-US" sz="2200" dirty="0">
              <a:latin typeface="Times New Roman" panose="02020603050405020304" pitchFamily="18" charset="0"/>
              <a:cs typeface="Times New Roman" panose="02020603050405020304" pitchFamily="18" charset="0"/>
            </a:endParaRPr>
          </a:p>
          <a:p>
            <a:pPr algn="just">
              <a:tabLst>
                <a:tab pos="463550" algn="l"/>
              </a:tabLst>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Generate a “Mission of the Department – PEOs matrix” with justification and 	rationale of the mapping:</a:t>
            </a:r>
          </a:p>
        </p:txBody>
      </p:sp>
      <p:graphicFrame>
        <p:nvGraphicFramePr>
          <p:cNvPr id="6" name="Table 5"/>
          <p:cNvGraphicFramePr>
            <a:graphicFrameLocks noGrp="1"/>
          </p:cNvGraphicFramePr>
          <p:nvPr>
            <p:extLst>
              <p:ext uri="{D42A27DB-BD31-4B8C-83A1-F6EECF244321}">
                <p14:modId xmlns:p14="http://schemas.microsoft.com/office/powerpoint/2010/main" val="3991268971"/>
              </p:ext>
            </p:extLst>
          </p:nvPr>
        </p:nvGraphicFramePr>
        <p:xfrm>
          <a:off x="807523" y="2185062"/>
          <a:ext cx="8520629" cy="1426818"/>
        </p:xfrm>
        <a:graphic>
          <a:graphicData uri="http://schemas.openxmlformats.org/drawingml/2006/table">
            <a:tbl>
              <a:tblPr firstRow="1" firstCol="1" bandRow="1">
                <a:tableStyleId>{5940675A-B579-460E-94D1-54222C63F5DA}</a:tableStyleId>
              </a:tblPr>
              <a:tblGrid>
                <a:gridCol w="1985389">
                  <a:extLst>
                    <a:ext uri="{9D8B030D-6E8A-4147-A177-3AD203B41FA5}">
                      <a16:colId xmlns:a16="http://schemas.microsoft.com/office/drawing/2014/main" val="20000"/>
                    </a:ext>
                  </a:extLst>
                </a:gridCol>
                <a:gridCol w="1633810">
                  <a:extLst>
                    <a:ext uri="{9D8B030D-6E8A-4147-A177-3AD203B41FA5}">
                      <a16:colId xmlns:a16="http://schemas.microsoft.com/office/drawing/2014/main" val="20001"/>
                    </a:ext>
                  </a:extLst>
                </a:gridCol>
                <a:gridCol w="1633810">
                  <a:extLst>
                    <a:ext uri="{9D8B030D-6E8A-4147-A177-3AD203B41FA5}">
                      <a16:colId xmlns:a16="http://schemas.microsoft.com/office/drawing/2014/main" val="20002"/>
                    </a:ext>
                  </a:extLst>
                </a:gridCol>
                <a:gridCol w="1633810">
                  <a:extLst>
                    <a:ext uri="{9D8B030D-6E8A-4147-A177-3AD203B41FA5}">
                      <a16:colId xmlns:a16="http://schemas.microsoft.com/office/drawing/2014/main" val="20003"/>
                    </a:ext>
                  </a:extLst>
                </a:gridCol>
                <a:gridCol w="1633810">
                  <a:extLst>
                    <a:ext uri="{9D8B030D-6E8A-4147-A177-3AD203B41FA5}">
                      <a16:colId xmlns:a16="http://schemas.microsoft.com/office/drawing/2014/main" val="20004"/>
                    </a:ext>
                  </a:extLst>
                </a:gridCol>
              </a:tblGrid>
              <a:tr h="310178">
                <a:tc>
                  <a:txBody>
                    <a:bodyPr/>
                    <a:lstStyle/>
                    <a:p>
                      <a:pPr marL="0" marR="0" algn="ctr">
                        <a:lnSpc>
                          <a:spcPct val="100000"/>
                        </a:lnSpc>
                        <a:spcBef>
                          <a:spcPts val="600"/>
                        </a:spcBef>
                        <a:spcAft>
                          <a:spcPts val="60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PEO Statements</a:t>
                      </a:r>
                    </a:p>
                  </a:txBody>
                  <a:tcPr marL="74295" marR="74295" marT="0" marB="0" anchor="ctr"/>
                </a:tc>
                <a:tc>
                  <a:txBody>
                    <a:bodyPr/>
                    <a:lstStyle/>
                    <a:p>
                      <a:pPr marL="0" marR="0" algn="ctr">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M1</a:t>
                      </a:r>
                      <a:endParaRPr lang="en-US" sz="1800" b="1" dirty="0">
                        <a:effectLst/>
                        <a:latin typeface="Times New Roman" panose="02020603050405020304" pitchFamily="18" charset="0"/>
                        <a:ea typeface="Calibri"/>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M2</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kumimoji="0" lang="en-US" sz="1800" b="1" u="none" strike="noStrike" kern="1200" baseline="0" dirty="0" err="1">
                          <a:latin typeface="Times New Roman" panose="02020603050405020304" pitchFamily="18" charset="0"/>
                          <a:cs typeface="Times New Roman" panose="02020603050405020304" pitchFamily="18" charset="0"/>
                        </a:rPr>
                        <a:t>Mn</a:t>
                      </a:r>
                      <a:endParaRPr kumimoji="0" lang="en-US" sz="1800" b="1" u="none" strike="noStrike" kern="1200" baseline="0" dirty="0">
                        <a:latin typeface="Times New Roman" panose="02020603050405020304" pitchFamily="18" charset="0"/>
                        <a:cs typeface="Times New Roman" panose="02020603050405020304" pitchFamily="18" charset="0"/>
                      </a:endParaRPr>
                    </a:p>
                  </a:txBody>
                  <a:tcPr marL="74295" marR="74295" marT="0" marB="0" anchor="ctr"/>
                </a:tc>
                <a:extLst>
                  <a:ext uri="{0D108BD9-81ED-4DB2-BD59-A6C34878D82A}">
                    <a16:rowId xmlns:a16="http://schemas.microsoft.com/office/drawing/2014/main" val="10000"/>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1</a:t>
                      </a: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extLst>
                  <a:ext uri="{0D108BD9-81ED-4DB2-BD59-A6C34878D82A}">
                    <a16:rowId xmlns:a16="http://schemas.microsoft.com/office/drawing/2014/main" val="10001"/>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2</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2"/>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3</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3"/>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4</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4"/>
                  </a:ext>
                </a:extLst>
              </a:tr>
            </a:tbl>
          </a:graphicData>
        </a:graphic>
      </p:graphicFrame>
      <p:sp>
        <p:nvSpPr>
          <p:cNvPr id="7" name="Rectangle 6"/>
          <p:cNvSpPr/>
          <p:nvPr/>
        </p:nvSpPr>
        <p:spPr>
          <a:xfrm>
            <a:off x="660400" y="3886200"/>
            <a:ext cx="8750300" cy="2215991"/>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	M1, M2, . . </a:t>
            </a:r>
            <a:r>
              <a:rPr lang="en-US" sz="2000" dirty="0" err="1">
                <a:latin typeface="Times New Roman" panose="02020603050405020304" pitchFamily="18" charset="0"/>
                <a:cs typeface="Times New Roman" panose="02020603050405020304" pitchFamily="18" charset="0"/>
              </a:rPr>
              <a:t>Mn</a:t>
            </a:r>
            <a:r>
              <a:rPr lang="en-US" sz="2000" dirty="0">
                <a:latin typeface="Times New Roman" panose="02020603050405020304" pitchFamily="18" charset="0"/>
                <a:cs typeface="Times New Roman" panose="02020603050405020304" pitchFamily="18" charset="0"/>
              </a:rPr>
              <a:t> are distinct elements of Mission statement.</a:t>
            </a:r>
          </a:p>
          <a:p>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Enter correlation levels 1, 2 or 3 as defined below:</a:t>
            </a:r>
          </a:p>
          <a:p>
            <a:endParaRPr lang="en-US" sz="5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1: Slight (Low)	  </a:t>
            </a:r>
          </a:p>
          <a:p>
            <a:r>
              <a:rPr lang="en-US" sz="2000" dirty="0">
                <a:latin typeface="Times New Roman" panose="02020603050405020304" pitchFamily="18" charset="0"/>
                <a:cs typeface="Times New Roman" panose="02020603050405020304" pitchFamily="18" charset="0"/>
              </a:rPr>
              <a:t>	2: Moderate (Medium)	</a:t>
            </a:r>
          </a:p>
          <a:p>
            <a:r>
              <a:rPr lang="en-US" sz="2000" dirty="0">
                <a:latin typeface="Times New Roman" panose="02020603050405020304" pitchFamily="18" charset="0"/>
                <a:cs typeface="Times New Roman" panose="02020603050405020304" pitchFamily="18" charset="0"/>
              </a:rPr>
              <a:t>	3: Substantial (High)</a:t>
            </a:r>
          </a:p>
          <a:p>
            <a:r>
              <a:rPr lang="en-US" sz="2000" dirty="0">
                <a:latin typeface="Times New Roman" panose="02020603050405020304" pitchFamily="18" charset="0"/>
                <a:cs typeface="Times New Roman" panose="02020603050405020304" pitchFamily="18" charset="0"/>
              </a:rPr>
              <a:t>		If there is no correlation, put “-”</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629801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953000" cy="1846659"/>
          </a:xfrm>
          <a:prstGeom prst="rect">
            <a:avLst/>
          </a:prstGeom>
        </p:spPr>
        <p:txBody>
          <a:bodyPr wrap="square">
            <a:spAutoFit/>
          </a:bodyPr>
          <a:lstStyle/>
          <a:p>
            <a:r>
              <a:rPr lang="en-IN" sz="1600" dirty="0">
                <a:solidFill>
                  <a:srgbClr val="0000CC"/>
                </a:solidFill>
              </a:rPr>
              <a:t>Mission of the Department</a:t>
            </a:r>
            <a:r>
              <a:rPr lang="en-IN" sz="1600" dirty="0"/>
              <a:t>:</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M1</a:t>
            </a:r>
            <a:r>
              <a:rPr lang="en-IN" sz="1400" dirty="0">
                <a:latin typeface="Times New Roman" panose="02020603050405020304" pitchFamily="18" charset="0"/>
                <a:cs typeface="Times New Roman" panose="02020603050405020304" pitchFamily="18" charset="0"/>
              </a:rPr>
              <a:t>: Make competent Civil Engineers with high level of professional, moral and ethical values  </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M2</a:t>
            </a:r>
            <a:r>
              <a:rPr lang="en-IN" sz="1400" dirty="0">
                <a:latin typeface="Times New Roman" panose="02020603050405020304" pitchFamily="18" charset="0"/>
                <a:cs typeface="Times New Roman" panose="02020603050405020304" pitchFamily="18" charset="0"/>
              </a:rPr>
              <a:t>:Impart highest standards in theoretical as well as practical knowledge and skill set</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M3</a:t>
            </a:r>
            <a:r>
              <a:rPr lang="en-IN" sz="1400" dirty="0">
                <a:latin typeface="Times New Roman" panose="02020603050405020304" pitchFamily="18" charset="0"/>
                <a:cs typeface="Times New Roman" panose="02020603050405020304" pitchFamily="18" charset="0"/>
              </a:rPr>
              <a:t>:Establish </a:t>
            </a:r>
            <a:r>
              <a:rPr lang="en-IN" sz="1400" dirty="0" err="1">
                <a:latin typeface="Times New Roman" panose="02020603050405020304" pitchFamily="18" charset="0"/>
                <a:cs typeface="Times New Roman" panose="02020603050405020304" pitchFamily="18" charset="0"/>
              </a:rPr>
              <a:t>Center</a:t>
            </a:r>
            <a:r>
              <a:rPr lang="en-IN" sz="1400" dirty="0">
                <a:latin typeface="Times New Roman" panose="02020603050405020304" pitchFamily="18" charset="0"/>
                <a:cs typeface="Times New Roman" panose="02020603050405020304" pitchFamily="18" charset="0"/>
              </a:rPr>
              <a:t> of Excellence in major areas of Civil Engineering to respond to the current and future needs of the industry</a:t>
            </a:r>
          </a:p>
        </p:txBody>
      </p:sp>
      <p:sp>
        <p:nvSpPr>
          <p:cNvPr id="4" name="Rectangle 3"/>
          <p:cNvSpPr/>
          <p:nvPr/>
        </p:nvSpPr>
        <p:spPr>
          <a:xfrm>
            <a:off x="5257800" y="304800"/>
            <a:ext cx="4343400" cy="1600438"/>
          </a:xfrm>
          <a:prstGeom prst="rect">
            <a:avLst/>
          </a:prstGeom>
        </p:spPr>
        <p:txBody>
          <a:bodyPr wrap="square">
            <a:spAutoFit/>
          </a:bodyPr>
          <a:lstStyle/>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PEO1</a:t>
            </a:r>
            <a:r>
              <a:rPr lang="en-IN" sz="1400" dirty="0">
                <a:latin typeface="Times New Roman" panose="02020603050405020304" pitchFamily="18" charset="0"/>
                <a:cs typeface="Times New Roman" panose="02020603050405020304" pitchFamily="18" charset="0"/>
              </a:rPr>
              <a:t>: Graduates will have successful career in the field of Civil Engineering </a:t>
            </a:r>
          </a:p>
          <a:p>
            <a:pPr marL="285750" indent="-285750">
              <a:buFont typeface="Arial" panose="020B0604020202020204" pitchFamily="34" charset="0"/>
              <a:buChar char="•"/>
            </a:pPr>
            <a:r>
              <a:rPr lang="en-IN" sz="1400" dirty="0">
                <a:latin typeface="Times New Roman" panose="02020603050405020304" pitchFamily="18" charset="0"/>
                <a:cs typeface="Times New Roman" panose="02020603050405020304" pitchFamily="18" charset="0"/>
              </a:rPr>
              <a:t> </a:t>
            </a:r>
            <a:r>
              <a:rPr lang="en-IN" sz="1400" dirty="0">
                <a:solidFill>
                  <a:srgbClr val="FF0000"/>
                </a:solidFill>
                <a:latin typeface="Times New Roman" panose="02020603050405020304" pitchFamily="18" charset="0"/>
                <a:cs typeface="Times New Roman" panose="02020603050405020304" pitchFamily="18" charset="0"/>
              </a:rPr>
              <a:t>PEO2</a:t>
            </a:r>
            <a:r>
              <a:rPr lang="en-IN" sz="1400" dirty="0">
                <a:latin typeface="Times New Roman" panose="02020603050405020304" pitchFamily="18" charset="0"/>
                <a:cs typeface="Times New Roman" panose="02020603050405020304" pitchFamily="18" charset="0"/>
              </a:rPr>
              <a:t>: Graduates will respond to growing demands of society through professional and ethical practices </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PEO3</a:t>
            </a:r>
            <a:r>
              <a:rPr lang="en-IN" sz="1400" dirty="0">
                <a:latin typeface="Times New Roman" panose="02020603050405020304" pitchFamily="18" charset="0"/>
                <a:cs typeface="Times New Roman" panose="02020603050405020304" pitchFamily="18" charset="0"/>
              </a:rPr>
              <a:t>: Graduates will pursue lifelong learning including higher studies in the field of Civil Engineering </a:t>
            </a:r>
          </a:p>
        </p:txBody>
      </p:sp>
      <p:graphicFrame>
        <p:nvGraphicFramePr>
          <p:cNvPr id="5" name="Table 4"/>
          <p:cNvGraphicFramePr>
            <a:graphicFrameLocks noGrp="1"/>
          </p:cNvGraphicFramePr>
          <p:nvPr>
            <p:extLst>
              <p:ext uri="{D42A27DB-BD31-4B8C-83A1-F6EECF244321}">
                <p14:modId xmlns:p14="http://schemas.microsoft.com/office/powerpoint/2010/main" val="2521216041"/>
              </p:ext>
            </p:extLst>
          </p:nvPr>
        </p:nvGraphicFramePr>
        <p:xfrm>
          <a:off x="807523" y="4419601"/>
          <a:ext cx="8520629" cy="1828800"/>
        </p:xfrm>
        <a:graphic>
          <a:graphicData uri="http://schemas.openxmlformats.org/drawingml/2006/table">
            <a:tbl>
              <a:tblPr firstRow="1" firstCol="1" bandRow="1">
                <a:tableStyleId>{5940675A-B579-460E-94D1-54222C63F5DA}</a:tableStyleId>
              </a:tblPr>
              <a:tblGrid>
                <a:gridCol w="1985389">
                  <a:extLst>
                    <a:ext uri="{9D8B030D-6E8A-4147-A177-3AD203B41FA5}">
                      <a16:colId xmlns:a16="http://schemas.microsoft.com/office/drawing/2014/main" val="20000"/>
                    </a:ext>
                  </a:extLst>
                </a:gridCol>
                <a:gridCol w="1633810">
                  <a:extLst>
                    <a:ext uri="{9D8B030D-6E8A-4147-A177-3AD203B41FA5}">
                      <a16:colId xmlns:a16="http://schemas.microsoft.com/office/drawing/2014/main" val="20001"/>
                    </a:ext>
                  </a:extLst>
                </a:gridCol>
                <a:gridCol w="1633810">
                  <a:extLst>
                    <a:ext uri="{9D8B030D-6E8A-4147-A177-3AD203B41FA5}">
                      <a16:colId xmlns:a16="http://schemas.microsoft.com/office/drawing/2014/main" val="20002"/>
                    </a:ext>
                  </a:extLst>
                </a:gridCol>
                <a:gridCol w="1633810">
                  <a:extLst>
                    <a:ext uri="{9D8B030D-6E8A-4147-A177-3AD203B41FA5}">
                      <a16:colId xmlns:a16="http://schemas.microsoft.com/office/drawing/2014/main" val="20003"/>
                    </a:ext>
                  </a:extLst>
                </a:gridCol>
                <a:gridCol w="1633810">
                  <a:extLst>
                    <a:ext uri="{9D8B030D-6E8A-4147-A177-3AD203B41FA5}">
                      <a16:colId xmlns:a16="http://schemas.microsoft.com/office/drawing/2014/main" val="20004"/>
                    </a:ext>
                  </a:extLst>
                </a:gridCol>
              </a:tblGrid>
              <a:tr h="636680">
                <a:tc>
                  <a:txBody>
                    <a:bodyPr/>
                    <a:lstStyle/>
                    <a:p>
                      <a:pPr marL="0" marR="0" algn="ctr">
                        <a:lnSpc>
                          <a:spcPct val="100000"/>
                        </a:lnSpc>
                        <a:spcBef>
                          <a:spcPts val="600"/>
                        </a:spcBef>
                        <a:spcAft>
                          <a:spcPts val="60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PEO Statements</a:t>
                      </a:r>
                    </a:p>
                  </a:txBody>
                  <a:tcPr marL="74295" marR="74295" marT="0" marB="0" anchor="ctr"/>
                </a:tc>
                <a:tc>
                  <a:txBody>
                    <a:bodyPr/>
                    <a:lstStyle/>
                    <a:p>
                      <a:pPr marL="0" marR="0" algn="ctr">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M1</a:t>
                      </a:r>
                      <a:endParaRPr lang="en-US" sz="1800" b="1" dirty="0">
                        <a:effectLst/>
                        <a:latin typeface="Times New Roman" panose="02020603050405020304" pitchFamily="18" charset="0"/>
                        <a:ea typeface="Calibri"/>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M2</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kumimoji="0" lang="en-US" sz="1800" b="1" u="none" strike="noStrike" kern="1200" baseline="0" dirty="0" err="1">
                          <a:latin typeface="Times New Roman" panose="02020603050405020304" pitchFamily="18" charset="0"/>
                          <a:cs typeface="Times New Roman" panose="02020603050405020304" pitchFamily="18" charset="0"/>
                        </a:rPr>
                        <a:t>Mn</a:t>
                      </a:r>
                      <a:endParaRPr kumimoji="0" lang="en-US" sz="1800" b="1" u="none" strike="noStrike" kern="1200" baseline="0" dirty="0">
                        <a:latin typeface="Times New Roman" panose="02020603050405020304" pitchFamily="18" charset="0"/>
                        <a:cs typeface="Times New Roman" panose="02020603050405020304" pitchFamily="18" charset="0"/>
                      </a:endParaRPr>
                    </a:p>
                  </a:txBody>
                  <a:tcPr marL="74295" marR="74295" marT="0" marB="0" anchor="ctr"/>
                </a:tc>
                <a:extLst>
                  <a:ext uri="{0D108BD9-81ED-4DB2-BD59-A6C34878D82A}">
                    <a16:rowId xmlns:a16="http://schemas.microsoft.com/office/drawing/2014/main" val="10000"/>
                  </a:ext>
                </a:extLst>
              </a:tr>
              <a:tr h="35464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1</a:t>
                      </a:r>
                    </a:p>
                  </a:txBody>
                  <a:tcPr marL="74295" marR="74295" marT="0" marB="0"/>
                </a:tc>
                <a:tc>
                  <a:txBody>
                    <a:bodyPr/>
                    <a:lstStyle/>
                    <a:p>
                      <a:pPr marL="0" marR="0" algn="just">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tc>
                <a:tc>
                  <a:txBody>
                    <a:bodyPr/>
                    <a:lstStyle/>
                    <a:p>
                      <a:pPr marL="0" marR="0" algn="just">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extLst>
                  <a:ext uri="{0D108BD9-81ED-4DB2-BD59-A6C34878D82A}">
                    <a16:rowId xmlns:a16="http://schemas.microsoft.com/office/drawing/2014/main" val="10001"/>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2</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2"/>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3</a:t>
                      </a:r>
                    </a:p>
                  </a:txBody>
                  <a:tcPr marL="74295" marR="74295" marT="0" marB="0"/>
                </a:tc>
                <a:tc>
                  <a:txBody>
                    <a:bodyPr/>
                    <a:lstStyle/>
                    <a:p>
                      <a:pPr marL="0" marR="0" algn="ctr">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3"/>
                  </a:ext>
                </a:extLst>
              </a:tr>
              <a:tr h="279160">
                <a:tc>
                  <a:txBody>
                    <a:bodyPr/>
                    <a:lstStyle/>
                    <a:p>
                      <a:pPr marL="0" marR="0" algn="just">
                        <a:lnSpc>
                          <a:spcPct val="100000"/>
                        </a:lnSpc>
                        <a:spcBef>
                          <a:spcPts val="600"/>
                        </a:spcBef>
                        <a:spcAft>
                          <a:spcPts val="600"/>
                        </a:spcAft>
                      </a:pP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4"/>
                  </a:ext>
                </a:extLst>
              </a:tr>
            </a:tbl>
          </a:graphicData>
        </a:graphic>
      </p:graphicFrame>
      <p:sp>
        <p:nvSpPr>
          <p:cNvPr id="6" name="Rectangle 5"/>
          <p:cNvSpPr/>
          <p:nvPr/>
        </p:nvSpPr>
        <p:spPr>
          <a:xfrm>
            <a:off x="304800" y="2667000"/>
            <a:ext cx="9296400" cy="1646605"/>
          </a:xfrm>
          <a:prstGeom prst="rect">
            <a:avLst/>
          </a:prstGeom>
        </p:spPr>
        <p:txBody>
          <a:bodyPr wrap="square">
            <a:spAutoFit/>
          </a:bodyPr>
          <a:lstStyle/>
          <a:p>
            <a:pPr marL="463550" indent="-463550">
              <a:lnSpc>
                <a:spcPct val="150000"/>
              </a:lnSpc>
            </a:pPr>
            <a:r>
              <a:rPr lang="en-US" sz="2400" b="1" dirty="0">
                <a:solidFill>
                  <a:srgbClr val="FF0000"/>
                </a:solidFill>
                <a:latin typeface="Times New Roman" panose="02020603050405020304" pitchFamily="18" charset="0"/>
                <a:cs typeface="Times New Roman" panose="02020603050405020304" pitchFamily="18" charset="0"/>
              </a:rPr>
              <a:t>What is Expected here ?</a:t>
            </a:r>
          </a:p>
          <a:p>
            <a:pPr marL="463550" indent="-463550">
              <a:lnSpc>
                <a:spcPct val="150000"/>
              </a:lnSpc>
            </a:pPr>
            <a:r>
              <a:rPr lang="en-US" b="1" dirty="0">
                <a:latin typeface="Times New Roman" panose="02020603050405020304" pitchFamily="18" charset="0"/>
                <a:cs typeface="Times New Roman" panose="02020603050405020304" pitchFamily="18" charset="0"/>
              </a:rPr>
              <a:t>Establish consistency of PEOs with Mission of the Department (15)</a:t>
            </a:r>
            <a:endParaRPr lang="en-US" dirty="0">
              <a:latin typeface="Times New Roman" panose="02020603050405020304" pitchFamily="18" charset="0"/>
              <a:cs typeface="Times New Roman" panose="02020603050405020304" pitchFamily="18" charset="0"/>
            </a:endParaRPr>
          </a:p>
          <a:p>
            <a:pPr algn="just">
              <a:tabLst>
                <a:tab pos="463550" algn="l"/>
              </a:tabLst>
            </a:pPr>
            <a:r>
              <a:rPr lang="en-US" sz="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Generate a “Mission of the Department – PEOs matrix” with justification and rationale of the mapping</a:t>
            </a:r>
            <a:endParaRPr lang="en-IN" dirty="0"/>
          </a:p>
        </p:txBody>
      </p:sp>
    </p:spTree>
    <p:extLst>
      <p:ext uri="{BB962C8B-B14F-4D97-AF65-F5344CB8AC3E}">
        <p14:creationId xmlns:p14="http://schemas.microsoft.com/office/powerpoint/2010/main" val="834616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839200" cy="873572"/>
          </a:xfrm>
          <a:prstGeom prst="rect">
            <a:avLst/>
          </a:prstGeom>
        </p:spPr>
        <p:txBody>
          <a:bodyPr wrap="square">
            <a:spAutoFit/>
          </a:bodyPr>
          <a:lstStyle/>
          <a:p>
            <a:pPr marL="457200" indent="-457200" algn="just">
              <a:lnSpc>
                <a:spcPct val="150000"/>
              </a:lnSpc>
            </a:pPr>
            <a:r>
              <a:rPr lang="en-US" b="1" i="1" dirty="0">
                <a:latin typeface="Times New Roman" panose="02020603050405020304" pitchFamily="18" charset="0"/>
                <a:cs typeface="Times New Roman" panose="02020603050405020304" pitchFamily="18" charset="0"/>
              </a:rPr>
              <a:t>A. 	Preparation of a matrix of PEOs and elements of Mission statement (5)</a:t>
            </a:r>
          </a:p>
          <a:p>
            <a:pPr marL="457200" indent="-457200" algn="just">
              <a:lnSpc>
                <a:spcPct val="150000"/>
              </a:lnSpc>
            </a:pPr>
            <a:r>
              <a:rPr lang="en-US" b="1" i="1" dirty="0">
                <a:latin typeface="Times New Roman" panose="02020603050405020304" pitchFamily="18" charset="0"/>
                <a:cs typeface="Times New Roman" panose="02020603050405020304" pitchFamily="18" charset="0"/>
              </a:rPr>
              <a:t>B. 	Consistency/justification of co-relation parameters of the above matrix (10)</a:t>
            </a:r>
          </a:p>
        </p:txBody>
      </p:sp>
      <p:sp>
        <p:nvSpPr>
          <p:cNvPr id="3" name="Rectangle 2"/>
          <p:cNvSpPr/>
          <p:nvPr/>
        </p:nvSpPr>
        <p:spPr>
          <a:xfrm>
            <a:off x="685800" y="1676400"/>
            <a:ext cx="7421880"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342900" indent="-342900" algn="just">
              <a:lnSpc>
                <a:spcPct val="150000"/>
              </a:lnSpc>
              <a:buAutoNum type="alphaUcPeriod"/>
            </a:pPr>
            <a:r>
              <a:rPr lang="en-US" sz="1600" i="1" dirty="0">
                <a:latin typeface="Times New Roman" panose="02020603050405020304" pitchFamily="18" charset="0"/>
                <a:cs typeface="Times New Roman" panose="02020603050405020304" pitchFamily="18" charset="0"/>
              </a:rPr>
              <a:t>Availability of a matrix having PEOs and Mission elements </a:t>
            </a:r>
          </a:p>
          <a:p>
            <a:pPr marL="342900" indent="-342900" algn="just">
              <a:lnSpc>
                <a:spcPct val="150000"/>
              </a:lnSpc>
              <a:buAutoNum type="alphaUcPeriod"/>
            </a:pPr>
            <a:r>
              <a:rPr lang="en-US" sz="1600" i="1" dirty="0">
                <a:latin typeface="Times New Roman" panose="02020603050405020304" pitchFamily="18" charset="0"/>
                <a:cs typeface="Times New Roman" panose="02020603050405020304" pitchFamily="18" charset="0"/>
              </a:rPr>
              <a:t>Justification for each of the elements mapped in the matrix</a:t>
            </a:r>
          </a:p>
        </p:txBody>
      </p:sp>
    </p:spTree>
    <p:extLst>
      <p:ext uri="{BB962C8B-B14F-4D97-AF65-F5344CB8AC3E}">
        <p14:creationId xmlns:p14="http://schemas.microsoft.com/office/powerpoint/2010/main" val="3609480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stretch>
            <a:fillRect/>
          </a:stretch>
        </p:blipFill>
        <p:spPr>
          <a:xfrm>
            <a:off x="4797417" y="3425825"/>
            <a:ext cx="311166" cy="635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75" y="838200"/>
            <a:ext cx="9687015" cy="5029200"/>
          </a:xfrm>
          <a:prstGeom prst="rect">
            <a:avLst/>
          </a:prstGeom>
        </p:spPr>
      </p:pic>
    </p:spTree>
    <p:extLst>
      <p:ext uri="{BB962C8B-B14F-4D97-AF65-F5344CB8AC3E}">
        <p14:creationId xmlns:p14="http://schemas.microsoft.com/office/powerpoint/2010/main" val="3750193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2" y="457200"/>
            <a:ext cx="9328150" cy="381000"/>
          </a:xfrm>
        </p:spPr>
        <p:txBody>
          <a:bodyPr>
            <a:noAutofit/>
          </a:bodyPr>
          <a:lstStyle/>
          <a:p>
            <a:pPr algn="just"/>
            <a:r>
              <a:rPr lang="en-US" sz="2000" b="1" dirty="0">
                <a:solidFill>
                  <a:srgbClr val="FF0000"/>
                </a:solidFill>
                <a:latin typeface="Cambria" panose="02040503050406030204" pitchFamily="18" charset="0"/>
              </a:rPr>
              <a:t>CRITERION-2: 	Program Curriculum and Teaching – Learning Processes (TLP)</a:t>
            </a:r>
          </a:p>
        </p:txBody>
      </p:sp>
      <p:sp>
        <p:nvSpPr>
          <p:cNvPr id="4" name="Rectangle 3"/>
          <p:cNvSpPr/>
          <p:nvPr/>
        </p:nvSpPr>
        <p:spPr>
          <a:xfrm>
            <a:off x="495300" y="1321713"/>
            <a:ext cx="8997950" cy="430887"/>
          </a:xfrm>
          <a:prstGeom prst="rect">
            <a:avLst/>
          </a:prstGeom>
        </p:spPr>
        <p:txBody>
          <a:bodyPr wrap="square">
            <a:spAutoFit/>
          </a:bodyPr>
          <a:lstStyle/>
          <a:p>
            <a:pPr marL="457200" indent="-457200" algn="just"/>
            <a:r>
              <a:rPr lang="en-US" sz="2200" b="1" dirty="0">
                <a:solidFill>
                  <a:srgbClr val="0000CC"/>
                </a:solidFill>
                <a:latin typeface="Times New Roman" panose="02020603050405020304" pitchFamily="18" charset="0"/>
                <a:cs typeface="Times New Roman" panose="02020603050405020304" pitchFamily="18" charset="0"/>
              </a:rPr>
              <a:t>2.1. Program Curriculum (20)</a:t>
            </a:r>
          </a:p>
        </p:txBody>
      </p:sp>
      <p:sp>
        <p:nvSpPr>
          <p:cNvPr id="3" name="Rectangle 2"/>
          <p:cNvSpPr/>
          <p:nvPr/>
        </p:nvSpPr>
        <p:spPr>
          <a:xfrm>
            <a:off x="152401" y="1676400"/>
            <a:ext cx="9525000" cy="1523494"/>
          </a:xfrm>
          <a:prstGeom prst="rect">
            <a:avLst/>
          </a:prstGeom>
        </p:spPr>
        <p:txBody>
          <a:bodyPr wrap="square">
            <a:spAutoFit/>
          </a:bodyPr>
          <a:lstStyle/>
          <a:p>
            <a:pPr marL="688975" indent="-688975" algn="just">
              <a:lnSpc>
                <a:spcPct val="150000"/>
              </a:lnSpc>
            </a:pPr>
            <a:r>
              <a:rPr lang="en-US" sz="2200" dirty="0">
                <a:solidFill>
                  <a:srgbClr val="FF0000"/>
                </a:solidFill>
                <a:latin typeface="Times New Roman" panose="02020603050405020304" pitchFamily="18" charset="0"/>
                <a:cs typeface="Times New Roman" panose="02020603050405020304" pitchFamily="18" charset="0"/>
              </a:rPr>
              <a:t>2.1.1.	</a:t>
            </a:r>
            <a:r>
              <a:rPr lang="en-US" sz="2000" dirty="0">
                <a:solidFill>
                  <a:srgbClr val="FF0000"/>
                </a:solidFill>
                <a:latin typeface="Times New Roman" panose="02020603050405020304" pitchFamily="18" charset="0"/>
                <a:cs typeface="Times New Roman" panose="02020603050405020304" pitchFamily="18" charset="0"/>
              </a:rPr>
              <a:t>State the process used to identify extent of compliance of the University curriculum for attaining the Program Outcomes and Program Specific Outcomes as mentioned in Annexure-I. Also mention the identified curricular gaps, if any (10)</a:t>
            </a:r>
          </a:p>
        </p:txBody>
      </p:sp>
      <p:sp>
        <p:nvSpPr>
          <p:cNvPr id="5" name="Rectangle 4"/>
          <p:cNvSpPr/>
          <p:nvPr/>
        </p:nvSpPr>
        <p:spPr>
          <a:xfrm>
            <a:off x="1182419" y="3124200"/>
            <a:ext cx="8502650" cy="1421992"/>
          </a:xfrm>
          <a:prstGeom prst="rect">
            <a:avLst/>
          </a:prstGeom>
        </p:spPr>
        <p:txBody>
          <a:bodyPr wrap="square">
            <a:spAutoFit/>
          </a:bodyPr>
          <a:lstStyle/>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State the process details</a:t>
            </a:r>
          </a:p>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Mention identified curricular gaps</a:t>
            </a:r>
          </a:p>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Extent of compliance</a:t>
            </a:r>
          </a:p>
        </p:txBody>
      </p:sp>
      <p:sp>
        <p:nvSpPr>
          <p:cNvPr id="6" name="Rectangle 5"/>
          <p:cNvSpPr/>
          <p:nvPr/>
        </p:nvSpPr>
        <p:spPr>
          <a:xfrm>
            <a:off x="457200" y="4662607"/>
            <a:ext cx="9036050" cy="13388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53975" indent="-387350" algn="just">
              <a:lnSpc>
                <a:spcPct val="150000"/>
              </a:lnSpc>
              <a:buFont typeface="Times New Roman"/>
              <a:buAutoNum type="alphaUcPeriod"/>
            </a:pPr>
            <a:r>
              <a:rPr lang="en-US" sz="1400" i="1" dirty="0">
                <a:latin typeface="Times New Roman" panose="02020603050405020304" pitchFamily="18" charset="0"/>
                <a:cs typeface="Times New Roman" panose="02020603050405020304" pitchFamily="18" charset="0"/>
              </a:rPr>
              <a:t>Documentary  evidence  to  indicate  the  process  which  ensures  mapping/compliance  of  University  Curriculum  with  the  POs  &amp; PSOs;  Identification  of  gaps;  if  any.  </a:t>
            </a:r>
          </a:p>
          <a:p>
            <a:pPr marL="457200" indent="-387350">
              <a:lnSpc>
                <a:spcPct val="150000"/>
              </a:lnSpc>
              <a:buFont typeface="Times New Roman"/>
              <a:buAutoNum type="alphaUcPeriod"/>
            </a:pPr>
            <a:r>
              <a:rPr lang="en-US" sz="1400" i="1" dirty="0">
                <a:latin typeface="Times New Roman" panose="02020603050405020304" pitchFamily="18" charset="0"/>
                <a:cs typeface="Times New Roman" panose="02020603050405020304" pitchFamily="18" charset="0"/>
              </a:rPr>
              <a:t>Identified Curricular gaps and its Appropriateness</a:t>
            </a:r>
          </a:p>
        </p:txBody>
      </p:sp>
    </p:spTree>
    <p:extLst>
      <p:ext uri="{BB962C8B-B14F-4D97-AF65-F5344CB8AC3E}">
        <p14:creationId xmlns:p14="http://schemas.microsoft.com/office/powerpoint/2010/main" val="134576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9245600" cy="609600"/>
          </a:xfrm>
        </p:spPr>
        <p:txBody>
          <a:bodyPr/>
          <a:lstStyle/>
          <a:p>
            <a:r>
              <a:rPr lang="en-US" b="1" dirty="0">
                <a:solidFill>
                  <a:srgbClr val="FF0000"/>
                </a:solidFill>
              </a:rPr>
              <a:t>SAR Contents</a:t>
            </a:r>
            <a:endParaRPr lang="en-US"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90866077"/>
              </p:ext>
            </p:extLst>
          </p:nvPr>
        </p:nvGraphicFramePr>
        <p:xfrm>
          <a:off x="577850" y="1524000"/>
          <a:ext cx="8915400" cy="4175760"/>
        </p:xfrm>
        <a:graphic>
          <a:graphicData uri="http://schemas.openxmlformats.org/drawingml/2006/table">
            <a:tbl>
              <a:tblPr firstRow="1" bandRow="1">
                <a:tableStyleId>{616DA210-FB5B-4158-B5E0-FEB733F419BA}</a:tableStyleId>
              </a:tblPr>
              <a:tblGrid>
                <a:gridCol w="1784350">
                  <a:extLst>
                    <a:ext uri="{9D8B030D-6E8A-4147-A177-3AD203B41FA5}">
                      <a16:colId xmlns:a16="http://schemas.microsoft.com/office/drawing/2014/main" val="20000"/>
                    </a:ext>
                  </a:extLst>
                </a:gridCol>
                <a:gridCol w="7131050">
                  <a:extLst>
                    <a:ext uri="{9D8B030D-6E8A-4147-A177-3AD203B41FA5}">
                      <a16:colId xmlns:a16="http://schemas.microsoft.com/office/drawing/2014/main" val="20001"/>
                    </a:ext>
                  </a:extLst>
                </a:gridCol>
              </a:tblGrid>
              <a:tr h="370840">
                <a:tc>
                  <a:txBody>
                    <a:bodyPr/>
                    <a:lstStyle/>
                    <a:p>
                      <a:r>
                        <a:rPr kumimoji="0" lang="en-US" sz="2000" b="1" i="0" u="none" strike="noStrike" kern="1200" baseline="0" dirty="0">
                          <a:solidFill>
                            <a:srgbClr val="7030A0"/>
                          </a:solidFill>
                          <a:latin typeface="+mn-lt"/>
                          <a:ea typeface="+mn-ea"/>
                          <a:cs typeface="+mn-cs"/>
                        </a:rPr>
                        <a:t>PART A</a:t>
                      </a:r>
                      <a:endParaRPr lang="en-US" sz="2000" dirty="0">
                        <a:solidFill>
                          <a:srgbClr val="7030A0"/>
                        </a:solidFill>
                      </a:endParaRPr>
                    </a:p>
                  </a:txBody>
                  <a:tcPr marL="99060" marR="99060"/>
                </a:tc>
                <a:tc>
                  <a:txBody>
                    <a:bodyPr/>
                    <a:lstStyle/>
                    <a:p>
                      <a:r>
                        <a:rPr kumimoji="0" lang="en-US" sz="2000" b="1" i="0" u="none" strike="noStrike" kern="1200" baseline="0" dirty="0">
                          <a:solidFill>
                            <a:srgbClr val="7030A0"/>
                          </a:solidFill>
                          <a:latin typeface="+mn-lt"/>
                          <a:ea typeface="+mn-ea"/>
                          <a:cs typeface="+mn-cs"/>
                        </a:rPr>
                        <a:t>Institutional Information</a:t>
                      </a:r>
                      <a:endParaRPr lang="en-US" sz="2000" dirty="0">
                        <a:solidFill>
                          <a:srgbClr val="7030A0"/>
                        </a:solidFill>
                      </a:endParaRPr>
                    </a:p>
                  </a:txBody>
                  <a:tcPr marL="99060" marR="99060"/>
                </a:tc>
                <a:extLst>
                  <a:ext uri="{0D108BD9-81ED-4DB2-BD59-A6C34878D82A}">
                    <a16:rowId xmlns:a16="http://schemas.microsoft.com/office/drawing/2014/main" val="10000"/>
                  </a:ext>
                </a:extLst>
              </a:tr>
              <a:tr h="370840">
                <a:tc>
                  <a:txBody>
                    <a:bodyPr/>
                    <a:lstStyle/>
                    <a:p>
                      <a:r>
                        <a:rPr kumimoji="0" lang="en-US" sz="2000" b="1" i="0" u="none" strike="noStrike" kern="1200" baseline="0" dirty="0">
                          <a:solidFill>
                            <a:srgbClr val="0000CC"/>
                          </a:solidFill>
                          <a:latin typeface="+mn-lt"/>
                          <a:ea typeface="+mn-ea"/>
                          <a:cs typeface="+mn-cs"/>
                        </a:rPr>
                        <a:t>PART B</a:t>
                      </a:r>
                      <a:endParaRPr lang="en-US" sz="2000" dirty="0">
                        <a:solidFill>
                          <a:srgbClr val="0000CC"/>
                        </a:solidFill>
                      </a:endParaRPr>
                    </a:p>
                  </a:txBody>
                  <a:tcPr marL="99060" marR="99060"/>
                </a:tc>
                <a:tc>
                  <a:txBody>
                    <a:bodyPr/>
                    <a:lstStyle/>
                    <a:p>
                      <a:r>
                        <a:rPr kumimoji="0" lang="en-US" sz="2000" b="1" i="0" u="none" strike="noStrike" kern="1200" baseline="0" dirty="0">
                          <a:solidFill>
                            <a:srgbClr val="0000CC"/>
                          </a:solidFill>
                          <a:latin typeface="+mn-lt"/>
                          <a:ea typeface="+mn-ea"/>
                          <a:cs typeface="+mn-cs"/>
                        </a:rPr>
                        <a:t>Criteria Summary</a:t>
                      </a:r>
                      <a:endParaRPr lang="en-US" sz="2000" dirty="0">
                        <a:solidFill>
                          <a:srgbClr val="0000CC"/>
                        </a:solidFill>
                      </a:endParaRPr>
                    </a:p>
                  </a:txBody>
                  <a:tcPr marL="99060" marR="99060"/>
                </a:tc>
                <a:extLst>
                  <a:ext uri="{0D108BD9-81ED-4DB2-BD59-A6C34878D82A}">
                    <a16:rowId xmlns:a16="http://schemas.microsoft.com/office/drawing/2014/main" val="10001"/>
                  </a:ext>
                </a:extLst>
              </a:tr>
              <a:tr h="370840">
                <a:tc>
                  <a:txBody>
                    <a:bodyPr/>
                    <a:lstStyle/>
                    <a:p>
                      <a:r>
                        <a:rPr kumimoji="0" lang="en-US" sz="2000" b="1" i="0" u="none" strike="noStrike" kern="1200" baseline="0" dirty="0">
                          <a:solidFill>
                            <a:srgbClr val="C00000"/>
                          </a:solidFill>
                          <a:latin typeface="+mn-lt"/>
                          <a:ea typeface="+mn-ea"/>
                          <a:cs typeface="+mn-cs"/>
                        </a:rPr>
                        <a:t>Criteria No.</a:t>
                      </a:r>
                    </a:p>
                  </a:txBody>
                  <a:tcPr marL="99060" marR="99060"/>
                </a:tc>
                <a:tc>
                  <a:txBody>
                    <a:bodyPr/>
                    <a:lstStyle/>
                    <a:p>
                      <a:r>
                        <a:rPr kumimoji="0" lang="en-US" sz="2000" b="1" i="0" u="none" strike="noStrike" kern="1200" baseline="0" dirty="0">
                          <a:solidFill>
                            <a:srgbClr val="C00000"/>
                          </a:solidFill>
                          <a:latin typeface="+mn-lt"/>
                          <a:ea typeface="+mn-ea"/>
                          <a:cs typeface="+mn-cs"/>
                        </a:rPr>
                        <a:t>Program Level Criteria</a:t>
                      </a:r>
                      <a:endParaRPr lang="en-US" sz="2000" dirty="0">
                        <a:solidFill>
                          <a:srgbClr val="C00000"/>
                        </a:solidFill>
                      </a:endParaRPr>
                    </a:p>
                  </a:txBody>
                  <a:tcPr marL="99060" marR="99060"/>
                </a:tc>
                <a:extLst>
                  <a:ext uri="{0D108BD9-81ED-4DB2-BD59-A6C34878D82A}">
                    <a16:rowId xmlns:a16="http://schemas.microsoft.com/office/drawing/2014/main" val="10002"/>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1</a:t>
                      </a:r>
                    </a:p>
                  </a:txBody>
                  <a:tcPr marL="99060" marR="99060" anchor="ctr"/>
                </a:tc>
                <a:tc>
                  <a:txBody>
                    <a:bodyPr/>
                    <a:lstStyle/>
                    <a:p>
                      <a:pPr algn="just"/>
                      <a:r>
                        <a:rPr kumimoji="0" lang="en-US" sz="2200" b="0" i="0" u="none" strike="noStrike" kern="1200" baseline="0" dirty="0">
                          <a:solidFill>
                            <a:srgbClr val="0000CC"/>
                          </a:solidFill>
                          <a:latin typeface="Cambria" panose="02040503050406030204" pitchFamily="18" charset="0"/>
                          <a:ea typeface="+mn-ea"/>
                          <a:cs typeface="+mn-cs"/>
                        </a:rPr>
                        <a:t>Vision, Mission and Program Educational Objectives</a:t>
                      </a:r>
                    </a:p>
                  </a:txBody>
                  <a:tcPr marL="99060" marR="99060"/>
                </a:tc>
                <a:extLst>
                  <a:ext uri="{0D108BD9-81ED-4DB2-BD59-A6C34878D82A}">
                    <a16:rowId xmlns:a16="http://schemas.microsoft.com/office/drawing/2014/main" val="10003"/>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2</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Program Curriculum and Teaching-Learning Processes</a:t>
                      </a:r>
                    </a:p>
                  </a:txBody>
                  <a:tcPr marL="99060" marR="99060"/>
                </a:tc>
                <a:extLst>
                  <a:ext uri="{0D108BD9-81ED-4DB2-BD59-A6C34878D82A}">
                    <a16:rowId xmlns:a16="http://schemas.microsoft.com/office/drawing/2014/main" val="10004"/>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3</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Course Outcomes and Program Outcomes</a:t>
                      </a:r>
                    </a:p>
                  </a:txBody>
                  <a:tcPr marL="99060" marR="99060"/>
                </a:tc>
                <a:extLst>
                  <a:ext uri="{0D108BD9-81ED-4DB2-BD59-A6C34878D82A}">
                    <a16:rowId xmlns:a16="http://schemas.microsoft.com/office/drawing/2014/main" val="10005"/>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4</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Students’ Performance</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6"/>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5</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Faculty Information and Contributions</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7"/>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6</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Facilities and Technical Support</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8"/>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7</a:t>
                      </a: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Continuous Improvement</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249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38200"/>
            <a:ext cx="8826500" cy="4701287"/>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2.1.2.	State the delivery details of the content beyond the syllabus for the attainment of POs &amp; PSOs (10)</a:t>
            </a:r>
          </a:p>
          <a:p>
            <a:pPr>
              <a:lnSpc>
                <a:spcPct val="150000"/>
              </a:lnSpc>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Details of the following for the attainment of POs &amp; PSOs</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Additional course</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Learning  material/Content</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Laboratory experiments</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Projects etc. </a:t>
            </a:r>
          </a:p>
          <a:p>
            <a:pPr>
              <a:lnSpc>
                <a:spcPct val="150000"/>
              </a:lnSpc>
            </a:pPr>
            <a:endParaRPr lang="en-US" sz="1100" dirty="0">
              <a:latin typeface="Times New Roman" panose="02020603050405020304" pitchFamily="18" charset="0"/>
              <a:cs typeface="Times New Roman" panose="02020603050405020304" pitchFamily="18" charset="0"/>
            </a:endParaRPr>
          </a:p>
          <a:p>
            <a:pPr marL="463550" indent="-463550" algn="just">
              <a:lnSpc>
                <a:spcPct val="150000"/>
              </a:lnSpc>
            </a:pPr>
            <a:r>
              <a:rPr lang="en-US" sz="2000" dirty="0">
                <a:latin typeface="Times New Roman" panose="02020603050405020304" pitchFamily="18" charset="0"/>
                <a:cs typeface="Times New Roman" panose="02020603050405020304" pitchFamily="18" charset="0"/>
              </a:rPr>
              <a:t>	Institute to provide inputs to the Affiliating University regarding curricular gaps and possible addition of new content/add-on courses in the curriculum to better attain program outcome(s)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17408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077962" cy="1020762"/>
          </a:xfrm>
        </p:spPr>
        <p:txBody>
          <a:bodyPr>
            <a:noAutofit/>
          </a:bodyPr>
          <a:lstStyle/>
          <a:p>
            <a:r>
              <a:rPr lang="en-US" sz="3200" b="1" dirty="0">
                <a:solidFill>
                  <a:srgbClr val="000099"/>
                </a:solidFill>
              </a:rPr>
              <a:t>Curriculum- Tier 2</a:t>
            </a:r>
            <a:br>
              <a:rPr lang="en-US" sz="3200" dirty="0">
                <a:solidFill>
                  <a:srgbClr val="000099"/>
                </a:solidFill>
              </a:rPr>
            </a:br>
            <a:endParaRPr lang="en-US" sz="3200" dirty="0">
              <a:solidFill>
                <a:srgbClr val="000099"/>
              </a:solidFill>
            </a:endParaRPr>
          </a:p>
        </p:txBody>
      </p:sp>
      <p:sp>
        <p:nvSpPr>
          <p:cNvPr id="3" name="Content Placeholder 2"/>
          <p:cNvSpPr>
            <a:spLocks noGrp="1"/>
          </p:cNvSpPr>
          <p:nvPr>
            <p:ph idx="1"/>
          </p:nvPr>
        </p:nvSpPr>
        <p:spPr>
          <a:xfrm>
            <a:off x="1219200" y="1524000"/>
            <a:ext cx="8686800" cy="4724400"/>
          </a:xfrm>
        </p:spPr>
        <p:txBody>
          <a:bodyPr>
            <a:normAutofit fontScale="92500" lnSpcReduction="20000"/>
          </a:bodyPr>
          <a:lstStyle/>
          <a:p>
            <a:pPr marL="82296" indent="0">
              <a:buNone/>
            </a:pPr>
            <a:r>
              <a:rPr lang="en-US" dirty="0"/>
              <a:t>• Analyze the University Curriculum</a:t>
            </a:r>
          </a:p>
          <a:p>
            <a:pPr marL="82296" indent="0">
              <a:buNone/>
            </a:pPr>
            <a:r>
              <a:rPr lang="en-US" dirty="0"/>
              <a:t> • Determine the Gaps in Attainment of POs</a:t>
            </a:r>
          </a:p>
          <a:p>
            <a:pPr marL="82296" indent="0">
              <a:buNone/>
            </a:pPr>
            <a:r>
              <a:rPr lang="en-US" dirty="0"/>
              <a:t> • Design Extra {modules} </a:t>
            </a:r>
            <a:r>
              <a:rPr lang="en-US" i="1" dirty="0"/>
              <a:t>I </a:t>
            </a:r>
            <a:r>
              <a:rPr lang="en-US" dirty="0"/>
              <a:t>{Assessments}</a:t>
            </a:r>
          </a:p>
          <a:p>
            <a:pPr marL="82296" indent="0">
              <a:buNone/>
            </a:pPr>
            <a:r>
              <a:rPr lang="en-US" dirty="0"/>
              <a:t>	to Bridge these gaps</a:t>
            </a:r>
          </a:p>
          <a:p>
            <a:pPr marL="82296" indent="0">
              <a:buNone/>
            </a:pPr>
            <a:r>
              <a:rPr lang="en-US" dirty="0"/>
              <a:t> • </a:t>
            </a:r>
            <a:r>
              <a:rPr lang="en-US" b="1" dirty="0"/>
              <a:t>Could need a few iterations</a:t>
            </a:r>
          </a:p>
          <a:p>
            <a:pPr marL="82296" indent="0">
              <a:buNone/>
            </a:pPr>
            <a:endParaRPr lang="en-US" b="1" dirty="0"/>
          </a:p>
          <a:p>
            <a:pPr marL="82296" indent="0">
              <a:buNone/>
            </a:pPr>
            <a:r>
              <a:rPr lang="en-US" sz="3000" b="1" dirty="0">
                <a:solidFill>
                  <a:srgbClr val="FF0000"/>
                </a:solidFill>
              </a:rPr>
              <a:t>(Ex; Say,  Financial Management course or any activities related to PO11 are missing totally or insufficient through what is provided in </a:t>
            </a:r>
            <a:r>
              <a:rPr lang="en-US" sz="3000" b="1" dirty="0" err="1">
                <a:solidFill>
                  <a:srgbClr val="FF0000"/>
                </a:solidFill>
              </a:rPr>
              <a:t>Univ</a:t>
            </a:r>
            <a:r>
              <a:rPr lang="en-US" sz="3000" b="1" dirty="0">
                <a:solidFill>
                  <a:srgbClr val="FF0000"/>
                </a:solidFill>
              </a:rPr>
              <a:t> curriculum, Then, what you do ?)</a:t>
            </a:r>
            <a:endParaRPr lang="en-US" sz="3000" dirty="0">
              <a:solidFill>
                <a:srgbClr val="FF0000"/>
              </a:solidFill>
            </a:endParaRPr>
          </a:p>
          <a:p>
            <a:pPr marL="82296" indent="0">
              <a:buNone/>
            </a:pPr>
            <a:r>
              <a:rPr lang="en-US" sz="3600" dirty="0"/>
              <a:t> </a:t>
            </a:r>
            <a:endParaRPr lang="en-US" dirty="0"/>
          </a:p>
        </p:txBody>
      </p:sp>
    </p:spTree>
    <p:extLst>
      <p:ext uri="{BB962C8B-B14F-4D97-AF65-F5344CB8AC3E}">
        <p14:creationId xmlns:p14="http://schemas.microsoft.com/office/powerpoint/2010/main" val="2121356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8535162" cy="6019800"/>
          </a:xfrm>
        </p:spPr>
        <p:txBody>
          <a:bodyPr>
            <a:normAutofit/>
          </a:bodyPr>
          <a:lstStyle/>
          <a:p>
            <a:endParaRPr lang="en-US" dirty="0"/>
          </a:p>
          <a:p>
            <a:r>
              <a:rPr lang="en-US" sz="3600" dirty="0"/>
              <a:t>Analysis may indicate that not all POs are </a:t>
            </a:r>
            <a:r>
              <a:rPr lang="en-US" sz="3600" i="1" dirty="0"/>
              <a:t>Attainable with the Given Curriculum.</a:t>
            </a:r>
          </a:p>
          <a:p>
            <a:pPr marL="82296" indent="0">
              <a:buNone/>
            </a:pPr>
            <a:endParaRPr lang="en-US" sz="3600" dirty="0"/>
          </a:p>
          <a:p>
            <a:r>
              <a:rPr lang="en-US" sz="3600" dirty="0"/>
              <a:t>May need some additional modules and Design of In-</a:t>
            </a:r>
            <a:r>
              <a:rPr lang="en-US" sz="3600" dirty="0" err="1"/>
              <a:t>Sem</a:t>
            </a:r>
            <a:r>
              <a:rPr lang="en-US" sz="3600" dirty="0"/>
              <a:t> evaluation and assessment to take care of the gaps.</a:t>
            </a:r>
          </a:p>
          <a:p>
            <a:pPr marL="82296" indent="0">
              <a:buNone/>
            </a:pPr>
            <a:endParaRPr lang="en-US" sz="3600" dirty="0"/>
          </a:p>
          <a:p>
            <a:r>
              <a:rPr lang="en-US" sz="3600" dirty="0">
                <a:solidFill>
                  <a:srgbClr val="FF0000"/>
                </a:solidFill>
              </a:rPr>
              <a:t>A record of all this work is needed</a:t>
            </a:r>
            <a:r>
              <a:rPr lang="en-US" sz="3600" dirty="0"/>
              <a:t>.</a:t>
            </a:r>
          </a:p>
          <a:p>
            <a:endParaRPr lang="en-US" sz="3600" dirty="0"/>
          </a:p>
        </p:txBody>
      </p:sp>
    </p:spTree>
    <p:extLst>
      <p:ext uri="{BB962C8B-B14F-4D97-AF65-F5344CB8AC3E}">
        <p14:creationId xmlns:p14="http://schemas.microsoft.com/office/powerpoint/2010/main" val="3612418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9220200" cy="1156086"/>
          </a:xfrm>
          <a:prstGeom prst="rect">
            <a:avLst/>
          </a:prstGeom>
        </p:spPr>
        <p:txBody>
          <a:bodyPr wrap="square">
            <a:spAutoFit/>
          </a:bodyPr>
          <a:lstStyle/>
          <a:p>
            <a:pPr marL="457200" marR="635635"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Steps taken to get identified gaps included in the curriculum. (e.g. letter to university/BOS) (2)</a:t>
            </a:r>
          </a:p>
          <a:p>
            <a:pPr marL="457200"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Delivery details of content beyond syllabus (5)</a:t>
            </a:r>
          </a:p>
          <a:p>
            <a:pPr marL="457200"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Mapping of content beyond syllabus with the POs &amp; PSOs (3)</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1752600"/>
            <a:ext cx="7726680" cy="2648132"/>
          </a:xfrm>
          <a:prstGeom prst="rect">
            <a:avLst/>
          </a:prstGeom>
        </p:spPr>
      </p:pic>
      <p:sp>
        <p:nvSpPr>
          <p:cNvPr id="4" name="Rectangle 3"/>
          <p:cNvSpPr/>
          <p:nvPr/>
        </p:nvSpPr>
        <p:spPr>
          <a:xfrm>
            <a:off x="406052" y="4665583"/>
            <a:ext cx="9042747" cy="1354217"/>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342900" indent="-342900" algn="just">
              <a:buAutoNum type="alphaUcPeriod"/>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of</a:t>
            </a:r>
            <a:r>
              <a:rPr lang="en-US" sz="1600" i="1" spc="10" dirty="0">
                <a:latin typeface="Times New Roman"/>
                <a:cs typeface="Times New Roman"/>
              </a:rPr>
              <a:t> </a:t>
            </a:r>
            <a:r>
              <a:rPr lang="en-US" sz="1600" i="1" dirty="0">
                <a:latin typeface="Times New Roman"/>
                <a:cs typeface="Times New Roman"/>
              </a:rPr>
              <a:t>steps tak</a:t>
            </a:r>
            <a:r>
              <a:rPr lang="en-US" sz="1600" i="1" spc="-10" dirty="0">
                <a:latin typeface="Times New Roman"/>
                <a:cs typeface="Times New Roman"/>
              </a:rPr>
              <a:t>e</a:t>
            </a:r>
            <a:r>
              <a:rPr lang="en-US" sz="1600" i="1" dirty="0">
                <a:latin typeface="Times New Roman"/>
                <a:cs typeface="Times New Roman"/>
              </a:rPr>
              <a:t>n at r</a:t>
            </a:r>
            <a:r>
              <a:rPr lang="en-US" sz="1600" i="1" spc="-5" dirty="0">
                <a:latin typeface="Times New Roman"/>
                <a:cs typeface="Times New Roman"/>
              </a:rPr>
              <a:t>e</a:t>
            </a:r>
            <a:r>
              <a:rPr lang="en-US" sz="1600" i="1" dirty="0">
                <a:latin typeface="Times New Roman"/>
                <a:cs typeface="Times New Roman"/>
              </a:rPr>
              <a:t>gular int</a:t>
            </a:r>
            <a:r>
              <a:rPr lang="en-US" sz="1600" i="1" spc="-5" dirty="0">
                <a:latin typeface="Times New Roman"/>
                <a:cs typeface="Times New Roman"/>
              </a:rPr>
              <a:t>e</a:t>
            </a:r>
            <a:r>
              <a:rPr lang="en-US" sz="1600" i="1" dirty="0">
                <a:latin typeface="Times New Roman"/>
                <a:cs typeface="Times New Roman"/>
              </a:rPr>
              <a:t>r</a:t>
            </a:r>
            <a:r>
              <a:rPr lang="en-US" sz="1600" i="1" spc="-5" dirty="0">
                <a:latin typeface="Times New Roman"/>
                <a:cs typeface="Times New Roman"/>
              </a:rPr>
              <a:t>v</a:t>
            </a:r>
            <a:r>
              <a:rPr lang="en-US" sz="1600" i="1" dirty="0">
                <a:latin typeface="Times New Roman"/>
                <a:cs typeface="Times New Roman"/>
              </a:rPr>
              <a:t>al </a:t>
            </a:r>
          </a:p>
          <a:p>
            <a:pPr marL="342900" indent="-342900" algn="just">
              <a:buAutoNum type="alphaUcPeriod"/>
            </a:pPr>
            <a:r>
              <a:rPr lang="en-US" sz="1600" i="1" dirty="0">
                <a:latin typeface="Times New Roman"/>
                <a:cs typeface="Times New Roman"/>
              </a:rPr>
              <a:t>D</a:t>
            </a:r>
            <a:r>
              <a:rPr lang="en-US" sz="1600" i="1" spc="-10" dirty="0">
                <a:latin typeface="Times New Roman"/>
                <a:cs typeface="Times New Roman"/>
              </a:rPr>
              <a:t>e</a:t>
            </a:r>
            <a:r>
              <a:rPr lang="en-US" sz="1600" i="1" dirty="0">
                <a:latin typeface="Times New Roman"/>
                <a:cs typeface="Times New Roman"/>
              </a:rPr>
              <a:t>li</a:t>
            </a:r>
            <a:r>
              <a:rPr lang="en-US" sz="1600" i="1" spc="-5" dirty="0">
                <a:latin typeface="Times New Roman"/>
                <a:cs typeface="Times New Roman"/>
              </a:rPr>
              <a:t>ve</a:t>
            </a:r>
            <a:r>
              <a:rPr lang="en-US" sz="1600" i="1" spc="10"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d</a:t>
            </a:r>
            <a:r>
              <a:rPr lang="en-US" sz="1600" i="1" spc="-5" dirty="0">
                <a:latin typeface="Times New Roman"/>
                <a:cs typeface="Times New Roman"/>
              </a:rPr>
              <a:t>e</a:t>
            </a:r>
            <a:r>
              <a:rPr lang="en-US" sz="1600" i="1" dirty="0">
                <a:latin typeface="Times New Roman"/>
                <a:cs typeface="Times New Roman"/>
              </a:rPr>
              <a:t>tails – do</a:t>
            </a:r>
            <a:r>
              <a:rPr lang="en-US" sz="1600" i="1" spc="-5"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5" dirty="0">
                <a:latin typeface="Times New Roman"/>
                <a:cs typeface="Times New Roman"/>
              </a:rPr>
              <a:t> </a:t>
            </a:r>
            <a:r>
              <a:rPr lang="en-US" sz="1600" i="1" spc="5" dirty="0">
                <a:latin typeface="Times New Roman"/>
                <a:cs typeface="Times New Roman"/>
              </a:rPr>
              <a:t>e</a:t>
            </a:r>
            <a:r>
              <a:rPr lang="en-US" sz="1600" i="1" spc="-5" dirty="0">
                <a:latin typeface="Times New Roman"/>
                <a:cs typeface="Times New Roman"/>
              </a:rPr>
              <a:t>v</a:t>
            </a:r>
            <a:r>
              <a:rPr lang="en-US" sz="1600" i="1" dirty="0">
                <a:latin typeface="Times New Roman"/>
                <a:cs typeface="Times New Roman"/>
              </a:rPr>
              <a:t>idence</a:t>
            </a:r>
            <a:r>
              <a:rPr lang="en-US" sz="1600" i="1" spc="-5" dirty="0">
                <a:latin typeface="Times New Roman"/>
                <a:cs typeface="Times New Roman"/>
              </a:rPr>
              <a:t> </a:t>
            </a:r>
            <a:r>
              <a:rPr lang="en-US" sz="1600" i="1" dirty="0">
                <a:latin typeface="Times New Roman"/>
                <a:cs typeface="Times New Roman"/>
              </a:rPr>
              <a:t>for at</a:t>
            </a:r>
            <a:r>
              <a:rPr lang="en-US" sz="1600" i="1" spc="5" dirty="0">
                <a:latin typeface="Times New Roman"/>
                <a:cs typeface="Times New Roman"/>
              </a:rPr>
              <a:t> </a:t>
            </a:r>
            <a:r>
              <a:rPr lang="en-US" sz="1600" i="1" dirty="0">
                <a:latin typeface="Times New Roman"/>
                <a:cs typeface="Times New Roman"/>
              </a:rPr>
              <a:t>least one</a:t>
            </a:r>
            <a:r>
              <a:rPr lang="en-US" sz="1600" i="1" spc="-5" dirty="0">
                <a:latin typeface="Times New Roman"/>
                <a:cs typeface="Times New Roman"/>
              </a:rPr>
              <a:t> </a:t>
            </a:r>
            <a:r>
              <a:rPr lang="en-US" sz="1600" i="1" dirty="0">
                <a:latin typeface="Times New Roman"/>
                <a:cs typeface="Times New Roman"/>
              </a:rPr>
              <a:t>sample</a:t>
            </a:r>
            <a:r>
              <a:rPr lang="en-US" sz="1600" i="1" spc="-5" dirty="0">
                <a:latin typeface="Times New Roman"/>
                <a:cs typeface="Times New Roman"/>
              </a:rPr>
              <a:t> </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 assessm</a:t>
            </a:r>
            <a:r>
              <a:rPr lang="en-US" sz="1600" i="1" spc="-10" dirty="0">
                <a:latin typeface="Times New Roman"/>
                <a:cs typeface="Times New Roman"/>
              </a:rPr>
              <a:t>e</a:t>
            </a:r>
            <a:r>
              <a:rPr lang="en-US" sz="1600" i="1" dirty="0">
                <a:latin typeface="Times New Roman"/>
                <a:cs typeface="Times New Roman"/>
              </a:rPr>
              <a:t>nt </a:t>
            </a:r>
            <a:r>
              <a:rPr lang="en-US" sz="1600" i="1" spc="-5" dirty="0">
                <a:latin typeface="Times New Roman"/>
                <a:cs typeface="Times New Roman"/>
              </a:rPr>
              <a:t>ye</a:t>
            </a:r>
            <a:r>
              <a:rPr lang="en-US" sz="1600" i="1" dirty="0">
                <a:latin typeface="Times New Roman"/>
                <a:cs typeface="Times New Roman"/>
              </a:rPr>
              <a:t>ar to be</a:t>
            </a:r>
            <a:r>
              <a:rPr lang="en-US" sz="1600" i="1" spc="5" dirty="0">
                <a:latin typeface="Times New Roman"/>
                <a:cs typeface="Times New Roman"/>
              </a:rPr>
              <a:t> </a:t>
            </a:r>
            <a:r>
              <a:rPr lang="en-US" sz="1600" i="1" spc="-5" dirty="0">
                <a:latin typeface="Times New Roman"/>
                <a:cs typeface="Times New Roman"/>
              </a:rPr>
              <a:t>ve</a:t>
            </a:r>
            <a:r>
              <a:rPr lang="en-US" sz="1600" i="1" spc="10" dirty="0">
                <a:latin typeface="Times New Roman"/>
                <a:cs typeface="Times New Roman"/>
              </a:rPr>
              <a:t>r</a:t>
            </a:r>
            <a:r>
              <a:rPr lang="en-US" sz="1600" i="1" dirty="0">
                <a:latin typeface="Times New Roman"/>
                <a:cs typeface="Times New Roman"/>
              </a:rPr>
              <a:t>ified </a:t>
            </a:r>
          </a:p>
          <a:p>
            <a:pPr marL="342900" indent="-342900" algn="just">
              <a:buAutoNum type="alphaUcPeriod"/>
            </a:pPr>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ailability</a:t>
            </a:r>
            <a:r>
              <a:rPr lang="en-US" sz="1600" i="1" spc="-5" dirty="0">
                <a:latin typeface="Times New Roman"/>
                <a:cs typeface="Times New Roman"/>
              </a:rPr>
              <a:t> </a:t>
            </a:r>
            <a:r>
              <a:rPr lang="en-US" sz="1600" i="1" dirty="0">
                <a:latin typeface="Times New Roman"/>
                <a:cs typeface="Times New Roman"/>
              </a:rPr>
              <a:t>and</a:t>
            </a:r>
            <a:r>
              <a:rPr lang="en-US" sz="1600" i="1" spc="-15" dirty="0">
                <a:latin typeface="Times New Roman"/>
                <a:cs typeface="Times New Roman"/>
              </a:rPr>
              <a:t> </a:t>
            </a:r>
            <a:r>
              <a:rPr lang="en-US" sz="1600" i="1" dirty="0">
                <a:latin typeface="Times New Roman"/>
                <a:cs typeface="Times New Roman"/>
              </a:rPr>
              <a:t>appropriaten</a:t>
            </a:r>
            <a:r>
              <a:rPr lang="en-US" sz="1600" i="1" spc="-10" dirty="0">
                <a:latin typeface="Times New Roman"/>
                <a:cs typeface="Times New Roman"/>
              </a:rPr>
              <a:t>e</a:t>
            </a:r>
            <a:r>
              <a:rPr lang="en-US" sz="1600" i="1" dirty="0">
                <a:latin typeface="Times New Roman"/>
                <a:cs typeface="Times New Roman"/>
              </a:rPr>
              <a:t>ss of </a:t>
            </a:r>
            <a:r>
              <a:rPr lang="en-US" sz="1600" i="1" spc="-5" dirty="0">
                <a:latin typeface="Times New Roman"/>
                <a:cs typeface="Times New Roman"/>
              </a:rPr>
              <a:t>M</a:t>
            </a:r>
            <a:r>
              <a:rPr lang="en-US" sz="1600" i="1" dirty="0">
                <a:latin typeface="Times New Roman"/>
                <a:cs typeface="Times New Roman"/>
              </a:rPr>
              <a:t>apping table</a:t>
            </a:r>
            <a:r>
              <a:rPr lang="en-US" sz="1600" i="1" spc="-5" dirty="0">
                <a:latin typeface="Times New Roman"/>
                <a:cs typeface="Times New Roman"/>
              </a:rPr>
              <a:t> </a:t>
            </a:r>
            <a:r>
              <a:rPr lang="en-US" sz="1600" i="1" dirty="0">
                <a:latin typeface="Times New Roman"/>
                <a:cs typeface="Times New Roman"/>
              </a:rPr>
              <a:t>b</a:t>
            </a:r>
            <a:r>
              <a:rPr lang="en-US" sz="1600" i="1" spc="-5" dirty="0">
                <a:latin typeface="Times New Roman"/>
                <a:cs typeface="Times New Roman"/>
              </a:rPr>
              <a:t>e</a:t>
            </a:r>
            <a:r>
              <a:rPr lang="en-US" sz="1600" i="1" dirty="0">
                <a:latin typeface="Times New Roman"/>
                <a:cs typeface="Times New Roman"/>
              </a:rPr>
              <a:t>tw</a:t>
            </a:r>
            <a:r>
              <a:rPr lang="en-US" sz="1600" i="1" spc="-5" dirty="0">
                <a:latin typeface="Times New Roman"/>
                <a:cs typeface="Times New Roman"/>
              </a:rPr>
              <a:t>ee</a:t>
            </a:r>
            <a:r>
              <a:rPr lang="en-US" sz="1600" i="1" dirty="0">
                <a:latin typeface="Times New Roman"/>
                <a:cs typeface="Times New Roman"/>
              </a:rPr>
              <a:t>n </a:t>
            </a:r>
            <a:r>
              <a:rPr lang="en-US" sz="1600" i="1" spc="-5" dirty="0">
                <a:latin typeface="Times New Roman"/>
                <a:cs typeface="Times New Roman"/>
              </a:rPr>
              <a:t>c</a:t>
            </a:r>
            <a:r>
              <a:rPr lang="en-US" sz="1600" i="1" dirty="0">
                <a:latin typeface="Times New Roman"/>
                <a:cs typeface="Times New Roman"/>
              </a:rPr>
              <a:t>ont</a:t>
            </a:r>
            <a:r>
              <a:rPr lang="en-US" sz="1600" i="1" spc="5" dirty="0">
                <a:latin typeface="Times New Roman"/>
                <a:cs typeface="Times New Roman"/>
              </a:rPr>
              <a:t>e</a:t>
            </a:r>
            <a:r>
              <a:rPr lang="en-US" sz="1600" i="1" dirty="0">
                <a:latin typeface="Times New Roman"/>
                <a:cs typeface="Times New Roman"/>
              </a:rPr>
              <a:t>nts d</a:t>
            </a:r>
            <a:r>
              <a:rPr lang="en-US" sz="1600" i="1" spc="-5" dirty="0">
                <a:latin typeface="Times New Roman"/>
                <a:cs typeface="Times New Roman"/>
              </a:rPr>
              <a:t>e</a:t>
            </a:r>
            <a:r>
              <a:rPr lang="en-US" sz="1600" i="1" dirty="0">
                <a:latin typeface="Times New Roman"/>
                <a:cs typeface="Times New Roman"/>
              </a:rPr>
              <a:t>li</a:t>
            </a:r>
            <a:r>
              <a:rPr lang="en-US" sz="1600" i="1" spc="-5" dirty="0">
                <a:latin typeface="Times New Roman"/>
                <a:cs typeface="Times New Roman"/>
              </a:rPr>
              <a:t>ve</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and Progr</a:t>
            </a:r>
            <a:r>
              <a:rPr lang="en-US" sz="1600" i="1" spc="10" dirty="0">
                <a:latin typeface="Times New Roman"/>
                <a:cs typeface="Times New Roman"/>
              </a:rPr>
              <a:t>a</a:t>
            </a:r>
            <a:r>
              <a:rPr lang="en-US" sz="1600" i="1" dirty="0">
                <a:latin typeface="Times New Roman"/>
                <a:cs typeface="Times New Roman"/>
              </a:rPr>
              <a:t>m outco</a:t>
            </a:r>
            <a:r>
              <a:rPr lang="en-US" sz="1600" i="1" spc="-5" dirty="0">
                <a:latin typeface="Times New Roman"/>
                <a:cs typeface="Times New Roman"/>
              </a:rPr>
              <a:t>me</a:t>
            </a:r>
            <a:r>
              <a:rPr lang="en-US" sz="1600" i="1" dirty="0">
                <a:latin typeface="Times New Roman"/>
                <a:cs typeface="Times New Roman"/>
              </a:rPr>
              <a:t>s/Program</a:t>
            </a:r>
            <a:r>
              <a:rPr lang="en-US" sz="1600" i="1" spc="-5" dirty="0">
                <a:latin typeface="Times New Roman"/>
                <a:cs typeface="Times New Roman"/>
              </a:rPr>
              <a:t> </a:t>
            </a:r>
            <a:r>
              <a:rPr lang="en-US" sz="1600" i="1" dirty="0">
                <a:latin typeface="Times New Roman"/>
                <a:cs typeface="Times New Roman"/>
              </a:rPr>
              <a:t>sp</a:t>
            </a:r>
            <a:r>
              <a:rPr lang="en-US" sz="1600" i="1" spc="-5" dirty="0">
                <a:latin typeface="Times New Roman"/>
                <a:cs typeface="Times New Roman"/>
              </a:rPr>
              <a:t>ec</a:t>
            </a:r>
            <a:r>
              <a:rPr lang="en-US" sz="1600" i="1" spc="10" dirty="0">
                <a:latin typeface="Times New Roman"/>
                <a:cs typeface="Times New Roman"/>
              </a:rPr>
              <a:t>i</a:t>
            </a:r>
            <a:r>
              <a:rPr lang="en-US" sz="1600" i="1" dirty="0">
                <a:latin typeface="Times New Roman"/>
                <a:cs typeface="Times New Roman"/>
              </a:rPr>
              <a:t>fic</a:t>
            </a:r>
            <a:r>
              <a:rPr lang="en-US" sz="1600" i="1" spc="-5" dirty="0">
                <a:latin typeface="Times New Roman"/>
                <a:cs typeface="Times New Roman"/>
              </a:rPr>
              <a:t> </a:t>
            </a:r>
            <a:r>
              <a:rPr lang="en-US" sz="1600" i="1" dirty="0">
                <a:latin typeface="Times New Roman"/>
                <a:cs typeface="Times New Roman"/>
              </a:rPr>
              <a:t>outco</a:t>
            </a:r>
            <a:r>
              <a:rPr lang="en-US" sz="1600" i="1" spc="-5" dirty="0">
                <a:latin typeface="Times New Roman"/>
                <a:cs typeface="Times New Roman"/>
              </a:rPr>
              <a:t>me</a:t>
            </a:r>
            <a:r>
              <a:rPr lang="en-US" sz="1600" i="1" dirty="0">
                <a:latin typeface="Times New Roman"/>
                <a:cs typeface="Times New Roman"/>
              </a:rPr>
              <a:t>s</a:t>
            </a:r>
            <a:r>
              <a:rPr lang="en-US" sz="1600" i="1" spc="15" dirty="0">
                <a:latin typeface="Times New Roman"/>
                <a:cs typeface="Times New Roman"/>
              </a:rPr>
              <a:t> </a:t>
            </a:r>
            <a:r>
              <a:rPr lang="en-US" sz="1600" i="1" spc="-20" dirty="0">
                <a:latin typeface="Times New Roman"/>
                <a:cs typeface="Times New Roman"/>
              </a:rPr>
              <a:t>(</a:t>
            </a:r>
            <a:r>
              <a:rPr lang="en-US" sz="1600" i="1" dirty="0">
                <a:latin typeface="Times New Roman"/>
                <a:cs typeface="Times New Roman"/>
              </a:rPr>
              <a:t>Course</a:t>
            </a:r>
            <a:r>
              <a:rPr lang="en-US" sz="1600" i="1" spc="-5" dirty="0">
                <a:latin typeface="Times New Roman"/>
                <a:cs typeface="Times New Roman"/>
              </a:rPr>
              <a:t> </a:t>
            </a:r>
            <a:r>
              <a:rPr lang="en-US" sz="1600" i="1" dirty="0">
                <a:latin typeface="Times New Roman"/>
                <a:cs typeface="Times New Roman"/>
              </a:rPr>
              <a:t>ou</a:t>
            </a:r>
            <a:r>
              <a:rPr lang="en-US" sz="1600" i="1" spc="10" dirty="0">
                <a:latin typeface="Times New Roman"/>
                <a:cs typeface="Times New Roman"/>
              </a:rPr>
              <a:t>t</a:t>
            </a:r>
            <a:r>
              <a:rPr lang="en-US" sz="1600" i="1" spc="-5" dirty="0">
                <a:latin typeface="Times New Roman"/>
                <a:cs typeface="Times New Roman"/>
              </a:rPr>
              <a:t>c</a:t>
            </a:r>
            <a:r>
              <a:rPr lang="en-US" sz="1600" i="1" dirty="0">
                <a:latin typeface="Times New Roman"/>
                <a:cs typeface="Times New Roman"/>
              </a:rPr>
              <a:t>om</a:t>
            </a:r>
            <a:r>
              <a:rPr lang="en-US" sz="1600" i="1" spc="-10" dirty="0">
                <a:latin typeface="Times New Roman"/>
                <a:cs typeface="Times New Roman"/>
              </a:rPr>
              <a:t>e</a:t>
            </a:r>
            <a:r>
              <a:rPr lang="en-US" sz="1600" i="1" spc="10" dirty="0">
                <a:latin typeface="Times New Roman"/>
                <a:cs typeface="Times New Roman"/>
              </a:rPr>
              <a:t>s</a:t>
            </a:r>
            <a:r>
              <a:rPr lang="en-US" sz="1600" i="1" dirty="0">
                <a:latin typeface="Times New Roman"/>
                <a:cs typeface="Times New Roman"/>
              </a:rPr>
              <a:t>)</a:t>
            </a:r>
            <a:endParaRPr lang="en-US" sz="1600" dirty="0">
              <a:latin typeface="Times New Roman"/>
              <a:cs typeface="Times New Roman"/>
            </a:endParaRPr>
          </a:p>
        </p:txBody>
      </p:sp>
    </p:spTree>
    <p:extLst>
      <p:ext uri="{BB962C8B-B14F-4D97-AF65-F5344CB8AC3E}">
        <p14:creationId xmlns:p14="http://schemas.microsoft.com/office/powerpoint/2010/main" val="298674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55" y="914400"/>
            <a:ext cx="9247080" cy="5486400"/>
          </a:xfrm>
          <a:prstGeom prst="rect">
            <a:avLst/>
          </a:prstGeom>
        </p:spPr>
      </p:pic>
      <p:sp>
        <p:nvSpPr>
          <p:cNvPr id="3" name="TextBox 2"/>
          <p:cNvSpPr txBox="1"/>
          <p:nvPr/>
        </p:nvSpPr>
        <p:spPr>
          <a:xfrm>
            <a:off x="1219200" y="609600"/>
            <a:ext cx="3429000" cy="523220"/>
          </a:xfrm>
          <a:prstGeom prst="rect">
            <a:avLst/>
          </a:prstGeom>
          <a:noFill/>
        </p:spPr>
        <p:txBody>
          <a:bodyPr wrap="square" rtlCol="0">
            <a:spAutoFit/>
          </a:bodyPr>
          <a:lstStyle/>
          <a:p>
            <a:r>
              <a:rPr lang="en-US" sz="2800" b="1" dirty="0">
                <a:solidFill>
                  <a:srgbClr val="FF0000"/>
                </a:solidFill>
              </a:rPr>
              <a:t>Tier 1:</a:t>
            </a:r>
            <a:endParaRPr lang="en-IN" sz="2800" b="1" dirty="0">
              <a:solidFill>
                <a:srgbClr val="FF0000"/>
              </a:solidFill>
            </a:endParaRPr>
          </a:p>
        </p:txBody>
      </p:sp>
    </p:spTree>
    <p:extLst>
      <p:ext uri="{BB962C8B-B14F-4D97-AF65-F5344CB8AC3E}">
        <p14:creationId xmlns:p14="http://schemas.microsoft.com/office/powerpoint/2010/main" val="1214749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
            <a:ext cx="7010400" cy="495293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181600"/>
            <a:ext cx="7289983" cy="1140951"/>
          </a:xfrm>
          <a:prstGeom prst="rect">
            <a:avLst/>
          </a:prstGeom>
        </p:spPr>
      </p:pic>
    </p:spTree>
    <p:extLst>
      <p:ext uri="{BB962C8B-B14F-4D97-AF65-F5344CB8AC3E}">
        <p14:creationId xmlns:p14="http://schemas.microsoft.com/office/powerpoint/2010/main" val="3827371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248" y="609600"/>
            <a:ext cx="8997950" cy="5778505"/>
          </a:xfrm>
          <a:prstGeom prst="rect">
            <a:avLst/>
          </a:prstGeom>
        </p:spPr>
        <p:txBody>
          <a:bodyPr wrap="square">
            <a:spAutoFit/>
          </a:bodyPr>
          <a:lstStyle/>
          <a:p>
            <a:pPr algn="just">
              <a:lnSpc>
                <a:spcPct val="150000"/>
              </a:lnSpc>
            </a:pPr>
            <a:r>
              <a:rPr lang="en-US" sz="2200" b="1" dirty="0">
                <a:solidFill>
                  <a:srgbClr val="0000CC"/>
                </a:solidFill>
                <a:latin typeface="Times New Roman" panose="02020603050405020304" pitchFamily="18" charset="0"/>
                <a:cs typeface="Times New Roman" panose="02020603050405020304" pitchFamily="18" charset="0"/>
              </a:rPr>
              <a:t>2.2. Teaching-Learning Processes.</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2.2.1. 	Describe Processes followed to improve quality of Teaching and Learning (25)</a:t>
            </a:r>
          </a:p>
          <a:p>
            <a:pPr marL="795338" indent="-795338" algn="just">
              <a:lnSpc>
                <a:spcPct val="150000"/>
              </a:lnSpc>
            </a:pPr>
            <a:r>
              <a:rPr lang="en-US" sz="2000" dirty="0">
                <a:latin typeface="Times New Roman" panose="02020603050405020304" pitchFamily="18" charset="0"/>
                <a:cs typeface="Times New Roman" panose="02020603050405020304" pitchFamily="18" charset="0"/>
              </a:rPr>
              <a:t>	Processes may include adherence to academic calendar and implementation of pedagogical initiatives such as - </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Real life examples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Collaborative learning</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Quality of laboratory experience with regard to conducting experiments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Recording observations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Analysis of data etc.</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Encouraging bright students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Assisting weak students etc.</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ICT supported learning</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Interactive classrooms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041728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9067800" cy="2633413"/>
          </a:xfrm>
          <a:prstGeom prst="rect">
            <a:avLst/>
          </a:prstGeom>
        </p:spPr>
        <p:txBody>
          <a:bodyPr wrap="square">
            <a:spAutoFit/>
          </a:bodyPr>
          <a:lstStyle/>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Adherence to Academic Calendar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Use of various instructional methods and pedagogical initiatives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Methodologies to support weak students and encourage bright students(4)</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Quality of classroom teaching (Observation in a Class)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Conduct of  experiments  (Observation in  Lab)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Continuous Assessment in the laboratory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Student feedback of teaching learning process and actions taken (6)</a:t>
            </a:r>
          </a:p>
        </p:txBody>
      </p:sp>
      <p:sp>
        <p:nvSpPr>
          <p:cNvPr id="3" name="Rectangle 2"/>
          <p:cNvSpPr/>
          <p:nvPr/>
        </p:nvSpPr>
        <p:spPr>
          <a:xfrm>
            <a:off x="425986" y="2819400"/>
            <a:ext cx="9022814" cy="3647152"/>
          </a:xfrm>
          <a:prstGeom prst="rect">
            <a:avLst/>
          </a:prstGeom>
        </p:spPr>
        <p:txBody>
          <a:bodyPr wrap="square">
            <a:spAutoFit/>
          </a:bodyPr>
          <a:lstStyle/>
          <a:p>
            <a:pPr algn="just">
              <a:lnSpc>
                <a:spcPct val="150000"/>
              </a:lnSpc>
            </a:pPr>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Availability of Academic Calendar based on  University academic calendar and its effective compliance</a:t>
            </a:r>
            <a:endParaRPr lang="en-US" sz="1400" dirty="0">
              <a:latin typeface="Times New Roman"/>
              <a:cs typeface="Times New Roman"/>
            </a:endParaRPr>
          </a:p>
          <a:p>
            <a:pPr marL="297815" marR="81915" indent="-228600" algn="just">
              <a:lnSpc>
                <a:spcPct val="150000"/>
              </a:lnSpc>
              <a:buSzPct val="91666"/>
              <a:buFont typeface="Times New Roman"/>
              <a:buAutoNum type="alphaUcPeriod"/>
              <a:tabLst>
                <a:tab pos="298450" algn="l"/>
              </a:tabLst>
            </a:pPr>
            <a:r>
              <a:rPr lang="en-US" sz="1400" i="1" dirty="0">
                <a:latin typeface="Times New Roman"/>
                <a:cs typeface="Times New Roman"/>
              </a:rPr>
              <a:t>Documentary evidence to support implementation of pedagogical initiatives such as real life examples, collaborative learning, ICT supported learning, interactive class rooms etc. </a:t>
            </a:r>
          </a:p>
          <a:p>
            <a:pPr marL="297815" marR="81915" indent="-228600" algn="just">
              <a:lnSpc>
                <a:spcPct val="150000"/>
              </a:lnSpc>
              <a:buSzPct val="91666"/>
              <a:buFont typeface="Times New Roman"/>
              <a:buAutoNum type="alphaUcPeriod"/>
              <a:tabLst>
                <a:tab pos="298450" algn="l"/>
              </a:tabLst>
            </a:pPr>
            <a:r>
              <a:rPr lang="en-US" sz="1400" i="1" dirty="0">
                <a:latin typeface="Times New Roman"/>
                <a:cs typeface="Times New Roman"/>
              </a:rPr>
              <a:t>Guidelines to identify weak and bright students; post identification actions taken; impact observed</a:t>
            </a:r>
            <a:endParaRPr lang="en-US" sz="1400" dirty="0">
              <a:latin typeface="Times New Roman"/>
              <a:cs typeface="Times New Roman"/>
            </a:endParaRP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Class room ambience; efforts to keep students engaged  (also to be verified during interaction with the students)</a:t>
            </a:r>
            <a:endParaRPr lang="en-US" sz="1400" dirty="0">
              <a:latin typeface="Times New Roman"/>
              <a:cs typeface="Times New Roman"/>
            </a:endParaRPr>
          </a:p>
          <a:p>
            <a:pPr marL="297815" marR="518795" indent="-228600" algn="just">
              <a:lnSpc>
                <a:spcPct val="150000"/>
              </a:lnSpc>
              <a:buSzPct val="91666"/>
              <a:buFont typeface="Times New Roman"/>
              <a:buAutoNum type="alphaUcPeriod"/>
              <a:tabLst>
                <a:tab pos="298450" algn="l"/>
              </a:tabLst>
            </a:pPr>
            <a:r>
              <a:rPr lang="en-US" sz="1400" i="1" dirty="0">
                <a:latin typeface="Times New Roman"/>
                <a:cs typeface="Times New Roman"/>
              </a:rPr>
              <a:t>Quality of laboratory experience with respect to conducting, recording observations, analysis etc.(also to be </a:t>
            </a:r>
            <a:r>
              <a:rPr lang="en-US" sz="1400" i="1" dirty="0">
                <a:solidFill>
                  <a:srgbClr val="FF0000"/>
                </a:solidFill>
                <a:latin typeface="Times New Roman"/>
                <a:cs typeface="Times New Roman"/>
              </a:rPr>
              <a:t>verified during interaction with the students</a:t>
            </a:r>
            <a:r>
              <a:rPr lang="en-US" sz="1400" i="1" dirty="0">
                <a:latin typeface="Times New Roman"/>
                <a:cs typeface="Times New Roman"/>
              </a:rPr>
              <a:t>)</a:t>
            </a:r>
            <a:endParaRPr lang="en-US" sz="1400" dirty="0">
              <a:latin typeface="Times New Roman"/>
              <a:cs typeface="Times New Roman"/>
            </a:endParaRPr>
          </a:p>
          <a:p>
            <a:pPr marL="297815" marR="76200" indent="-228600" algn="just">
              <a:lnSpc>
                <a:spcPct val="150000"/>
              </a:lnSpc>
              <a:buSzPct val="91666"/>
              <a:buFont typeface="Times New Roman"/>
              <a:buAutoNum type="alphaUcPeriod"/>
              <a:tabLst>
                <a:tab pos="298450" algn="l"/>
              </a:tabLst>
            </a:pPr>
            <a:r>
              <a:rPr lang="en-US" sz="1400" i="1" dirty="0">
                <a:latin typeface="Times New Roman"/>
                <a:cs typeface="Times New Roman"/>
              </a:rPr>
              <a:t>Internal  Semester examination and internal marks thereof, Practical record books, each experiment assessment, final marks based on assessment of all the experiments and other assessments; if any</a:t>
            </a:r>
            <a:endParaRPr lang="en-US" sz="1400" dirty="0">
              <a:latin typeface="Times New Roman"/>
              <a:cs typeface="Times New Roman"/>
            </a:endParaRP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Feedback format, frequency, analysis and actions taken (also to be verified during interaction with students)</a:t>
            </a:r>
            <a:endParaRPr lang="en-US" sz="1400" dirty="0">
              <a:latin typeface="Times New Roman"/>
              <a:cs typeface="Times New Roman"/>
            </a:endParaRPr>
          </a:p>
        </p:txBody>
      </p:sp>
    </p:spTree>
    <p:extLst>
      <p:ext uri="{BB962C8B-B14F-4D97-AF65-F5344CB8AC3E}">
        <p14:creationId xmlns:p14="http://schemas.microsoft.com/office/powerpoint/2010/main" val="225028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72527"/>
            <a:ext cx="8991600" cy="3575338"/>
          </a:xfrm>
          <a:prstGeom prst="rect">
            <a:avLst/>
          </a:prstGeom>
        </p:spPr>
        <p:txBody>
          <a:bodyPr wrap="square">
            <a:spAutoFit/>
          </a:bodyPr>
          <a:lstStyle/>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2.2.2.	Quality of internal semester Question papers, Assignments and Evaluation.(20)</a:t>
            </a:r>
          </a:p>
          <a:p>
            <a:pPr algn="just">
              <a:lnSpc>
                <a:spcPct val="150000"/>
              </a:lnSpc>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Mention the initiatives, Implementation details and analysis of 	learning levels 	related to –</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Quality of Semester Question papers</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Assignments</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Evaluation</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Relevance to COs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533400" y="4347864"/>
            <a:ext cx="8991599" cy="1815882"/>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7815" indent="-228600" algn="just">
              <a:buFont typeface="Times New Roman"/>
              <a:buAutoNum type="alphaUcPeriod"/>
              <a:tabLst>
                <a:tab pos="298450" algn="l"/>
              </a:tabLst>
            </a:pPr>
            <a:r>
              <a:rPr lang="en-US" sz="1400" i="1" dirty="0">
                <a:latin typeface="Times New Roman"/>
                <a:cs typeface="Times New Roman"/>
              </a:rPr>
              <a:t>Pro</a:t>
            </a:r>
            <a:r>
              <a:rPr lang="en-US" sz="1400" i="1" spc="-5" dirty="0">
                <a:latin typeface="Times New Roman"/>
                <a:cs typeface="Times New Roman"/>
              </a:rPr>
              <a:t>ce</a:t>
            </a:r>
            <a:r>
              <a:rPr lang="en-US" sz="1400" i="1" dirty="0">
                <a:latin typeface="Times New Roman"/>
                <a:cs typeface="Times New Roman"/>
              </a:rPr>
              <a:t>ss of int</a:t>
            </a:r>
            <a:r>
              <a:rPr lang="en-US" sz="1400" i="1" spc="-5" dirty="0">
                <a:latin typeface="Times New Roman"/>
                <a:cs typeface="Times New Roman"/>
              </a:rPr>
              <a:t>e</a:t>
            </a:r>
            <a:r>
              <a:rPr lang="en-US" sz="1400" i="1" dirty="0">
                <a:latin typeface="Times New Roman"/>
                <a:cs typeface="Times New Roman"/>
              </a:rPr>
              <a:t>rnal s</a:t>
            </a:r>
            <a:r>
              <a:rPr lang="en-US" sz="1400" i="1" spc="-5" dirty="0">
                <a:latin typeface="Times New Roman"/>
                <a:cs typeface="Times New Roman"/>
              </a:rPr>
              <a:t>e</a:t>
            </a:r>
            <a:r>
              <a:rPr lang="en-US" sz="1400" i="1" spc="5" dirty="0">
                <a:latin typeface="Times New Roman"/>
                <a:cs typeface="Times New Roman"/>
              </a:rPr>
              <a:t>m</a:t>
            </a:r>
            <a:r>
              <a:rPr lang="en-US" sz="1400" i="1" spc="-5" dirty="0">
                <a:latin typeface="Times New Roman"/>
                <a:cs typeface="Times New Roman"/>
              </a:rPr>
              <a:t>e</a:t>
            </a:r>
            <a:r>
              <a:rPr lang="en-US" sz="1400" i="1" dirty="0">
                <a:latin typeface="Times New Roman"/>
                <a:cs typeface="Times New Roman"/>
              </a:rPr>
              <a:t>ster qu</a:t>
            </a:r>
            <a:r>
              <a:rPr lang="en-US" sz="1400" i="1" spc="-5" dirty="0">
                <a:latin typeface="Times New Roman"/>
                <a:cs typeface="Times New Roman"/>
              </a:rPr>
              <a:t>e</a:t>
            </a:r>
            <a:r>
              <a:rPr lang="en-US" sz="1400" i="1" dirty="0">
                <a:latin typeface="Times New Roman"/>
                <a:cs typeface="Times New Roman"/>
              </a:rPr>
              <a:t>stion pap</a:t>
            </a:r>
            <a:r>
              <a:rPr lang="en-US" sz="1400" i="1" spc="-5" dirty="0">
                <a:latin typeface="Times New Roman"/>
                <a:cs typeface="Times New Roman"/>
              </a:rPr>
              <a:t>e</a:t>
            </a:r>
            <a:r>
              <a:rPr lang="en-US" sz="1400" i="1" dirty="0">
                <a:latin typeface="Times New Roman"/>
                <a:cs typeface="Times New Roman"/>
              </a:rPr>
              <a:t>r s</a:t>
            </a:r>
            <a:r>
              <a:rPr lang="en-US" sz="1400" i="1" spc="-5" dirty="0">
                <a:latin typeface="Times New Roman"/>
                <a:cs typeface="Times New Roman"/>
              </a:rPr>
              <a:t>e</a:t>
            </a:r>
            <a:r>
              <a:rPr lang="en-US" sz="1400" i="1" dirty="0">
                <a:latin typeface="Times New Roman"/>
                <a:cs typeface="Times New Roman"/>
              </a:rPr>
              <a:t>tting, mod</a:t>
            </a:r>
            <a:r>
              <a:rPr lang="en-US" sz="1400" i="1" spc="-10" dirty="0">
                <a:latin typeface="Times New Roman"/>
                <a:cs typeface="Times New Roman"/>
              </a:rPr>
              <a:t>e</a:t>
            </a:r>
            <a:r>
              <a:rPr lang="en-US" sz="1400" i="1" dirty="0">
                <a:latin typeface="Times New Roman"/>
                <a:cs typeface="Times New Roman"/>
              </a:rPr>
              <a:t>l answ</a:t>
            </a:r>
            <a:r>
              <a:rPr lang="en-US" sz="1400" i="1" spc="-5" dirty="0">
                <a:latin typeface="Times New Roman"/>
                <a:cs typeface="Times New Roman"/>
              </a:rPr>
              <a:t>e</a:t>
            </a:r>
            <a:r>
              <a:rPr lang="en-US" sz="1400" i="1" dirty="0">
                <a:latin typeface="Times New Roman"/>
                <a:cs typeface="Times New Roman"/>
              </a:rPr>
              <a:t>rs, </a:t>
            </a:r>
            <a:r>
              <a:rPr lang="en-US" sz="1400" i="1" spc="-5" dirty="0">
                <a:latin typeface="Times New Roman"/>
                <a:cs typeface="Times New Roman"/>
              </a:rPr>
              <a:t>ev</a:t>
            </a:r>
            <a:r>
              <a:rPr lang="en-US" sz="1400" i="1" dirty="0">
                <a:latin typeface="Times New Roman"/>
                <a:cs typeface="Times New Roman"/>
              </a:rPr>
              <a:t>al</a:t>
            </a:r>
            <a:r>
              <a:rPr lang="en-US" sz="1400" i="1" spc="10" dirty="0">
                <a:latin typeface="Times New Roman"/>
                <a:cs typeface="Times New Roman"/>
              </a:rPr>
              <a:t>u</a:t>
            </a:r>
            <a:r>
              <a:rPr lang="en-US" sz="1400" i="1" dirty="0">
                <a:latin typeface="Times New Roman"/>
                <a:cs typeface="Times New Roman"/>
              </a:rPr>
              <a:t>ation and its </a:t>
            </a:r>
            <a:r>
              <a:rPr lang="en-US" sz="1400" i="1" spc="-5" dirty="0">
                <a:latin typeface="Times New Roman"/>
                <a:cs typeface="Times New Roman"/>
              </a:rPr>
              <a:t>c</a:t>
            </a:r>
            <a:r>
              <a:rPr lang="en-US" sz="1400" i="1" dirty="0">
                <a:latin typeface="Times New Roman"/>
                <a:cs typeface="Times New Roman"/>
              </a:rPr>
              <a:t>ompliance</a:t>
            </a:r>
            <a:endParaRPr lang="en-US" sz="1400" dirty="0">
              <a:latin typeface="Times New Roman"/>
              <a:cs typeface="Times New Roman"/>
            </a:endParaRPr>
          </a:p>
          <a:p>
            <a:pPr marL="297815" indent="-228600" algn="just">
              <a:buFont typeface="Times New Roman"/>
              <a:buAutoNum type="alphaUcPeriod"/>
              <a:tabLst>
                <a:tab pos="298450" algn="l"/>
              </a:tabLst>
            </a:pPr>
            <a:r>
              <a:rPr lang="en-US" sz="1400" i="1" dirty="0">
                <a:latin typeface="Times New Roman"/>
                <a:cs typeface="Times New Roman"/>
              </a:rPr>
              <a:t>Qu</a:t>
            </a:r>
            <a:r>
              <a:rPr lang="en-US" sz="1400" i="1" spc="-10" dirty="0">
                <a:latin typeface="Times New Roman"/>
                <a:cs typeface="Times New Roman"/>
              </a:rPr>
              <a:t>e</a:t>
            </a:r>
            <a:r>
              <a:rPr lang="en-US" sz="1400" i="1" dirty="0">
                <a:latin typeface="Times New Roman"/>
                <a:cs typeface="Times New Roman"/>
              </a:rPr>
              <a:t>stion pap</a:t>
            </a:r>
            <a:r>
              <a:rPr lang="en-US" sz="1400" i="1" spc="-5" dirty="0">
                <a:latin typeface="Times New Roman"/>
                <a:cs typeface="Times New Roman"/>
              </a:rPr>
              <a:t>e</a:t>
            </a:r>
            <a:r>
              <a:rPr lang="en-US" sz="1400" i="1" dirty="0">
                <a:latin typeface="Times New Roman"/>
                <a:cs typeface="Times New Roman"/>
              </a:rPr>
              <a:t>r </a:t>
            </a:r>
            <a:r>
              <a:rPr lang="en-US" sz="1400" i="1" spc="-5" dirty="0">
                <a:latin typeface="Times New Roman"/>
                <a:cs typeface="Times New Roman"/>
              </a:rPr>
              <a:t>v</a:t>
            </a:r>
            <a:r>
              <a:rPr lang="en-US" sz="1400" i="1" dirty="0">
                <a:latin typeface="Times New Roman"/>
                <a:cs typeface="Times New Roman"/>
              </a:rPr>
              <a:t>alidation to </a:t>
            </a:r>
            <a:r>
              <a:rPr lang="en-US" sz="1400" i="1" spc="-5" dirty="0">
                <a:latin typeface="Times New Roman"/>
                <a:cs typeface="Times New Roman"/>
              </a:rPr>
              <a:t>e</a:t>
            </a:r>
            <a:r>
              <a:rPr lang="en-US" sz="1400" i="1" dirty="0">
                <a:latin typeface="Times New Roman"/>
                <a:cs typeface="Times New Roman"/>
              </a:rPr>
              <a:t>nsure d</a:t>
            </a:r>
            <a:r>
              <a:rPr lang="en-US" sz="1400" i="1" spc="-5" dirty="0">
                <a:latin typeface="Times New Roman"/>
                <a:cs typeface="Times New Roman"/>
              </a:rPr>
              <a:t>e</a:t>
            </a:r>
            <a:r>
              <a:rPr lang="en-US" sz="1400" i="1" dirty="0">
                <a:latin typeface="Times New Roman"/>
                <a:cs typeface="Times New Roman"/>
              </a:rPr>
              <a:t>sir</a:t>
            </a:r>
            <a:r>
              <a:rPr lang="en-US" sz="1400" i="1" spc="-5" dirty="0">
                <a:latin typeface="Times New Roman"/>
                <a:cs typeface="Times New Roman"/>
              </a:rPr>
              <a:t>e</a:t>
            </a:r>
            <a:r>
              <a:rPr lang="en-US" sz="1400" i="1" dirty="0">
                <a:latin typeface="Times New Roman"/>
                <a:cs typeface="Times New Roman"/>
              </a:rPr>
              <a:t>d stan</a:t>
            </a:r>
            <a:r>
              <a:rPr lang="en-US" sz="1400" i="1" spc="10" dirty="0">
                <a:latin typeface="Times New Roman"/>
                <a:cs typeface="Times New Roman"/>
              </a:rPr>
              <a:t>d</a:t>
            </a:r>
            <a:r>
              <a:rPr lang="en-US" sz="1400" i="1" dirty="0">
                <a:latin typeface="Times New Roman"/>
                <a:cs typeface="Times New Roman"/>
              </a:rPr>
              <a:t>ard from outco</a:t>
            </a:r>
            <a:r>
              <a:rPr lang="en-US" sz="1400" i="1" spc="-5" dirty="0">
                <a:latin typeface="Times New Roman"/>
                <a:cs typeface="Times New Roman"/>
              </a:rPr>
              <a:t>m</a:t>
            </a:r>
            <a:r>
              <a:rPr lang="en-US" sz="1400" i="1" dirty="0">
                <a:latin typeface="Times New Roman"/>
                <a:cs typeface="Times New Roman"/>
              </a:rPr>
              <a:t>e</a:t>
            </a:r>
            <a:r>
              <a:rPr lang="en-US" sz="1400" i="1" spc="-5" dirty="0">
                <a:latin typeface="Times New Roman"/>
                <a:cs typeface="Times New Roman"/>
              </a:rPr>
              <a:t> </a:t>
            </a:r>
            <a:r>
              <a:rPr lang="en-US" sz="1400" i="1" dirty="0">
                <a:latin typeface="Times New Roman"/>
                <a:cs typeface="Times New Roman"/>
              </a:rPr>
              <a:t>attainm</a:t>
            </a:r>
            <a:r>
              <a:rPr lang="en-US" sz="1400" i="1" spc="-5" dirty="0">
                <a:latin typeface="Times New Roman"/>
                <a:cs typeface="Times New Roman"/>
              </a:rPr>
              <a:t>e</a:t>
            </a:r>
            <a:r>
              <a:rPr lang="en-US" sz="1400" i="1" dirty="0">
                <a:latin typeface="Times New Roman"/>
                <a:cs typeface="Times New Roman"/>
              </a:rPr>
              <a:t>nt</a:t>
            </a:r>
            <a:r>
              <a:rPr lang="en-US" sz="1400" i="1" spc="5" dirty="0">
                <a:latin typeface="Times New Roman"/>
                <a:cs typeface="Times New Roman"/>
              </a:rPr>
              <a:t> </a:t>
            </a:r>
            <a:r>
              <a:rPr lang="en-US" sz="1400" i="1" dirty="0">
                <a:latin typeface="Times New Roman"/>
                <a:cs typeface="Times New Roman"/>
              </a:rPr>
              <a:t>p</a:t>
            </a:r>
            <a:r>
              <a:rPr lang="en-US" sz="1400" i="1" spc="-5" dirty="0">
                <a:latin typeface="Times New Roman"/>
                <a:cs typeface="Times New Roman"/>
              </a:rPr>
              <a:t>e</a:t>
            </a:r>
            <a:r>
              <a:rPr lang="en-US" sz="1400" i="1" dirty="0">
                <a:latin typeface="Times New Roman"/>
                <a:cs typeface="Times New Roman"/>
              </a:rPr>
              <a:t>rspe</a:t>
            </a:r>
            <a:r>
              <a:rPr lang="en-US" sz="1400" i="1" spc="-10" dirty="0">
                <a:latin typeface="Times New Roman"/>
                <a:cs typeface="Times New Roman"/>
              </a:rPr>
              <a:t>c</a:t>
            </a:r>
            <a:r>
              <a:rPr lang="en-US" sz="1400" i="1" dirty="0">
                <a:latin typeface="Times New Roman"/>
                <a:cs typeface="Times New Roman"/>
              </a:rPr>
              <a:t>ti</a:t>
            </a:r>
            <a:r>
              <a:rPr lang="en-US" sz="1400" i="1" spc="5" dirty="0">
                <a:latin typeface="Times New Roman"/>
                <a:cs typeface="Times New Roman"/>
              </a:rPr>
              <a:t>v</a:t>
            </a:r>
            <a:r>
              <a:rPr lang="en-US" sz="1400" i="1" dirty="0">
                <a:latin typeface="Times New Roman"/>
                <a:cs typeface="Times New Roman"/>
              </a:rPr>
              <a:t>e</a:t>
            </a:r>
            <a:r>
              <a:rPr lang="en-US" sz="1400" i="1" spc="-5" dirty="0">
                <a:latin typeface="Times New Roman"/>
                <a:cs typeface="Times New Roman"/>
              </a:rPr>
              <a:t> </a:t>
            </a:r>
            <a:r>
              <a:rPr lang="en-US" sz="1400" i="1" dirty="0">
                <a:latin typeface="Times New Roman"/>
                <a:cs typeface="Times New Roman"/>
              </a:rPr>
              <a:t>as w</a:t>
            </a:r>
            <a:r>
              <a:rPr lang="en-US" sz="1400" i="1" spc="-5" dirty="0">
                <a:latin typeface="Times New Roman"/>
                <a:cs typeface="Times New Roman"/>
              </a:rPr>
              <a:t>e</a:t>
            </a:r>
            <a:r>
              <a:rPr lang="en-US" sz="1400" i="1" dirty="0">
                <a:latin typeface="Times New Roman"/>
                <a:cs typeface="Times New Roman"/>
              </a:rPr>
              <a:t>ll</a:t>
            </a:r>
            <a:r>
              <a:rPr lang="en-US" sz="1400" i="1" spc="5" dirty="0">
                <a:latin typeface="Times New Roman"/>
                <a:cs typeface="Times New Roman"/>
              </a:rPr>
              <a:t> </a:t>
            </a:r>
            <a:r>
              <a:rPr lang="en-US" sz="1400" i="1" dirty="0">
                <a:latin typeface="Times New Roman"/>
                <a:cs typeface="Times New Roman"/>
              </a:rPr>
              <a:t>as learning le</a:t>
            </a:r>
            <a:r>
              <a:rPr lang="en-US" sz="1400" i="1" spc="-10" dirty="0">
                <a:latin typeface="Times New Roman"/>
                <a:cs typeface="Times New Roman"/>
              </a:rPr>
              <a:t>v</a:t>
            </a:r>
            <a:r>
              <a:rPr lang="en-US" sz="1400" i="1" spc="-5" dirty="0">
                <a:latin typeface="Times New Roman"/>
                <a:cs typeface="Times New Roman"/>
              </a:rPr>
              <a:t>e</a:t>
            </a:r>
            <a:r>
              <a:rPr lang="en-US" sz="1400" i="1" dirty="0">
                <a:latin typeface="Times New Roman"/>
                <a:cs typeface="Times New Roman"/>
              </a:rPr>
              <a:t>ls p</a:t>
            </a:r>
            <a:r>
              <a:rPr lang="en-US" sz="1400" i="1" spc="-5" dirty="0">
                <a:latin typeface="Times New Roman"/>
                <a:cs typeface="Times New Roman"/>
              </a:rPr>
              <a:t>e</a:t>
            </a:r>
            <a:r>
              <a:rPr lang="en-US" sz="1400" i="1" dirty="0">
                <a:latin typeface="Times New Roman"/>
                <a:cs typeface="Times New Roman"/>
              </a:rPr>
              <a:t>rsp</a:t>
            </a:r>
            <a:r>
              <a:rPr lang="en-US" sz="1400" i="1" spc="5" dirty="0">
                <a:latin typeface="Times New Roman"/>
                <a:cs typeface="Times New Roman"/>
              </a:rPr>
              <a:t>e</a:t>
            </a:r>
            <a:r>
              <a:rPr lang="en-US" sz="1400" i="1" spc="-5" dirty="0">
                <a:latin typeface="Times New Roman"/>
                <a:cs typeface="Times New Roman"/>
              </a:rPr>
              <a:t>c</a:t>
            </a:r>
            <a:r>
              <a:rPr lang="en-US" sz="1400" i="1" dirty="0">
                <a:latin typeface="Times New Roman"/>
                <a:cs typeface="Times New Roman"/>
              </a:rPr>
              <a:t>ti</a:t>
            </a:r>
            <a:r>
              <a:rPr lang="en-US" sz="1400" i="1" spc="-5" dirty="0">
                <a:latin typeface="Times New Roman"/>
                <a:cs typeface="Times New Roman"/>
              </a:rPr>
              <a:t>v</a:t>
            </a:r>
            <a:r>
              <a:rPr lang="en-US" sz="1400" i="1" dirty="0">
                <a:latin typeface="Times New Roman"/>
                <a:cs typeface="Times New Roman"/>
              </a:rPr>
              <a:t>e</a:t>
            </a:r>
            <a:endParaRPr lang="en-US" sz="1400" dirty="0">
              <a:latin typeface="Times New Roman"/>
              <a:cs typeface="Times New Roman"/>
            </a:endParaRPr>
          </a:p>
          <a:p>
            <a:pPr marL="297815" indent="-228600" algn="just">
              <a:buFont typeface="Times New Roman"/>
              <a:buAutoNum type="alphaUcPeriod"/>
              <a:tabLst>
                <a:tab pos="298450" algn="l"/>
              </a:tabLst>
            </a:pPr>
            <a:r>
              <a:rPr lang="en-US" sz="1400" i="1" spc="-5" dirty="0">
                <a:latin typeface="Times New Roman"/>
                <a:cs typeface="Times New Roman"/>
              </a:rPr>
              <a:t>M</a:t>
            </a:r>
            <a:r>
              <a:rPr lang="en-US" sz="1400" i="1" dirty="0">
                <a:latin typeface="Times New Roman"/>
                <a:cs typeface="Times New Roman"/>
              </a:rPr>
              <a:t>apping of qu</a:t>
            </a:r>
            <a:r>
              <a:rPr lang="en-US" sz="1400" i="1" spc="-5" dirty="0">
                <a:latin typeface="Times New Roman"/>
                <a:cs typeface="Times New Roman"/>
              </a:rPr>
              <a:t>e</a:t>
            </a:r>
            <a:r>
              <a:rPr lang="en-US" sz="1400" i="1" dirty="0">
                <a:latin typeface="Times New Roman"/>
                <a:cs typeface="Times New Roman"/>
              </a:rPr>
              <a:t>stions wi</a:t>
            </a:r>
            <a:r>
              <a:rPr lang="en-US" sz="1400" i="1" spc="-10" dirty="0">
                <a:latin typeface="Times New Roman"/>
                <a:cs typeface="Times New Roman"/>
              </a:rPr>
              <a:t>t</a:t>
            </a:r>
            <a:r>
              <a:rPr lang="en-US" sz="1400" i="1" dirty="0">
                <a:latin typeface="Times New Roman"/>
                <a:cs typeface="Times New Roman"/>
              </a:rPr>
              <a:t>h the</a:t>
            </a:r>
            <a:r>
              <a:rPr lang="en-US" sz="1400" i="1" spc="-5" dirty="0">
                <a:latin typeface="Times New Roman"/>
                <a:cs typeface="Times New Roman"/>
              </a:rPr>
              <a:t> </a:t>
            </a:r>
            <a:r>
              <a:rPr lang="en-US" sz="1400" i="1" dirty="0">
                <a:latin typeface="Times New Roman"/>
                <a:cs typeface="Times New Roman"/>
              </a:rPr>
              <a:t>Course outco</a:t>
            </a:r>
            <a:r>
              <a:rPr lang="en-US" sz="1400" i="1" spc="-5" dirty="0">
                <a:latin typeface="Times New Roman"/>
                <a:cs typeface="Times New Roman"/>
              </a:rPr>
              <a:t>me</a:t>
            </a:r>
            <a:r>
              <a:rPr lang="en-US" sz="1400" i="1" dirty="0">
                <a:latin typeface="Times New Roman"/>
                <a:cs typeface="Times New Roman"/>
              </a:rPr>
              <a:t>s   </a:t>
            </a:r>
            <a:r>
              <a:rPr lang="en-US" sz="2400" b="1" i="1" dirty="0">
                <a:solidFill>
                  <a:srgbClr val="FF0000"/>
                </a:solidFill>
                <a:latin typeface="Times New Roman"/>
                <a:cs typeface="Times New Roman"/>
              </a:rPr>
              <a:t>Course files</a:t>
            </a:r>
          </a:p>
          <a:p>
            <a:pPr marL="297815" indent="-228600" algn="just">
              <a:buFont typeface="Times New Roman"/>
              <a:buAutoNum type="alphaUcPeriod"/>
              <a:tabLst>
                <a:tab pos="298450" algn="l"/>
              </a:tabLst>
            </a:pPr>
            <a:r>
              <a:rPr lang="en-US" sz="1400" i="1" dirty="0">
                <a:latin typeface="Times New Roman"/>
                <a:cs typeface="Times New Roman"/>
              </a:rPr>
              <a:t>Assignm</a:t>
            </a:r>
            <a:r>
              <a:rPr lang="en-US" sz="1400" i="1" spc="-10" dirty="0">
                <a:latin typeface="Times New Roman"/>
                <a:cs typeface="Times New Roman"/>
              </a:rPr>
              <a:t>e</a:t>
            </a:r>
            <a:r>
              <a:rPr lang="en-US" sz="1400" i="1" dirty="0">
                <a:latin typeface="Times New Roman"/>
                <a:cs typeface="Times New Roman"/>
              </a:rPr>
              <a:t>nts to promote</a:t>
            </a:r>
            <a:r>
              <a:rPr lang="en-US" sz="1400" i="1" spc="-5" dirty="0">
                <a:latin typeface="Times New Roman"/>
                <a:cs typeface="Times New Roman"/>
              </a:rPr>
              <a:t> </a:t>
            </a:r>
            <a:r>
              <a:rPr lang="en-US" sz="1400" i="1" dirty="0">
                <a:latin typeface="Times New Roman"/>
                <a:cs typeface="Times New Roman"/>
              </a:rPr>
              <a:t>s</a:t>
            </a:r>
            <a:r>
              <a:rPr lang="en-US" sz="1400" i="1" spc="-5" dirty="0">
                <a:latin typeface="Times New Roman"/>
                <a:cs typeface="Times New Roman"/>
              </a:rPr>
              <a:t>e</a:t>
            </a:r>
            <a:r>
              <a:rPr lang="en-US" sz="1400" i="1" dirty="0">
                <a:latin typeface="Times New Roman"/>
                <a:cs typeface="Times New Roman"/>
              </a:rPr>
              <a:t>lf</a:t>
            </a:r>
            <a:r>
              <a:rPr lang="en-US" sz="1400" i="1" spc="-5" dirty="0">
                <a:latin typeface="Times New Roman"/>
                <a:cs typeface="Times New Roman"/>
              </a:rPr>
              <a:t>-</a:t>
            </a:r>
            <a:r>
              <a:rPr lang="en-US" sz="1400" i="1" dirty="0">
                <a:latin typeface="Times New Roman"/>
                <a:cs typeface="Times New Roman"/>
              </a:rPr>
              <a:t>learning, surv</a:t>
            </a:r>
            <a:r>
              <a:rPr lang="en-US" sz="1400" i="1" spc="-10" dirty="0">
                <a:latin typeface="Times New Roman"/>
                <a:cs typeface="Times New Roman"/>
              </a:rPr>
              <a:t>e</a:t>
            </a:r>
            <a:r>
              <a:rPr lang="en-US" sz="1400" i="1" dirty="0">
                <a:latin typeface="Times New Roman"/>
                <a:cs typeface="Times New Roman"/>
              </a:rPr>
              <a:t>y</a:t>
            </a:r>
            <a:r>
              <a:rPr lang="en-US" sz="1400" i="1" spc="-5" dirty="0">
                <a:latin typeface="Times New Roman"/>
                <a:cs typeface="Times New Roman"/>
              </a:rPr>
              <a:t> </a:t>
            </a:r>
            <a:r>
              <a:rPr lang="en-US" sz="1400" i="1" dirty="0">
                <a:latin typeface="Times New Roman"/>
                <a:cs typeface="Times New Roman"/>
              </a:rPr>
              <a:t>of </a:t>
            </a:r>
            <a:r>
              <a:rPr lang="en-US" sz="1400" i="1" spc="5" dirty="0">
                <a:latin typeface="Times New Roman"/>
                <a:cs typeface="Times New Roman"/>
              </a:rPr>
              <a:t>c</a:t>
            </a:r>
            <a:r>
              <a:rPr lang="en-US" sz="1400" i="1" dirty="0">
                <a:latin typeface="Times New Roman"/>
                <a:cs typeface="Times New Roman"/>
              </a:rPr>
              <a:t>ontents from multiple sourc</a:t>
            </a:r>
            <a:r>
              <a:rPr lang="en-US" sz="1400" i="1" spc="-10" dirty="0">
                <a:latin typeface="Times New Roman"/>
                <a:cs typeface="Times New Roman"/>
              </a:rPr>
              <a:t>e</a:t>
            </a:r>
            <a:r>
              <a:rPr lang="en-US" sz="1400" i="1" dirty="0">
                <a:latin typeface="Times New Roman"/>
                <a:cs typeface="Times New Roman"/>
              </a:rPr>
              <a:t>s, assignm</a:t>
            </a:r>
            <a:r>
              <a:rPr lang="en-US" sz="1400" i="1" spc="-10" dirty="0">
                <a:latin typeface="Times New Roman"/>
                <a:cs typeface="Times New Roman"/>
              </a:rPr>
              <a:t>e</a:t>
            </a:r>
            <a:r>
              <a:rPr lang="en-US" sz="1400" i="1" dirty="0">
                <a:latin typeface="Times New Roman"/>
                <a:cs typeface="Times New Roman"/>
              </a:rPr>
              <a:t>nt </a:t>
            </a:r>
            <a:r>
              <a:rPr lang="en-US" sz="1400" i="1" spc="-5" dirty="0">
                <a:latin typeface="Times New Roman"/>
                <a:cs typeface="Times New Roman"/>
              </a:rPr>
              <a:t>ev</a:t>
            </a:r>
            <a:r>
              <a:rPr lang="en-US" sz="1400" i="1" dirty="0">
                <a:latin typeface="Times New Roman"/>
                <a:cs typeface="Times New Roman"/>
              </a:rPr>
              <a:t>aluat</a:t>
            </a:r>
            <a:r>
              <a:rPr lang="en-US" sz="1400" i="1" spc="15" dirty="0">
                <a:latin typeface="Times New Roman"/>
                <a:cs typeface="Times New Roman"/>
              </a:rPr>
              <a:t>i</a:t>
            </a:r>
            <a:r>
              <a:rPr lang="en-US" sz="1400" i="1" dirty="0">
                <a:latin typeface="Times New Roman"/>
                <a:cs typeface="Times New Roman"/>
              </a:rPr>
              <a:t>on and fe</a:t>
            </a:r>
            <a:r>
              <a:rPr lang="en-US" sz="1400" i="1" spc="-10" dirty="0">
                <a:latin typeface="Times New Roman"/>
                <a:cs typeface="Times New Roman"/>
              </a:rPr>
              <a:t>e</a:t>
            </a:r>
            <a:r>
              <a:rPr lang="en-US" sz="1400" i="1" dirty="0">
                <a:latin typeface="Times New Roman"/>
                <a:cs typeface="Times New Roman"/>
              </a:rPr>
              <a:t>dba</a:t>
            </a:r>
            <a:r>
              <a:rPr lang="en-US" sz="1400" i="1" spc="-5" dirty="0">
                <a:latin typeface="Times New Roman"/>
                <a:cs typeface="Times New Roman"/>
              </a:rPr>
              <a:t>c</a:t>
            </a:r>
            <a:r>
              <a:rPr lang="en-US" sz="1400" i="1" dirty="0">
                <a:latin typeface="Times New Roman"/>
                <a:cs typeface="Times New Roman"/>
              </a:rPr>
              <a:t>k</a:t>
            </a:r>
            <a:r>
              <a:rPr lang="en-US" sz="1400" i="1" spc="-5" dirty="0">
                <a:latin typeface="Times New Roman"/>
                <a:cs typeface="Times New Roman"/>
              </a:rPr>
              <a:t> </a:t>
            </a:r>
            <a:r>
              <a:rPr lang="en-US" sz="1400" i="1" dirty="0">
                <a:latin typeface="Times New Roman"/>
                <a:cs typeface="Times New Roman"/>
              </a:rPr>
              <a:t>to the students, mapping with </a:t>
            </a:r>
            <a:r>
              <a:rPr lang="en-US" sz="1400" i="1" spc="-10" dirty="0">
                <a:latin typeface="Times New Roman"/>
                <a:cs typeface="Times New Roman"/>
              </a:rPr>
              <a:t>t</a:t>
            </a:r>
            <a:r>
              <a:rPr lang="en-US" sz="1400" i="1" dirty="0">
                <a:latin typeface="Times New Roman"/>
                <a:cs typeface="Times New Roman"/>
              </a:rPr>
              <a:t>he</a:t>
            </a:r>
            <a:r>
              <a:rPr lang="en-US" sz="1400" i="1" spc="-5" dirty="0">
                <a:latin typeface="Times New Roman"/>
                <a:cs typeface="Times New Roman"/>
              </a:rPr>
              <a:t> </a:t>
            </a:r>
            <a:r>
              <a:rPr lang="en-US" sz="1400" i="1" dirty="0">
                <a:latin typeface="Times New Roman"/>
                <a:cs typeface="Times New Roman"/>
              </a:rPr>
              <a:t>Cos  </a:t>
            </a:r>
            <a:endParaRPr lang="en-US" sz="1400" dirty="0">
              <a:latin typeface="Times New Roman"/>
              <a:cs typeface="Times New Roman"/>
            </a:endParaRPr>
          </a:p>
        </p:txBody>
      </p:sp>
    </p:spTree>
    <p:extLst>
      <p:ext uri="{BB962C8B-B14F-4D97-AF65-F5344CB8AC3E}">
        <p14:creationId xmlns:p14="http://schemas.microsoft.com/office/powerpoint/2010/main" val="412190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991600" cy="3447098"/>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2.2.3.	Quality of Student Projects (25)</a:t>
            </a:r>
          </a:p>
          <a:p>
            <a:pPr lvl="1"/>
            <a:r>
              <a:rPr lang="en-US" dirty="0">
                <a:latin typeface="Times New Roman" panose="02020603050405020304" pitchFamily="18" charset="0"/>
                <a:cs typeface="Times New Roman" panose="02020603050405020304" pitchFamily="18" charset="0"/>
              </a:rPr>
              <a:t>Consideration to factors including, but not limited to –</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Environment &amp; Safety</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Ethics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Cost</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Type (application, product, research, review etc.)</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Standards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Processes related to project identification, allotment, continuous monitoring and evaluation</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Demonstration of working prototype sand enhancing the relevance of projects.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Mention Implementation details including details of POs and PSOs addressed with justification</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609600" y="3962400"/>
            <a:ext cx="8839200" cy="2031325"/>
          </a:xfrm>
          <a:prstGeom prst="rect">
            <a:avLst/>
          </a:prstGeom>
        </p:spPr>
        <p:txBody>
          <a:bodyPr wrap="square">
            <a:spAutoFit/>
          </a:bodyPr>
          <a:lstStyle/>
          <a:p>
            <a:pPr algn="just"/>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1400" i="1" dirty="0">
                <a:latin typeface="Times New Roman" panose="02020603050405020304" pitchFamily="18" charset="0"/>
                <a:cs typeface="Times New Roman" panose="02020603050405020304" pitchFamily="18" charset="0"/>
              </a:rPr>
              <a:t>A.	Projects identification and guide allocation Process</a:t>
            </a:r>
          </a:p>
          <a:p>
            <a:pPr marL="457200" indent="-457200" algn="just"/>
            <a:r>
              <a:rPr lang="en-US" sz="1400" i="1" dirty="0">
                <a:latin typeface="Times New Roman" panose="02020603050405020304" pitchFamily="18" charset="0"/>
                <a:cs typeface="Times New Roman" panose="02020603050405020304" pitchFamily="18" charset="0"/>
              </a:rPr>
              <a:t>B.	Projects classification (application, product, research, review etc.) consideration to factors such as environment, safety, ethics, cost, standards and mapping with program outcomes and program specific outcomes</a:t>
            </a:r>
          </a:p>
          <a:p>
            <a:pPr marL="457200" indent="-457200" algn="just"/>
            <a:r>
              <a:rPr lang="en-US" sz="1400" i="1" dirty="0">
                <a:latin typeface="Times New Roman" panose="02020603050405020304" pitchFamily="18" charset="0"/>
                <a:cs typeface="Times New Roman" panose="02020603050405020304" pitchFamily="18" charset="0"/>
              </a:rPr>
              <a:t>C.	Continuous monitoring mechanism and evaluation</a:t>
            </a:r>
          </a:p>
          <a:p>
            <a:pPr marL="457200" indent="-457200" algn="just"/>
            <a:r>
              <a:rPr lang="en-US" sz="1400" i="1" dirty="0">
                <a:latin typeface="Times New Roman" panose="02020603050405020304" pitchFamily="18" charset="0"/>
                <a:cs typeface="Times New Roman" panose="02020603050405020304" pitchFamily="18" charset="0"/>
              </a:rPr>
              <a:t>D.	Methodology (Appropriately documented) to assess individual contribution/ understanding of the project as well as collective contribution/understanding</a:t>
            </a:r>
          </a:p>
          <a:p>
            <a:pPr marL="457200" indent="-457200" algn="just"/>
            <a:r>
              <a:rPr lang="en-US" sz="1400" i="1" dirty="0">
                <a:latin typeface="Times New Roman" panose="02020603050405020304" pitchFamily="18" charset="0"/>
                <a:cs typeface="Times New Roman" panose="02020603050405020304" pitchFamily="18" charset="0"/>
              </a:rPr>
              <a:t>E.	Based on Projects demonstration</a:t>
            </a:r>
          </a:p>
          <a:p>
            <a:pPr marL="457200" indent="-457200" algn="just"/>
            <a:r>
              <a:rPr lang="en-US" sz="1400" i="1" dirty="0">
                <a:latin typeface="Times New Roman" panose="02020603050405020304" pitchFamily="18" charset="0"/>
                <a:cs typeface="Times New Roman" panose="02020603050405020304" pitchFamily="18" charset="0"/>
              </a:rPr>
              <a:t>F.	Quality of place (host) where the paper has been published /quality of competition in which award has been won</a:t>
            </a:r>
          </a:p>
        </p:txBody>
      </p:sp>
      <p:sp>
        <p:nvSpPr>
          <p:cNvPr id="3" name="TextBox 2"/>
          <p:cNvSpPr txBox="1"/>
          <p:nvPr/>
        </p:nvSpPr>
        <p:spPr>
          <a:xfrm>
            <a:off x="6400800" y="914400"/>
            <a:ext cx="3327400" cy="923330"/>
          </a:xfrm>
          <a:prstGeom prst="rect">
            <a:avLst/>
          </a:prstGeom>
          <a:noFill/>
        </p:spPr>
        <p:txBody>
          <a:bodyPr wrap="square" rtlCol="0">
            <a:spAutoFit/>
          </a:bodyPr>
          <a:lstStyle/>
          <a:p>
            <a:r>
              <a:rPr lang="en-US" dirty="0">
                <a:solidFill>
                  <a:srgbClr val="000099"/>
                </a:solidFill>
              </a:rPr>
              <a:t>Look for evidence of solving Complex Engineering Problems/Activities.</a:t>
            </a:r>
            <a:endParaRPr lang="en-IN" dirty="0">
              <a:solidFill>
                <a:srgbClr val="000099"/>
              </a:solidFill>
            </a:endParaRPr>
          </a:p>
        </p:txBody>
      </p:sp>
    </p:spTree>
    <p:extLst>
      <p:ext uri="{BB962C8B-B14F-4D97-AF65-F5344CB8AC3E}">
        <p14:creationId xmlns:p14="http://schemas.microsoft.com/office/powerpoint/2010/main" val="150825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9245600" cy="304800"/>
          </a:xfrm>
        </p:spPr>
        <p:txBody>
          <a:bodyPr>
            <a:normAutofit fontScale="90000"/>
          </a:bodyPr>
          <a:lstStyle/>
          <a:p>
            <a:pPr algn="l"/>
            <a:r>
              <a:rPr lang="en-US" sz="1800" b="1" dirty="0">
                <a:solidFill>
                  <a:srgbClr val="FF0000"/>
                </a:solidFill>
              </a:rPr>
              <a:t>Contd.</a:t>
            </a:r>
            <a:endParaRPr lang="en-US" sz="18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95000114"/>
              </p:ext>
            </p:extLst>
          </p:nvPr>
        </p:nvGraphicFramePr>
        <p:xfrm>
          <a:off x="577850" y="1524000"/>
          <a:ext cx="8915400" cy="3169920"/>
        </p:xfrm>
        <a:graphic>
          <a:graphicData uri="http://schemas.openxmlformats.org/drawingml/2006/table">
            <a:tbl>
              <a:tblPr firstRow="1" bandRow="1">
                <a:tableStyleId>{616DA210-FB5B-4158-B5E0-FEB733F419BA}</a:tableStyleId>
              </a:tblPr>
              <a:tblGrid>
                <a:gridCol w="1784350">
                  <a:extLst>
                    <a:ext uri="{9D8B030D-6E8A-4147-A177-3AD203B41FA5}">
                      <a16:colId xmlns:a16="http://schemas.microsoft.com/office/drawing/2014/main" val="20000"/>
                    </a:ext>
                  </a:extLst>
                </a:gridCol>
                <a:gridCol w="713105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a:solidFill>
                            <a:srgbClr val="C00000"/>
                          </a:solidFill>
                          <a:latin typeface="+mn-lt"/>
                          <a:ea typeface="+mn-ea"/>
                          <a:cs typeface="+mn-cs"/>
                        </a:rPr>
                        <a:t>Criteria No.</a:t>
                      </a:r>
                    </a:p>
                  </a:txBody>
                  <a:tcPr marL="99060" marR="99060"/>
                </a:tc>
                <a:tc>
                  <a:txBody>
                    <a:bodyPr/>
                    <a:lstStyle/>
                    <a:p>
                      <a:pPr marL="0" algn="l" rtl="0" eaLnBrk="1" latinLnBrk="0" hangingPunct="1"/>
                      <a:r>
                        <a:rPr kumimoji="0" lang="en-US" sz="2000" b="1" i="0" u="none" strike="noStrike" kern="1200" baseline="0" dirty="0">
                          <a:solidFill>
                            <a:srgbClr val="C00000"/>
                          </a:solidFill>
                          <a:latin typeface="+mn-lt"/>
                          <a:ea typeface="+mn-ea"/>
                          <a:cs typeface="+mn-cs"/>
                        </a:rPr>
                        <a:t>Institute Level Criteria</a:t>
                      </a:r>
                    </a:p>
                  </a:txBody>
                  <a:tcPr marL="99060" marR="99060"/>
                </a:tc>
                <a:extLst>
                  <a:ext uri="{0D108BD9-81ED-4DB2-BD59-A6C34878D82A}">
                    <a16:rowId xmlns:a16="http://schemas.microsoft.com/office/drawing/2014/main" val="10000"/>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8</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First Year Academics</a:t>
                      </a:r>
                    </a:p>
                  </a:txBody>
                  <a:tcPr marL="99060" marR="99060"/>
                </a:tc>
                <a:extLst>
                  <a:ext uri="{0D108BD9-81ED-4DB2-BD59-A6C34878D82A}">
                    <a16:rowId xmlns:a16="http://schemas.microsoft.com/office/drawing/2014/main" val="10001"/>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9</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Student Support Systems</a:t>
                      </a:r>
                    </a:p>
                  </a:txBody>
                  <a:tcPr marL="99060" marR="99060"/>
                </a:tc>
                <a:extLst>
                  <a:ext uri="{0D108BD9-81ED-4DB2-BD59-A6C34878D82A}">
                    <a16:rowId xmlns:a16="http://schemas.microsoft.com/office/drawing/2014/main" val="10002"/>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10</a:t>
                      </a:r>
                    </a:p>
                  </a:txBody>
                  <a:tcPr marL="99060" marR="99060" anchor="ctr"/>
                </a:tc>
                <a:tc>
                  <a:txBody>
                    <a:bodyPr/>
                    <a:lstStyle/>
                    <a:p>
                      <a:pPr algn="just"/>
                      <a:r>
                        <a:rPr kumimoji="0" lang="en-US" sz="2200" b="0" i="0" u="none" strike="noStrike" kern="1200" baseline="0" dirty="0">
                          <a:solidFill>
                            <a:srgbClr val="0000CC"/>
                          </a:solidFill>
                          <a:latin typeface="Cambria" panose="02040503050406030204" pitchFamily="18" charset="0"/>
                          <a:ea typeface="+mn-ea"/>
                          <a:cs typeface="+mn-cs"/>
                        </a:rPr>
                        <a:t>Governance, Institutional Support and Financial Resources</a:t>
                      </a:r>
                    </a:p>
                  </a:txBody>
                  <a:tcPr marL="99060" marR="99060"/>
                </a:tc>
                <a:extLst>
                  <a:ext uri="{0D108BD9-81ED-4DB2-BD59-A6C34878D82A}">
                    <a16:rowId xmlns:a16="http://schemas.microsoft.com/office/drawing/2014/main" val="10003"/>
                  </a:ext>
                </a:extLst>
              </a:tr>
              <a:tr h="370840">
                <a:tc>
                  <a:txBody>
                    <a:bodyPr/>
                    <a:lstStyle/>
                    <a:p>
                      <a:pPr marL="0" algn="l" rtl="0" eaLnBrk="1" latinLnBrk="0" hangingPunct="1"/>
                      <a:r>
                        <a:rPr kumimoji="0" lang="en-US" sz="2000" b="1" i="0" u="none" strike="noStrike" kern="1200" baseline="0" dirty="0">
                          <a:solidFill>
                            <a:srgbClr val="00B050"/>
                          </a:solidFill>
                          <a:latin typeface="+mn-lt"/>
                          <a:ea typeface="+mn-ea"/>
                          <a:cs typeface="+mn-cs"/>
                        </a:rPr>
                        <a:t>PART C</a:t>
                      </a: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a:solidFill>
                            <a:srgbClr val="00B050"/>
                          </a:solidFill>
                          <a:latin typeface="+mn-lt"/>
                          <a:ea typeface="+mn-ea"/>
                          <a:cs typeface="+mn-cs"/>
                        </a:rPr>
                        <a:t>Declaration by the Institution</a:t>
                      </a:r>
                    </a:p>
                  </a:txBody>
                  <a:tcPr marL="99060" marR="99060"/>
                </a:tc>
                <a:extLst>
                  <a:ext uri="{0D108BD9-81ED-4DB2-BD59-A6C34878D82A}">
                    <a16:rowId xmlns:a16="http://schemas.microsoft.com/office/drawing/2014/main" val="10004"/>
                  </a:ext>
                </a:extLst>
              </a:tr>
              <a:tr h="370840">
                <a:tc>
                  <a:txBody>
                    <a:bodyPr/>
                    <a:lstStyle/>
                    <a:p>
                      <a:r>
                        <a:rPr kumimoji="0" lang="en-US" sz="2200" b="0" i="0" u="none" strike="noStrike" kern="1200" baseline="0" dirty="0">
                          <a:solidFill>
                            <a:schemeClr val="tx1"/>
                          </a:solidFill>
                          <a:latin typeface="Cambria" panose="02040503050406030204" pitchFamily="18" charset="0"/>
                          <a:ea typeface="+mn-ea"/>
                          <a:cs typeface="+mn-cs"/>
                        </a:rPr>
                        <a:t>Annexure-I</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baseline="0" dirty="0">
                          <a:solidFill>
                            <a:schemeClr val="tx1"/>
                          </a:solidFill>
                          <a:latin typeface="Cambria" panose="02040503050406030204" pitchFamily="18" charset="0"/>
                          <a:ea typeface="+mn-ea"/>
                          <a:cs typeface="+mn-cs"/>
                        </a:rPr>
                        <a:t>Program Outcomes (POs) &amp; Program Specific Outcomes (PSOs)</a:t>
                      </a:r>
                      <a:endParaRPr kumimoji="0" lang="en-US" sz="2200" b="0" i="0" u="none" strike="noStrike" kern="1200" baseline="0" dirty="0">
                        <a:solidFill>
                          <a:schemeClr val="tx1"/>
                        </a:solidFill>
                        <a:latin typeface="Cambria" panose="02040503050406030204" pitchFamily="18" charset="0"/>
                        <a:ea typeface="+mn-ea"/>
                        <a:cs typeface="+mn-cs"/>
                      </a:endParaRPr>
                    </a:p>
                  </a:txBody>
                  <a:tcPr marL="99060" marR="990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55960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609600"/>
            <a:ext cx="9029700" cy="1938992"/>
          </a:xfrm>
          <a:prstGeom prst="rect">
            <a:avLst/>
          </a:prstGeom>
        </p:spPr>
        <p:txBody>
          <a:bodyPr wrap="square">
            <a:spAutoFit/>
          </a:bodyPr>
          <a:lstStyle/>
          <a:p>
            <a:pPr marL="795338" indent="-795338" algn="just">
              <a:spcBef>
                <a:spcPts val="600"/>
              </a:spcBef>
              <a:spcAft>
                <a:spcPts val="600"/>
              </a:spcAft>
            </a:pPr>
            <a:r>
              <a:rPr lang="en-US" sz="2000" dirty="0">
                <a:solidFill>
                  <a:srgbClr val="FF0000"/>
                </a:solidFill>
                <a:latin typeface="Times New Roman" panose="02020603050405020304" pitchFamily="18" charset="0"/>
                <a:cs typeface="Times New Roman" panose="02020603050405020304" pitchFamily="18" charset="0"/>
              </a:rPr>
              <a:t>2.2.4.	Initiatives related to industry interaction (15)</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supported laboratories.</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involvement in the program design and partial delivery of any regular courses for students.</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Impact analysis of industry institute interaction and actions taken thereof</a:t>
            </a:r>
          </a:p>
        </p:txBody>
      </p:sp>
      <p:sp>
        <p:nvSpPr>
          <p:cNvPr id="7" name="Rectangle 6"/>
          <p:cNvSpPr/>
          <p:nvPr/>
        </p:nvSpPr>
        <p:spPr>
          <a:xfrm>
            <a:off x="457200" y="4157008"/>
            <a:ext cx="8861743" cy="1938992"/>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2.2.5.	Initiatives related to industry internship/summer training (15)</a:t>
            </a:r>
            <a:endParaRPr lang="en-US" sz="2000" dirty="0">
              <a:latin typeface="Times New Roman" panose="02020603050405020304" pitchFamily="18" charset="0"/>
              <a:cs typeface="Times New Roman" panose="02020603050405020304" pitchFamily="18" charset="0"/>
            </a:endParaRP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Industrial training/tours for students. </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Industrial / internship / summer training of more than two weeks and post training Assessment.</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Impact analysis of industrial training. </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Student feedback on initiatives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5800" y="2561272"/>
            <a:ext cx="8890000" cy="14773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Type of Industries, Type of Labs, objectives, utilization and effectiveness</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B.	Documentary evidence</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C.	Analysis and actions taken thereof	</a:t>
            </a:r>
          </a:p>
        </p:txBody>
      </p:sp>
    </p:spTree>
    <p:extLst>
      <p:ext uri="{BB962C8B-B14F-4D97-AF65-F5344CB8AC3E}">
        <p14:creationId xmlns:p14="http://schemas.microsoft.com/office/powerpoint/2010/main" val="3790724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199"/>
            <a:ext cx="9144000" cy="1846659"/>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800100" indent="-800100" algn="just">
              <a:lnSpc>
                <a:spcPct val="150000"/>
              </a:lnSpc>
            </a:pPr>
            <a:r>
              <a:rPr lang="en-US" sz="1600" i="1" dirty="0">
                <a:latin typeface="Times New Roman" panose="02020603050405020304" pitchFamily="18" charset="0"/>
                <a:cs typeface="Times New Roman" panose="02020603050405020304" pitchFamily="18" charset="0"/>
              </a:rPr>
              <a:t>A. &amp; B.	Type of Industries, planned or non-planned activity, objectives clearly defined, no. of students participated, relevant area of training, visit report documented</a:t>
            </a:r>
          </a:p>
          <a:p>
            <a:pPr marL="800100" indent="-800100" algn="just">
              <a:lnSpc>
                <a:spcPct val="150000"/>
              </a:lnSpc>
            </a:pPr>
            <a:r>
              <a:rPr lang="en-US" sz="1600" i="1" dirty="0">
                <a:latin typeface="Times New Roman" panose="02020603050405020304" pitchFamily="18" charset="0"/>
                <a:cs typeface="Times New Roman" panose="02020603050405020304" pitchFamily="18" charset="0"/>
              </a:rPr>
              <a:t>C.&amp; D.	Impact analysis and feedback format, analysis and actions taken (also to be verified during interaction with students)</a:t>
            </a:r>
          </a:p>
        </p:txBody>
      </p:sp>
    </p:spTree>
    <p:extLst>
      <p:ext uri="{BB962C8B-B14F-4D97-AF65-F5344CB8AC3E}">
        <p14:creationId xmlns:p14="http://schemas.microsoft.com/office/powerpoint/2010/main" val="611463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9525000" cy="5943600"/>
          </a:xfrm>
          <a:prstGeom prst="rect">
            <a:avLst/>
          </a:prstGeom>
        </p:spPr>
      </p:pic>
    </p:spTree>
    <p:extLst>
      <p:ext uri="{BB962C8B-B14F-4D97-AF65-F5344CB8AC3E}">
        <p14:creationId xmlns:p14="http://schemas.microsoft.com/office/powerpoint/2010/main" val="1348547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33400"/>
            <a:ext cx="9328150" cy="304800"/>
          </a:xfrm>
        </p:spPr>
        <p:txBody>
          <a:bodyPr>
            <a:noAutofit/>
          </a:bodyPr>
          <a:lstStyle/>
          <a:p>
            <a:pPr algn="just"/>
            <a:r>
              <a:rPr lang="en-US" sz="2000" b="1" dirty="0">
                <a:solidFill>
                  <a:srgbClr val="FF0000"/>
                </a:solidFill>
                <a:latin typeface="Cambria" panose="02040503050406030204" pitchFamily="18" charset="0"/>
              </a:rPr>
              <a:t>CRITERION 3: </a:t>
            </a:r>
            <a:r>
              <a:rPr lang="en-US" sz="2800" b="1" dirty="0">
                <a:solidFill>
                  <a:srgbClr val="FF0000"/>
                </a:solidFill>
                <a:latin typeface="Cambria" panose="02040503050406030204" pitchFamily="18" charset="0"/>
              </a:rPr>
              <a:t>Course Outcomes and Program Outcomes</a:t>
            </a:r>
            <a:endParaRPr lang="en-US" sz="2000" b="1" dirty="0">
              <a:solidFill>
                <a:srgbClr val="FF0000"/>
              </a:solidFill>
              <a:latin typeface="Cambria" panose="02040503050406030204" pitchFamily="18" charset="0"/>
            </a:endParaRPr>
          </a:p>
        </p:txBody>
      </p:sp>
      <p:sp>
        <p:nvSpPr>
          <p:cNvPr id="4" name="Rectangle 3"/>
          <p:cNvSpPr/>
          <p:nvPr/>
        </p:nvSpPr>
        <p:spPr>
          <a:xfrm>
            <a:off x="495300" y="1474114"/>
            <a:ext cx="8997950" cy="769441"/>
          </a:xfrm>
          <a:prstGeom prst="rect">
            <a:avLst/>
          </a:prstGeom>
        </p:spPr>
        <p:txBody>
          <a:bodyPr wrap="square">
            <a:spAutoFit/>
          </a:bodyPr>
          <a:lstStyle/>
          <a:p>
            <a:pPr marL="457200" indent="-457200" algn="just"/>
            <a:r>
              <a:rPr lang="en-US" sz="2200" b="1" dirty="0">
                <a:solidFill>
                  <a:srgbClr val="0000CC"/>
                </a:solidFill>
                <a:latin typeface="Times New Roman" panose="02020603050405020304" pitchFamily="18" charset="0"/>
                <a:cs typeface="Times New Roman" panose="02020603050405020304" pitchFamily="18" charset="0"/>
              </a:rPr>
              <a:t>3.1.	Establish the correlation between the Courses and the Program Outcomes (POs) and Program Specific Outcomes (PSOs)</a:t>
            </a:r>
          </a:p>
        </p:txBody>
      </p:sp>
      <p:sp>
        <p:nvSpPr>
          <p:cNvPr id="2" name="Rectangle 1"/>
          <p:cNvSpPr/>
          <p:nvPr/>
        </p:nvSpPr>
        <p:spPr>
          <a:xfrm>
            <a:off x="495300" y="2266890"/>
            <a:ext cx="8997950" cy="400110"/>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3.1.1.	Course Outcomes (COs)</a:t>
            </a:r>
          </a:p>
        </p:txBody>
      </p:sp>
      <p:sp>
        <p:nvSpPr>
          <p:cNvPr id="8" name="Rectangle 7"/>
          <p:cNvSpPr/>
          <p:nvPr/>
        </p:nvSpPr>
        <p:spPr>
          <a:xfrm>
            <a:off x="762000" y="2690336"/>
            <a:ext cx="8731250" cy="960328"/>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SAR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should include course outcomes of One course/Semester (3rd to 8th) of study, however, should be prepared for all courses and made available as evidence</a:t>
            </a:r>
          </a:p>
        </p:txBody>
      </p:sp>
      <p:sp>
        <p:nvSpPr>
          <p:cNvPr id="12" name="Rectangle 11"/>
          <p:cNvSpPr/>
          <p:nvPr/>
        </p:nvSpPr>
        <p:spPr>
          <a:xfrm>
            <a:off x="744186" y="4000835"/>
            <a:ext cx="8749063"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Appropriateness of the statements shall be seen for </a:t>
            </a:r>
            <a:r>
              <a:rPr lang="en-US" sz="1600" i="1" dirty="0" err="1">
                <a:latin typeface="Times New Roman" panose="02020603050405020304" pitchFamily="18" charset="0"/>
                <a:cs typeface="Times New Roman" panose="02020603050405020304" pitchFamily="18" charset="0"/>
              </a:rPr>
              <a:t>atleast</a:t>
            </a:r>
            <a:r>
              <a:rPr lang="en-US" sz="1600" i="1" dirty="0">
                <a:latin typeface="Times New Roman" panose="02020603050405020304" pitchFamily="18" charset="0"/>
                <a:cs typeface="Times New Roman" panose="02020603050405020304" pitchFamily="18" charset="0"/>
              </a:rPr>
              <a:t> one course each from 2nd, 3rd  and final year of study</a:t>
            </a:r>
          </a:p>
        </p:txBody>
      </p:sp>
    </p:spTree>
    <p:extLst>
      <p:ext uri="{BB962C8B-B14F-4D97-AF65-F5344CB8AC3E}">
        <p14:creationId xmlns:p14="http://schemas.microsoft.com/office/powerpoint/2010/main" val="4242072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8432804" cy="8382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Program Outcomes</a:t>
            </a:r>
          </a:p>
        </p:txBody>
      </p:sp>
      <p:sp>
        <p:nvSpPr>
          <p:cNvPr id="3" name="Subtitle 2"/>
          <p:cNvSpPr>
            <a:spLocks noGrp="1"/>
          </p:cNvSpPr>
          <p:nvPr>
            <p:ph type="subTitle" idx="1"/>
          </p:nvPr>
        </p:nvSpPr>
        <p:spPr>
          <a:xfrm>
            <a:off x="1219200" y="1066800"/>
            <a:ext cx="8382000" cy="4343400"/>
          </a:xfrm>
        </p:spPr>
        <p:txBody>
          <a:bodyPr anchor="t">
            <a:noAutofit/>
          </a:bodyPr>
          <a:lstStyle/>
          <a:p>
            <a:pPr marL="457200" indent="-430213" algn="just">
              <a:buClr>
                <a:srgbClr val="0000FF"/>
              </a:buClr>
              <a:buFont typeface="Symbol" panose="05050102010706020507" pitchFamily="18" charset="2"/>
              <a:buChar char="·"/>
            </a:pPr>
            <a:r>
              <a:rPr lang="en-US" sz="3600" dirty="0">
                <a:solidFill>
                  <a:srgbClr val="0000FF"/>
                </a:solidFill>
                <a:latin typeface="Times New Roman" panose="02020603050405020304" pitchFamily="18" charset="0"/>
                <a:cs typeface="Times New Roman" panose="02020603050405020304" pitchFamily="18" charset="0"/>
              </a:rPr>
              <a:t>POs are statements about the knowledge, skills and  attitudes (attributes) the graduate of a formal engineering program should have.</a:t>
            </a:r>
          </a:p>
          <a:p>
            <a:pPr marL="457200" indent="-430213" algn="just">
              <a:buClr>
                <a:srgbClr val="0000FF"/>
              </a:buClr>
              <a:buFont typeface="Symbol" panose="05050102010706020507" pitchFamily="18" charset="2"/>
              <a:buChar char="·"/>
            </a:pPr>
            <a:r>
              <a:rPr lang="en-US" sz="3600" dirty="0">
                <a:solidFill>
                  <a:schemeClr val="tx1"/>
                </a:solidFill>
                <a:latin typeface="Times New Roman" panose="02020603050405020304" pitchFamily="18" charset="0"/>
                <a:cs typeface="Times New Roman" panose="02020603050405020304" pitchFamily="18" charset="0"/>
              </a:rPr>
              <a:t>Profile of the Graduates reached through POs - </a:t>
            </a:r>
            <a:r>
              <a:rPr lang="en-US" sz="3600" dirty="0">
                <a:solidFill>
                  <a:srgbClr val="FF0000"/>
                </a:solidFill>
                <a:latin typeface="Times New Roman" panose="02020603050405020304" pitchFamily="18" charset="0"/>
                <a:cs typeface="Times New Roman" panose="02020603050405020304" pitchFamily="18" charset="0"/>
              </a:rPr>
              <a:t>Target</a:t>
            </a:r>
          </a:p>
          <a:p>
            <a:pPr marL="457200" indent="-430213" algn="just">
              <a:buClr>
                <a:srgbClr val="0000FF"/>
              </a:buClr>
              <a:buFont typeface="Symbol" panose="05050102010706020507" pitchFamily="18" charset="2"/>
              <a:buChar char="·"/>
            </a:pPr>
            <a:r>
              <a:rPr lang="en-US" sz="3600" dirty="0">
                <a:solidFill>
                  <a:srgbClr val="C00000"/>
                </a:solidFill>
                <a:latin typeface="Times New Roman" panose="02020603050405020304" pitchFamily="18" charset="0"/>
                <a:cs typeface="Times New Roman" panose="02020603050405020304" pitchFamily="18" charset="0"/>
              </a:rPr>
              <a:t>POs are defined by Accreditation Agencies of the country (NBA in India)</a:t>
            </a:r>
          </a:p>
          <a:p>
            <a:pPr marL="457200" indent="-430213" algn="just">
              <a:buClr>
                <a:srgbClr val="0000FF"/>
              </a:buClr>
              <a:buFont typeface="Symbol" panose="05050102010706020507" pitchFamily="18" charset="2"/>
              <a:buChar char="·"/>
            </a:pPr>
            <a:r>
              <a:rPr lang="en-US" sz="3600" dirty="0">
                <a:solidFill>
                  <a:srgbClr val="0000FF"/>
                </a:solidFill>
                <a:latin typeface="Times New Roman" panose="02020603050405020304" pitchFamily="18" charset="0"/>
                <a:cs typeface="Times New Roman" panose="02020603050405020304" pitchFamily="18" charset="0"/>
              </a:rPr>
              <a:t>Defining these is the Starting Point </a:t>
            </a:r>
          </a:p>
          <a:p>
            <a:pPr marL="541782" indent="-514350" algn="just">
              <a:buClr>
                <a:srgbClr val="0000FF"/>
              </a:buClr>
              <a:buFont typeface="Symbol" panose="05050102010706020507" pitchFamily="18" charset="2"/>
              <a:buChar char="·"/>
            </a:pPr>
            <a:endParaRPr lang="en-US" dirty="0">
              <a:solidFill>
                <a:srgbClr val="0000FF"/>
              </a:solidFill>
              <a:latin typeface="Times New Roman" panose="02020603050405020304" pitchFamily="18" charset="0"/>
              <a:cs typeface="Times New Roman" panose="02020603050405020304" pitchFamily="18" charset="0"/>
            </a:endParaRPr>
          </a:p>
          <a:p>
            <a:pPr>
              <a:spcBef>
                <a:spcPts val="0"/>
              </a:spcBef>
            </a:pPr>
            <a:endParaRPr lang="en-US" dirty="0">
              <a:solidFill>
                <a:srgbClr val="0000FF"/>
              </a:solidFill>
              <a:latin typeface="Times New Roman" panose="02020603050405020304" pitchFamily="18" charset="0"/>
              <a:cs typeface="Times New Roman" panose="02020603050405020304" pitchFamily="18" charset="0"/>
            </a:endParaRPr>
          </a:p>
          <a:p>
            <a:pPr>
              <a:spcBef>
                <a:spcPts val="0"/>
              </a:spcBef>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022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04800"/>
            <a:ext cx="8356600" cy="6096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Program Outcomes (POs)</a:t>
            </a:r>
          </a:p>
        </p:txBody>
      </p:sp>
      <p:sp>
        <p:nvSpPr>
          <p:cNvPr id="3" name="Subtitle 2"/>
          <p:cNvSpPr>
            <a:spLocks noGrp="1"/>
          </p:cNvSpPr>
          <p:nvPr>
            <p:ph type="subTitle" idx="1"/>
          </p:nvPr>
        </p:nvSpPr>
        <p:spPr>
          <a:xfrm>
            <a:off x="1219201" y="914400"/>
            <a:ext cx="8305800" cy="5791200"/>
          </a:xfrm>
        </p:spPr>
        <p:txBody>
          <a:bodyPr anchor="ctr">
            <a:noAutofit/>
          </a:bodyPr>
          <a:lstStyle/>
          <a:p>
            <a:pPr marL="342900" indent="-315913" algn="just">
              <a:buClr>
                <a:srgbClr val="0000FF"/>
              </a:buClr>
              <a:buFont typeface="+mj-lt"/>
              <a:buAutoNum type="arabicPeriod"/>
            </a:pPr>
            <a:r>
              <a:rPr lang="en-US" sz="2200" b="1" dirty="0">
                <a:solidFill>
                  <a:srgbClr val="0000FF"/>
                </a:solidFill>
                <a:latin typeface="Times New Roman" panose="02020603050405020304" pitchFamily="18" charset="0"/>
                <a:cs typeface="Times New Roman" panose="02020603050405020304" pitchFamily="18" charset="0"/>
              </a:rPr>
              <a:t>Engineering Knowledge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the knowledge of mathematics, science, engineering fundamentals, and an engineering specialization to the solution of </a:t>
            </a:r>
            <a:r>
              <a:rPr lang="en-US" sz="2200" dirty="0">
                <a:solidFill>
                  <a:srgbClr val="FF0000"/>
                </a:solidFill>
                <a:latin typeface="Times New Roman" panose="02020603050405020304" pitchFamily="18" charset="0"/>
                <a:cs typeface="Times New Roman" panose="02020603050405020304" pitchFamily="18" charset="0"/>
              </a:rPr>
              <a:t>complex engineering </a:t>
            </a:r>
            <a:r>
              <a:rPr lang="en-US" sz="2200" dirty="0">
                <a:solidFill>
                  <a:schemeClr val="tx1"/>
                </a:solidFill>
                <a:latin typeface="Times New Roman" panose="02020603050405020304" pitchFamily="18" charset="0"/>
                <a:cs typeface="Times New Roman" panose="02020603050405020304" pitchFamily="18" charset="0"/>
              </a:rPr>
              <a:t>problems.</a:t>
            </a:r>
          </a:p>
          <a:p>
            <a:pPr marL="342900" indent="-315913" algn="just">
              <a:buClr>
                <a:srgbClr val="FF0000"/>
              </a:buClr>
              <a:buFont typeface="+mj-lt"/>
              <a:buAutoNum type="arabicPeriod"/>
            </a:pPr>
            <a:r>
              <a:rPr lang="en-US" sz="2200" b="1" dirty="0">
                <a:solidFill>
                  <a:srgbClr val="FF0000"/>
                </a:solidFill>
                <a:latin typeface="Times New Roman" panose="02020603050405020304" pitchFamily="18" charset="0"/>
                <a:cs typeface="Times New Roman" panose="02020603050405020304" pitchFamily="18" charset="0"/>
              </a:rPr>
              <a:t>Problem Analysis</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Identify, formulate, review research literature, and analyze </a:t>
            </a:r>
            <a:r>
              <a:rPr lang="en-US" sz="2200" dirty="0">
                <a:solidFill>
                  <a:srgbClr val="FF0000"/>
                </a:solidFill>
                <a:latin typeface="Times New Roman" panose="02020603050405020304" pitchFamily="18" charset="0"/>
                <a:cs typeface="Times New Roman" panose="02020603050405020304" pitchFamily="18" charset="0"/>
              </a:rPr>
              <a:t>complex engineering </a:t>
            </a:r>
            <a:r>
              <a:rPr lang="en-US" sz="2200" dirty="0">
                <a:solidFill>
                  <a:schemeClr val="tx1"/>
                </a:solidFill>
                <a:latin typeface="Times New Roman" panose="02020603050405020304" pitchFamily="18" charset="0"/>
                <a:cs typeface="Times New Roman" panose="02020603050405020304" pitchFamily="18" charset="0"/>
              </a:rPr>
              <a:t>problems reaching substantiated conclusions using first principles of mathematics, natural sciences, and engineering sciences.</a:t>
            </a:r>
          </a:p>
          <a:p>
            <a:pPr marL="342900" indent="-315913" algn="just">
              <a:buClr>
                <a:srgbClr val="FF00FF"/>
              </a:buClr>
              <a:buFont typeface="+mj-lt"/>
              <a:buAutoNum type="arabicPeriod"/>
            </a:pPr>
            <a:r>
              <a:rPr lang="en-US" sz="2200" b="1" dirty="0">
                <a:solidFill>
                  <a:srgbClr val="FF00FF"/>
                </a:solidFill>
                <a:latin typeface="Times New Roman" panose="02020603050405020304" pitchFamily="18" charset="0"/>
                <a:cs typeface="Times New Roman" panose="02020603050405020304" pitchFamily="18" charset="0"/>
              </a:rPr>
              <a:t>Design/Development of Solutions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Design solutions for </a:t>
            </a:r>
            <a:r>
              <a:rPr lang="en-US" sz="2200" dirty="0">
                <a:solidFill>
                  <a:srgbClr val="FF0000"/>
                </a:solidFill>
                <a:latin typeface="Times New Roman" panose="02020603050405020304" pitchFamily="18" charset="0"/>
                <a:cs typeface="Times New Roman" panose="02020603050405020304" pitchFamily="18" charset="0"/>
              </a:rPr>
              <a:t>complex engineering problems</a:t>
            </a:r>
            <a:r>
              <a:rPr lang="en-US" sz="2200" dirty="0">
                <a:solidFill>
                  <a:schemeClr val="tx1"/>
                </a:solidFill>
                <a:latin typeface="Times New Roman" panose="02020603050405020304" pitchFamily="18" charset="0"/>
                <a:cs typeface="Times New Roman" panose="02020603050405020304" pitchFamily="18" charset="0"/>
              </a:rPr>
              <a:t> and design system components or processes that meet the specified needs with appropriate consideration for the public health and safety, and the cultural, societal, and environmental considerations</a:t>
            </a:r>
          </a:p>
          <a:p>
            <a:pPr marL="342900" indent="-315913" algn="just">
              <a:buClr>
                <a:srgbClr val="660066"/>
              </a:buClr>
              <a:buFont typeface="+mj-lt"/>
              <a:buAutoNum type="arabicPeriod"/>
            </a:pPr>
            <a:r>
              <a:rPr lang="en-US" sz="2200" b="1" dirty="0">
                <a:solidFill>
                  <a:srgbClr val="660066"/>
                </a:solidFill>
                <a:latin typeface="Times New Roman" panose="02020603050405020304" pitchFamily="18" charset="0"/>
                <a:cs typeface="Times New Roman" panose="02020603050405020304" pitchFamily="18" charset="0"/>
              </a:rPr>
              <a:t>Conduct Investigations of </a:t>
            </a:r>
            <a:r>
              <a:rPr lang="en-US" sz="2200" b="1" dirty="0">
                <a:solidFill>
                  <a:srgbClr val="FF0000"/>
                </a:solidFill>
                <a:latin typeface="Times New Roman" panose="02020603050405020304" pitchFamily="18" charset="0"/>
                <a:cs typeface="Times New Roman" panose="02020603050405020304" pitchFamily="18" charset="0"/>
              </a:rPr>
              <a:t>Complex Problems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Use research-based knowledge and research methods including design of experiments, analysis and interpretation of data, and synthesis of the information to provide valid conclusions.</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234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381000"/>
          </a:xfrm>
        </p:spPr>
        <p:txBody>
          <a:bodyPr anchor="ctr">
            <a:noAutofit/>
          </a:bodyPr>
          <a:lstStyle/>
          <a:p>
            <a:pPr algn="r"/>
            <a:r>
              <a:rPr lang="en-US" sz="2000" b="1" dirty="0">
                <a:solidFill>
                  <a:srgbClr val="FF0000"/>
                </a:solidFill>
                <a:effectLst/>
                <a:latin typeface="Bookman Old Style" panose="02050604050505020204" pitchFamily="18" charset="0"/>
                <a:cs typeface="Times New Roman" panose="02020603050405020304" pitchFamily="18" charset="0"/>
              </a:rPr>
              <a:t>Conti…</a:t>
            </a:r>
          </a:p>
        </p:txBody>
      </p:sp>
      <p:sp>
        <p:nvSpPr>
          <p:cNvPr id="3" name="Subtitle 2"/>
          <p:cNvSpPr>
            <a:spLocks noGrp="1"/>
          </p:cNvSpPr>
          <p:nvPr>
            <p:ph type="subTitle" idx="1"/>
          </p:nvPr>
        </p:nvSpPr>
        <p:spPr>
          <a:xfrm>
            <a:off x="1219201" y="990600"/>
            <a:ext cx="8305800" cy="5334000"/>
          </a:xfrm>
        </p:spPr>
        <p:txBody>
          <a:bodyPr anchor="t">
            <a:noAutofit/>
          </a:bodyPr>
          <a:lstStyle/>
          <a:p>
            <a:pPr marL="342900" indent="-315913" algn="just">
              <a:buClr>
                <a:srgbClr val="C00000"/>
              </a:buClr>
              <a:buFont typeface="+mj-lt"/>
              <a:buAutoNum type="arabicPeriod" startAt="5"/>
            </a:pPr>
            <a:r>
              <a:rPr lang="en-US" sz="2200" b="1" dirty="0">
                <a:solidFill>
                  <a:srgbClr val="CC3300"/>
                </a:solidFill>
                <a:latin typeface="Times New Roman" panose="02020603050405020304" pitchFamily="18" charset="0"/>
                <a:cs typeface="Times New Roman" panose="02020603050405020304" pitchFamily="18" charset="0"/>
              </a:rPr>
              <a:t>Modern Tool Usage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Create, select, and apply appropriate techniques, resources, and modern engineering and IT tools including prediction and modeling </a:t>
            </a:r>
            <a:r>
              <a:rPr lang="en-US" sz="2200" dirty="0">
                <a:solidFill>
                  <a:srgbClr val="FF0000"/>
                </a:solidFill>
                <a:latin typeface="Times New Roman" panose="02020603050405020304" pitchFamily="18" charset="0"/>
                <a:cs typeface="Times New Roman" panose="02020603050405020304" pitchFamily="18" charset="0"/>
              </a:rPr>
              <a:t>to complex engineering </a:t>
            </a:r>
            <a:r>
              <a:rPr lang="en-US" sz="2200" dirty="0">
                <a:solidFill>
                  <a:schemeClr val="tx1"/>
                </a:solidFill>
                <a:latin typeface="Times New Roman" panose="02020603050405020304" pitchFamily="18" charset="0"/>
                <a:cs typeface="Times New Roman" panose="02020603050405020304" pitchFamily="18" charset="0"/>
              </a:rPr>
              <a:t>activities with an understanding of the limitations</a:t>
            </a:r>
            <a:r>
              <a:rPr lang="en-US" sz="2200" dirty="0">
                <a:solidFill>
                  <a:srgbClr val="0000FF"/>
                </a:solidFill>
                <a:latin typeface="Times New Roman" panose="02020603050405020304" pitchFamily="18" charset="0"/>
                <a:cs typeface="Times New Roman" panose="02020603050405020304" pitchFamily="18" charset="0"/>
              </a:rPr>
              <a:t>.</a:t>
            </a:r>
          </a:p>
          <a:p>
            <a:pPr marL="342900" indent="-315913" algn="just">
              <a:buClr>
                <a:srgbClr val="0070C0"/>
              </a:buClr>
              <a:buFont typeface="+mj-lt"/>
              <a:buAutoNum type="arabicPeriod" startAt="5"/>
            </a:pPr>
            <a:r>
              <a:rPr lang="en-US" sz="2200" b="1" dirty="0">
                <a:solidFill>
                  <a:srgbClr val="0099CC"/>
                </a:solidFill>
                <a:latin typeface="Times New Roman" panose="02020603050405020304" pitchFamily="18" charset="0"/>
                <a:cs typeface="Times New Roman" panose="02020603050405020304" pitchFamily="18" charset="0"/>
              </a:rPr>
              <a:t>The Engineer and Society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reasoning informed by the contextual knowledge to assess societal, health, safety, legal and cultural issues and the consequent responsibilities relevant to the professional engineering practice</a:t>
            </a:r>
            <a:r>
              <a:rPr lang="en-US" sz="2200" dirty="0">
                <a:solidFill>
                  <a:srgbClr val="0000FF"/>
                </a:solidFill>
                <a:latin typeface="Times New Roman" panose="02020603050405020304" pitchFamily="18" charset="0"/>
                <a:cs typeface="Times New Roman" panose="02020603050405020304" pitchFamily="18" charset="0"/>
              </a:rPr>
              <a:t>.</a:t>
            </a:r>
          </a:p>
          <a:p>
            <a:pPr marL="342900" indent="-315913" algn="just">
              <a:buClr>
                <a:srgbClr val="00B050"/>
              </a:buClr>
              <a:buFont typeface="+mj-lt"/>
              <a:buAutoNum type="arabicPeriod" startAt="5"/>
            </a:pPr>
            <a:r>
              <a:rPr lang="en-US" sz="2200" b="1" dirty="0">
                <a:solidFill>
                  <a:srgbClr val="00B050"/>
                </a:solidFill>
                <a:latin typeface="Times New Roman" panose="02020603050405020304" pitchFamily="18" charset="0"/>
                <a:cs typeface="Times New Roman" panose="02020603050405020304" pitchFamily="18" charset="0"/>
              </a:rPr>
              <a:t>Environment and Sustainability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Understand the impact of the professional engineering solutions in societal and environmental contexts, and demonstrate the knowledge of, and need for sustainable development.</a:t>
            </a:r>
          </a:p>
          <a:p>
            <a:pPr marL="342900" indent="-315913" algn="just">
              <a:buClr>
                <a:srgbClr val="CC9900"/>
              </a:buClr>
              <a:buFont typeface="+mj-lt"/>
              <a:buAutoNum type="arabicPeriod" startAt="5"/>
            </a:pPr>
            <a:r>
              <a:rPr lang="en-US" sz="2200" b="1" dirty="0">
                <a:solidFill>
                  <a:srgbClr val="CC9900"/>
                </a:solidFill>
                <a:latin typeface="Times New Roman" panose="02020603050405020304" pitchFamily="18" charset="0"/>
                <a:cs typeface="Times New Roman" panose="02020603050405020304" pitchFamily="18" charset="0"/>
              </a:rPr>
              <a:t>Ethics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ethical principles and commit to professional ethics and responsibilities and norms of the engineering practice</a:t>
            </a:r>
            <a:r>
              <a:rPr lang="en-US" sz="2200" dirty="0">
                <a:solidFill>
                  <a:srgbClr val="0000FF"/>
                </a:solidFill>
                <a:latin typeface="Times New Roman" panose="02020603050405020304" pitchFamily="18" charset="0"/>
                <a:cs typeface="Times New Roman" panose="02020603050405020304" pitchFamily="18" charset="0"/>
              </a:rPr>
              <a:t>.</a:t>
            </a:r>
          </a:p>
        </p:txBody>
      </p:sp>
      <p:sp>
        <p:nvSpPr>
          <p:cNvPr id="5" name="Subtitle 2"/>
          <p:cNvSpPr txBox="1">
            <a:spLocks/>
          </p:cNvSpPr>
          <p:nvPr/>
        </p:nvSpPr>
        <p:spPr>
          <a:xfrm>
            <a:off x="1447800" y="41910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177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381000"/>
          </a:xfrm>
        </p:spPr>
        <p:txBody>
          <a:bodyPr anchor="ctr">
            <a:noAutofit/>
          </a:bodyPr>
          <a:lstStyle/>
          <a:p>
            <a:pPr algn="r"/>
            <a:r>
              <a:rPr lang="en-US" sz="2000" b="1" dirty="0">
                <a:solidFill>
                  <a:srgbClr val="FF0000"/>
                </a:solidFill>
                <a:effectLst/>
                <a:latin typeface="Bookman Old Style" panose="02050604050505020204" pitchFamily="18" charset="0"/>
                <a:cs typeface="Times New Roman" panose="02020603050405020304" pitchFamily="18" charset="0"/>
              </a:rPr>
              <a:t>Conti…</a:t>
            </a:r>
          </a:p>
        </p:txBody>
      </p:sp>
      <p:sp>
        <p:nvSpPr>
          <p:cNvPr id="3" name="Subtitle 2"/>
          <p:cNvSpPr>
            <a:spLocks noGrp="1"/>
          </p:cNvSpPr>
          <p:nvPr>
            <p:ph type="subTitle" idx="1"/>
          </p:nvPr>
        </p:nvSpPr>
        <p:spPr>
          <a:xfrm>
            <a:off x="1219201" y="838200"/>
            <a:ext cx="8305800" cy="5410200"/>
          </a:xfrm>
        </p:spPr>
        <p:txBody>
          <a:bodyPr anchor="ctr">
            <a:noAutofit/>
          </a:bodyPr>
          <a:lstStyle/>
          <a:p>
            <a:pPr marL="457200" indent="-430213" algn="just">
              <a:buClr>
                <a:srgbClr val="9900CC"/>
              </a:buClr>
              <a:buFont typeface="+mj-lt"/>
              <a:buAutoNum type="arabicPeriod" startAt="9"/>
            </a:pPr>
            <a:r>
              <a:rPr lang="en-US" sz="2200" b="1" dirty="0">
                <a:solidFill>
                  <a:srgbClr val="9900CC"/>
                </a:solidFill>
                <a:latin typeface="Times New Roman" panose="02020603050405020304" pitchFamily="18" charset="0"/>
                <a:cs typeface="Times New Roman" panose="02020603050405020304" pitchFamily="18" charset="0"/>
              </a:rPr>
              <a:t>Individual and Team Work</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Function effectively as an individual, and as a member or leader in diverse teams, and in multidisciplinary settings.</a:t>
            </a:r>
          </a:p>
          <a:p>
            <a:pPr marL="457200" indent="-430213" algn="just">
              <a:buClr>
                <a:srgbClr val="FF0000"/>
              </a:buClr>
              <a:buFont typeface="+mj-lt"/>
              <a:buAutoNum type="arabicPeriod" startAt="10"/>
            </a:pPr>
            <a:r>
              <a:rPr lang="en-US" sz="2200" b="1" dirty="0">
                <a:solidFill>
                  <a:srgbClr val="FF0000"/>
                </a:solidFill>
                <a:latin typeface="Times New Roman" panose="02020603050405020304" pitchFamily="18" charset="0"/>
                <a:cs typeface="Times New Roman" panose="02020603050405020304" pitchFamily="18" charset="0"/>
              </a:rPr>
              <a:t>Communication</a:t>
            </a:r>
            <a:r>
              <a:rPr lang="en-US" sz="2200" b="1" dirty="0">
                <a:solidFill>
                  <a:srgbClr val="9900CC"/>
                </a:solidFill>
                <a:latin typeface="Times New Roman" panose="02020603050405020304" pitchFamily="18" charset="0"/>
                <a:cs typeface="Times New Roman" panose="02020603050405020304" pitchFamily="18" charset="0"/>
              </a:rPr>
              <a: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Communicate effectively on complex engineering activities with the engineering community and with society at large, such as, being able to comprehend and write effective reports and design documentation, make effective presentations, and give and receive clear instructions</a:t>
            </a:r>
            <a:r>
              <a:rPr lang="en-US" sz="2200" dirty="0">
                <a:solidFill>
                  <a:srgbClr val="0000FF"/>
                </a:solidFill>
                <a:latin typeface="Times New Roman" panose="02020603050405020304" pitchFamily="18" charset="0"/>
                <a:cs typeface="Times New Roman" panose="02020603050405020304" pitchFamily="18" charset="0"/>
              </a:rPr>
              <a:t>.</a:t>
            </a:r>
          </a:p>
          <a:p>
            <a:pPr marL="457200" indent="-430213" algn="just">
              <a:buClr>
                <a:srgbClr val="FFC000"/>
              </a:buClr>
              <a:buFont typeface="+mj-lt"/>
              <a:buAutoNum type="arabicPeriod" startAt="10"/>
            </a:pPr>
            <a:r>
              <a:rPr lang="en-US" sz="2200" b="1" dirty="0">
                <a:solidFill>
                  <a:srgbClr val="FF9900"/>
                </a:solidFill>
                <a:latin typeface="Times New Roman" panose="02020603050405020304" pitchFamily="18" charset="0"/>
                <a:cs typeface="Times New Roman" panose="02020603050405020304" pitchFamily="18" charset="0"/>
              </a:rPr>
              <a:t>Project Management and Finance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Demonstrate knowledge and understanding of the engineering and management principles and apply these to one’s own work, as a member and leader in a team, to manage projects and in multidisciplinary environments</a:t>
            </a:r>
            <a:r>
              <a:rPr lang="en-US" sz="2200" dirty="0">
                <a:solidFill>
                  <a:srgbClr val="0000FF"/>
                </a:solidFill>
                <a:latin typeface="Times New Roman" panose="02020603050405020304" pitchFamily="18" charset="0"/>
                <a:cs typeface="Times New Roman" panose="02020603050405020304" pitchFamily="18" charset="0"/>
              </a:rPr>
              <a:t>.</a:t>
            </a:r>
          </a:p>
          <a:p>
            <a:pPr marL="457200" indent="-430213" algn="just">
              <a:buClr>
                <a:srgbClr val="FF0000"/>
              </a:buClr>
              <a:buFont typeface="+mj-lt"/>
              <a:buAutoNum type="arabicPeriod" startAt="10"/>
            </a:pPr>
            <a:r>
              <a:rPr lang="en-US" sz="2200" b="1" dirty="0">
                <a:solidFill>
                  <a:srgbClr val="FF0066"/>
                </a:solidFill>
                <a:latin typeface="Times New Roman" panose="02020603050405020304" pitchFamily="18" charset="0"/>
                <a:cs typeface="Times New Roman" panose="02020603050405020304" pitchFamily="18" charset="0"/>
              </a:rPr>
              <a:t>Life-long Learning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Recognize the need for, and have the preparation and ability to engage in independent and lifelong learning in the broadest context of technological change.</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136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6A2D-380B-413A-A491-B792D684408B}"/>
              </a:ext>
            </a:extLst>
          </p:cNvPr>
          <p:cNvSpPr/>
          <p:nvPr/>
        </p:nvSpPr>
        <p:spPr>
          <a:xfrm>
            <a:off x="2438400" y="304800"/>
            <a:ext cx="4953000" cy="615553"/>
          </a:xfrm>
          <a:prstGeom prst="rect">
            <a:avLst/>
          </a:prstGeom>
        </p:spPr>
        <p:txBody>
          <a:bodyPr>
            <a:spAutoFit/>
          </a:bodyPr>
          <a:lstStyle/>
          <a:p>
            <a:pPr algn="ctr"/>
            <a:r>
              <a:rPr lang="en-US" b="1" dirty="0">
                <a:latin typeface="Times New Roman" panose="02020603050405020304" pitchFamily="18" charset="0"/>
                <a:ea typeface="Times New Roman" panose="02020603050405020304" pitchFamily="18" charset="0"/>
              </a:rPr>
              <a:t>Washington Accord Graduate Attributes </a:t>
            </a:r>
            <a:endParaRPr lang="en-US" sz="1200" dirty="0">
              <a:latin typeface="Times New Roman" panose="02020603050405020304" pitchFamily="18" charset="0"/>
              <a:ea typeface="Times New Roman" panose="02020603050405020304" pitchFamily="18" charset="0"/>
            </a:endParaRPr>
          </a:p>
          <a:p>
            <a:pPr algn="ctr"/>
            <a:r>
              <a:rPr lang="en-US" sz="1600" i="1" dirty="0">
                <a:latin typeface="Times New Roman" panose="02020603050405020304" pitchFamily="18" charset="0"/>
                <a:ea typeface="Times New Roman" panose="02020603050405020304" pitchFamily="18" charset="0"/>
              </a:rPr>
              <a:t>(Revised Version 4.0 Vis-a-Vis Existing Version 3.0)</a:t>
            </a:r>
            <a:endParaRPr lang="en-US" sz="12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18408539-6D19-4517-BECA-7AA93335BE3C}"/>
              </a:ext>
            </a:extLst>
          </p:cNvPr>
          <p:cNvSpPr/>
          <p:nvPr/>
        </p:nvSpPr>
        <p:spPr>
          <a:xfrm>
            <a:off x="8165441" y="5670302"/>
            <a:ext cx="1614399" cy="292388"/>
          </a:xfrm>
          <a:prstGeom prst="rect">
            <a:avLst/>
          </a:prstGeom>
        </p:spPr>
        <p:txBody>
          <a:bodyPr wrap="square">
            <a:spAutoFit/>
          </a:bodyPr>
          <a:lstStyle/>
          <a:p>
            <a:pPr algn="r"/>
            <a:r>
              <a:rPr lang="en-US" sz="1300" i="1" dirty="0">
                <a:latin typeface="Times New Roman" panose="02020603050405020304" pitchFamily="18" charset="0"/>
                <a:ea typeface="Times New Roman" panose="02020603050405020304" pitchFamily="18" charset="0"/>
              </a:rPr>
              <a:t>Continued…….</a:t>
            </a:r>
          </a:p>
        </p:txBody>
      </p:sp>
      <p:graphicFrame>
        <p:nvGraphicFramePr>
          <p:cNvPr id="7" name="Table 6">
            <a:extLst>
              <a:ext uri="{FF2B5EF4-FFF2-40B4-BE49-F238E27FC236}">
                <a16:creationId xmlns:a16="http://schemas.microsoft.com/office/drawing/2014/main" id="{61ED9F76-558A-4CF0-A3FB-88BF4D0F7456}"/>
              </a:ext>
            </a:extLst>
          </p:cNvPr>
          <p:cNvGraphicFramePr>
            <a:graphicFrameLocks noGrp="1"/>
          </p:cNvGraphicFramePr>
          <p:nvPr/>
        </p:nvGraphicFramePr>
        <p:xfrm>
          <a:off x="378484" y="1091512"/>
          <a:ext cx="9342948" cy="5073660"/>
        </p:xfrm>
        <a:graphic>
          <a:graphicData uri="http://schemas.openxmlformats.org/drawingml/2006/table">
            <a:tbl>
              <a:tblPr firstRow="1" firstCol="1" bandRow="1">
                <a:tableStyleId>{5C22544A-7EE6-4342-B048-85BDC9FD1C3A}</a:tableStyleId>
              </a:tblPr>
              <a:tblGrid>
                <a:gridCol w="2399885">
                  <a:extLst>
                    <a:ext uri="{9D8B030D-6E8A-4147-A177-3AD203B41FA5}">
                      <a16:colId xmlns:a16="http://schemas.microsoft.com/office/drawing/2014/main" val="1915813544"/>
                    </a:ext>
                  </a:extLst>
                </a:gridCol>
                <a:gridCol w="3577186">
                  <a:extLst>
                    <a:ext uri="{9D8B030D-6E8A-4147-A177-3AD203B41FA5}">
                      <a16:colId xmlns:a16="http://schemas.microsoft.com/office/drawing/2014/main" val="2989116213"/>
                    </a:ext>
                  </a:extLst>
                </a:gridCol>
                <a:gridCol w="3365877">
                  <a:extLst>
                    <a:ext uri="{9D8B030D-6E8A-4147-A177-3AD203B41FA5}">
                      <a16:colId xmlns:a16="http://schemas.microsoft.com/office/drawing/2014/main" val="66517420"/>
                    </a:ext>
                  </a:extLst>
                </a:gridCol>
              </a:tblGrid>
              <a:tr h="259331">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4.0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3.0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642307"/>
                  </a:ext>
                </a:extLst>
              </a:tr>
              <a:tr h="630141">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Engineering Knowledge: Breadth, depth and type of knowledge, both theoretical and practical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WA1: Apply knowledge of mathematics, natural science, computing and engineering fundamentals and an engineering specialization as specified in WK1 to WK4 respectively to develop the solution of complex engineering problems.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 Apply knowledge of mathematics, natural science, engineering fundamentals and an engineering specialization as specified in WK1 to WK4 respectively to the solution of complex engineering problems.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1712122"/>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Problem Analysis: Complexity of analysis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WA2: Identify, formulate, research literature and </a:t>
                      </a:r>
                      <a:r>
                        <a:rPr lang="en-US" sz="1000" dirty="0" err="1">
                          <a:effectLst/>
                          <a:latin typeface="Times New Roman" panose="02020603050405020304" pitchFamily="18" charset="0"/>
                          <a:cs typeface="Times New Roman" panose="02020603050405020304" pitchFamily="18" charset="0"/>
                        </a:rPr>
                        <a:t>analyse</a:t>
                      </a:r>
                      <a:r>
                        <a:rPr lang="en-US" sz="1000" dirty="0">
                          <a:effectLst/>
                          <a:latin typeface="Times New Roman" panose="02020603050405020304" pitchFamily="18" charset="0"/>
                          <a:cs typeface="Times New Roman" panose="02020603050405020304" pitchFamily="18" charset="0"/>
                        </a:rPr>
                        <a:t> complex engineering</a:t>
                      </a:r>
                      <a:r>
                        <a:rPr lang="en-US" sz="1000" strike="sngStrike"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problems reaching substantiated conclusions using first principles of mathematics, natural sciences and engineering sciences with holistic considerations for sustainable development. (WK1 to WK4)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WA2: Identify, formulate, research literature and analyse complex engineering problems reaching substantiated conclusions using first principles of mathematics, natural sciences and engineering sciences. (WK1 to WK4)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696649"/>
                  </a:ext>
                </a:extLst>
              </a:tr>
              <a:tr h="95061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Design/ development of solutions: Breadth and uniqueness of engineering problems i.e. the extent to which problems are original and to where solutions have not previously been identified or codified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WA3: Design creative solutions for complex engineering problems and design systems, components or processes to meet identified </a:t>
                      </a:r>
                      <a:r>
                        <a:rPr lang="en-US" sz="1000" strike="sngStrike" dirty="0">
                          <a:effectLst/>
                          <a:latin typeface="Times New Roman" panose="02020603050405020304" pitchFamily="18" charset="0"/>
                          <a:cs typeface="Times New Roman" panose="02020603050405020304" pitchFamily="18" charset="0"/>
                        </a:rPr>
                        <a:t>specified </a:t>
                      </a:r>
                      <a:r>
                        <a:rPr lang="en-US" sz="1000" dirty="0">
                          <a:effectLst/>
                          <a:latin typeface="Times New Roman" panose="02020603050405020304" pitchFamily="18" charset="0"/>
                          <a:cs typeface="Times New Roman" panose="02020603050405020304" pitchFamily="18" charset="0"/>
                        </a:rPr>
                        <a:t>needs with appropriate consideration for public health and safety, whole-life cost, net zero carbon, as well as resource, cultural, societal, and environmental considerations as required.  (WK5)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WA3: Design solutions for complex engineering problems and design systems, components or processes that meet specified needs with appropriate consideration for public health and safety, cultural, societal, and environmental considerations. (WK5)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541495"/>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Investigation: Breadth and depth of investigation and experimentation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WA4: Conduct investigations of complex engineering problems using research </a:t>
                      </a:r>
                      <a:r>
                        <a:rPr lang="en-IN" sz="1000" strike="sngStrike" dirty="0">
                          <a:effectLst/>
                          <a:latin typeface="Times New Roman" panose="02020603050405020304" pitchFamily="18" charset="0"/>
                          <a:cs typeface="Times New Roman" panose="02020603050405020304" pitchFamily="18" charset="0"/>
                        </a:rPr>
                        <a:t>based knowledge(WK8)</a:t>
                      </a:r>
                      <a:r>
                        <a:rPr lang="en-IN" sz="1000" dirty="0">
                          <a:effectLst/>
                          <a:latin typeface="Times New Roman" panose="02020603050405020304" pitchFamily="18" charset="0"/>
                          <a:cs typeface="Times New Roman" panose="02020603050405020304" pitchFamily="18" charset="0"/>
                        </a:rPr>
                        <a:t> methods including research-based knowledge, design of experiments, analysis and interpretation of data, and synthesis of information to provide valid conclusions (WK8)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WA4: Conduct investigations of complex problems using research-based knowledge (WK8) and research methods including design of experiments, analysis and interpretation of data, and synthesis of information to provide valid conclusions.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7334806"/>
                  </a:ext>
                </a:extLst>
              </a:tr>
              <a:tr h="790379">
                <a:tc>
                  <a:txBody>
                    <a:bodyPr/>
                    <a:lstStyle/>
                    <a:p>
                      <a:pPr marL="0" marR="0">
                        <a:lnSpc>
                          <a:spcPct val="107000"/>
                        </a:lnSpc>
                        <a:spcBef>
                          <a:spcPts val="0"/>
                        </a:spcBef>
                        <a:spcAft>
                          <a:spcPts val="0"/>
                        </a:spcAft>
                      </a:pPr>
                      <a:r>
                        <a:rPr lang="en-US" sz="1000" strike="sngStrike">
                          <a:effectLst/>
                          <a:latin typeface="Times New Roman" panose="02020603050405020304" pitchFamily="18" charset="0"/>
                          <a:cs typeface="Times New Roman" panose="02020603050405020304" pitchFamily="18" charset="0"/>
                        </a:rPr>
                        <a:t>Modern  </a:t>
                      </a:r>
                      <a:r>
                        <a:rPr lang="en-US" sz="1000">
                          <a:effectLst/>
                          <a:latin typeface="Times New Roman" panose="02020603050405020304" pitchFamily="18" charset="0"/>
                          <a:cs typeface="Times New Roman" panose="02020603050405020304" pitchFamily="18" charset="0"/>
                        </a:rPr>
                        <a:t>Tool Usage: Level of understanding of the appropriateness of technologies and </a:t>
                      </a:r>
                      <a:r>
                        <a:rPr lang="en-US" sz="1000" strike="sngStrike">
                          <a:effectLst/>
                          <a:latin typeface="Times New Roman" panose="02020603050405020304" pitchFamily="18" charset="0"/>
                          <a:cs typeface="Times New Roman" panose="02020603050405020304" pitchFamily="18" charset="0"/>
                        </a:rPr>
                        <a:t>various </a:t>
                      </a:r>
                      <a:r>
                        <a:rPr lang="en-US" sz="1000">
                          <a:effectLst/>
                          <a:latin typeface="Times New Roman" panose="02020603050405020304" pitchFamily="18" charset="0"/>
                          <a:cs typeface="Times New Roman" panose="02020603050405020304" pitchFamily="18" charset="0"/>
                        </a:rPr>
                        <a:t>tools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WA5: Create, select and apply, and recognize limitations of appropriate techniques, resources, and modern engineering and IT tools, including prediction and modelling, to complex engineering problems </a:t>
                      </a:r>
                      <a:r>
                        <a:rPr lang="en-IN" sz="1000" strike="sngStrike" dirty="0">
                          <a:effectLst/>
                          <a:latin typeface="Times New Roman" panose="02020603050405020304" pitchFamily="18" charset="0"/>
                          <a:cs typeface="Times New Roman" panose="02020603050405020304" pitchFamily="18" charset="0"/>
                        </a:rPr>
                        <a:t>with an understanding of the limitations</a:t>
                      </a:r>
                      <a:r>
                        <a:rPr lang="en-IN" sz="1000" dirty="0">
                          <a:effectLst/>
                          <a:latin typeface="Times New Roman" panose="02020603050405020304" pitchFamily="18" charset="0"/>
                          <a:cs typeface="Times New Roman" panose="02020603050405020304" pitchFamily="18" charset="0"/>
                        </a:rPr>
                        <a:t> (WK2 and WK6)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WA5: Create, select and apply appropriate techniques, resources, and modern engineering and IT tools, including prediction and modelling, to complex engineering problems, with an understanding of the limitations. (WK6)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367333"/>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The Engineer and the World </a:t>
                      </a:r>
                      <a:r>
                        <a:rPr lang="en-US" sz="1000" strike="sngStrike">
                          <a:effectLst/>
                          <a:latin typeface="Times New Roman" panose="02020603050405020304" pitchFamily="18" charset="0"/>
                          <a:cs typeface="Times New Roman" panose="02020603050405020304" pitchFamily="18" charset="0"/>
                        </a:rPr>
                        <a:t>Society:</a:t>
                      </a:r>
                      <a:r>
                        <a:rPr lang="en-US" sz="1000">
                          <a:effectLst/>
                          <a:latin typeface="Times New Roman" panose="02020603050405020304" pitchFamily="18" charset="0"/>
                          <a:cs typeface="Times New Roman" panose="02020603050405020304" pitchFamily="18" charset="0"/>
                        </a:rPr>
                        <a:t> Level of knowledge and responsibility for sustainable development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WA6: When solving complex engineering problems, analyze and evaluate sustainable development impacts* to: society, the economy, sustainability, health and safety, legal frameworks, and the environment (WK1, WK5, and WK7)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WA6: Apply reasoning informed by contextual knowledge to assess societal, health, safety, legal and cultural issues and the consequent responsibilities relevant to professional engineering practice and solutions to complex engineering problems. (WK7)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503189"/>
                  </a:ext>
                </a:extLst>
              </a:tr>
            </a:tbl>
          </a:graphicData>
        </a:graphic>
      </p:graphicFrame>
    </p:spTree>
    <p:extLst>
      <p:ext uri="{BB962C8B-B14F-4D97-AF65-F5344CB8AC3E}">
        <p14:creationId xmlns:p14="http://schemas.microsoft.com/office/powerpoint/2010/main" val="822860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22C0D82-100D-41AA-B543-3EA828743393}"/>
              </a:ext>
            </a:extLst>
          </p:cNvPr>
          <p:cNvGraphicFramePr>
            <a:graphicFrameLocks noGrp="1"/>
          </p:cNvGraphicFramePr>
          <p:nvPr/>
        </p:nvGraphicFramePr>
        <p:xfrm>
          <a:off x="337599" y="1264155"/>
          <a:ext cx="9342948" cy="4789368"/>
        </p:xfrm>
        <a:graphic>
          <a:graphicData uri="http://schemas.openxmlformats.org/drawingml/2006/table">
            <a:tbl>
              <a:tblPr firstRow="1" firstCol="1" bandRow="1">
                <a:solidFill>
                  <a:schemeClr val="tx2">
                    <a:lumMod val="40000"/>
                    <a:lumOff val="60000"/>
                  </a:schemeClr>
                </a:solidFill>
                <a:tableStyleId>{5C22544A-7EE6-4342-B048-85BDC9FD1C3A}</a:tableStyleId>
              </a:tblPr>
              <a:tblGrid>
                <a:gridCol w="2399885">
                  <a:extLst>
                    <a:ext uri="{9D8B030D-6E8A-4147-A177-3AD203B41FA5}">
                      <a16:colId xmlns:a16="http://schemas.microsoft.com/office/drawing/2014/main" val="2693911632"/>
                    </a:ext>
                  </a:extLst>
                </a:gridCol>
                <a:gridCol w="3577186">
                  <a:extLst>
                    <a:ext uri="{9D8B030D-6E8A-4147-A177-3AD203B41FA5}">
                      <a16:colId xmlns:a16="http://schemas.microsoft.com/office/drawing/2014/main" val="2750169618"/>
                    </a:ext>
                  </a:extLst>
                </a:gridCol>
                <a:gridCol w="3365877">
                  <a:extLst>
                    <a:ext uri="{9D8B030D-6E8A-4147-A177-3AD203B41FA5}">
                      <a16:colId xmlns:a16="http://schemas.microsoft.com/office/drawing/2014/main" val="3832762193"/>
                    </a:ext>
                  </a:extLst>
                </a:gridCol>
              </a:tblGrid>
              <a:tr h="630141">
                <a:tc>
                  <a:txBody>
                    <a:bodyPr/>
                    <a:lstStyle/>
                    <a:p>
                      <a:pPr marL="0" marR="0">
                        <a:lnSpc>
                          <a:spcPct val="107000"/>
                        </a:lnSpc>
                        <a:spcBef>
                          <a:spcPts val="0"/>
                        </a:spcBef>
                        <a:spcAft>
                          <a:spcPts val="0"/>
                        </a:spcAft>
                      </a:pPr>
                      <a:r>
                        <a:rPr lang="en-US" sz="1000" strike="sngStrike" dirty="0">
                          <a:effectLst/>
                          <a:latin typeface="Times New Roman" panose="02020603050405020304" pitchFamily="18" charset="0"/>
                          <a:cs typeface="Times New Roman" panose="02020603050405020304" pitchFamily="18" charset="0"/>
                        </a:rPr>
                        <a:t>Human, Social, Economic and Environmental impacts and Sustainability: Type of solutions.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0" strike="sngStrike" dirty="0">
                          <a:solidFill>
                            <a:schemeClr val="tx1"/>
                          </a:solidFill>
                          <a:effectLst/>
                          <a:latin typeface="Times New Roman" panose="02020603050405020304" pitchFamily="18" charset="0"/>
                          <a:cs typeface="Times New Roman" panose="02020603050405020304" pitchFamily="18" charset="0"/>
                        </a:rPr>
                        <a:t>WA7: Understand and evaluate the sustainability and impact of professional engineering work in the solution of complex engineering problems in human, cultural, economic, social </a:t>
                      </a:r>
                      <a:r>
                        <a:rPr lang="en-US" sz="1000" b="0" strike="sngStrike" dirty="0" err="1">
                          <a:solidFill>
                            <a:schemeClr val="tx1"/>
                          </a:solidFill>
                          <a:effectLst/>
                          <a:latin typeface="Times New Roman" panose="02020603050405020304" pitchFamily="18" charset="0"/>
                          <a:cs typeface="Times New Roman" panose="02020603050405020304" pitchFamily="18" charset="0"/>
                        </a:rPr>
                        <a:t>etal</a:t>
                      </a:r>
                      <a:r>
                        <a:rPr lang="en-US" sz="1000" b="0" strike="sngStrike" dirty="0">
                          <a:solidFill>
                            <a:schemeClr val="tx1"/>
                          </a:solidFill>
                          <a:effectLst/>
                          <a:latin typeface="Times New Roman" panose="02020603050405020304" pitchFamily="18" charset="0"/>
                          <a:cs typeface="Times New Roman" panose="02020603050405020304" pitchFamily="18" charset="0"/>
                        </a:rPr>
                        <a:t> and environmental contexts. (WK7)</a:t>
                      </a:r>
                      <a:endParaRPr lang="en-US"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IN" sz="1000" b="0" strike="sngStrike" dirty="0">
                          <a:solidFill>
                            <a:schemeClr val="tx1"/>
                          </a:solidFill>
                          <a:effectLst/>
                          <a:latin typeface="Times New Roman" panose="02020603050405020304" pitchFamily="18" charset="0"/>
                          <a:cs typeface="Times New Roman" panose="02020603050405020304" pitchFamily="18" charset="0"/>
                        </a:rPr>
                        <a:t>WA7: Understand and evaluate the sustainability and impact of professional engineering work in the solution of complex engineering problems in societal and environmental contexts. (WK7) </a:t>
                      </a:r>
                      <a:endParaRPr lang="en-US"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4312708"/>
                  </a:ext>
                </a:extLst>
              </a:tr>
              <a:tr h="790379">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Ethics: Understanding and level of practice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WA7: Apply ethical principles and commit to professional ethics </a:t>
                      </a:r>
                      <a:r>
                        <a:rPr lang="en-IN" sz="1000" strike="sngStrike" dirty="0">
                          <a:effectLst/>
                          <a:latin typeface="Times New Roman" panose="02020603050405020304" pitchFamily="18" charset="0"/>
                          <a:cs typeface="Times New Roman" panose="02020603050405020304" pitchFamily="18" charset="0"/>
                        </a:rPr>
                        <a:t>and responsibilities</a:t>
                      </a:r>
                      <a:r>
                        <a:rPr lang="en-IN" sz="1000" dirty="0">
                          <a:effectLst/>
                          <a:latin typeface="Times New Roman" panose="02020603050405020304" pitchFamily="18" charset="0"/>
                          <a:cs typeface="Times New Roman" panose="02020603050405020304" pitchFamily="18" charset="0"/>
                        </a:rPr>
                        <a:t> and norms of engineering practice and adhere to relevant national and international laws. Demonstrate an understanding of the need for diversity and inclusion (WK9)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WA8: Apply ethical principles and commit to professional ethics and responsibilities and norms of engineering practice. (WK7)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45483"/>
                  </a:ext>
                </a:extLst>
              </a:tr>
              <a:tr h="630141">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Individual and Collaborative Team work: Role in and diversity of team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WA8: Function effectively as an individual, and as a member or leader in diverse </a:t>
                      </a:r>
                      <a:r>
                        <a:rPr lang="en-IN" sz="1000" strike="sngStrike" dirty="0">
                          <a:effectLst/>
                          <a:latin typeface="Times New Roman" panose="02020603050405020304" pitchFamily="18" charset="0"/>
                          <a:cs typeface="Times New Roman" panose="02020603050405020304" pitchFamily="18" charset="0"/>
                        </a:rPr>
                        <a:t>teams</a:t>
                      </a:r>
                      <a:r>
                        <a:rPr lang="en-IN" sz="1000" dirty="0">
                          <a:effectLst/>
                          <a:latin typeface="Times New Roman" panose="02020603050405020304" pitchFamily="18" charset="0"/>
                          <a:cs typeface="Times New Roman" panose="02020603050405020304" pitchFamily="18" charset="0"/>
                        </a:rPr>
                        <a:t> and inclusive teams and in multi-disciplinary, face-to-face, remote and distributed settings (WK9)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WA9: Function effectively as an individual, and as a member or leader in diverse teams and in multi-disciplinary settings.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720649"/>
                  </a:ext>
                </a:extLst>
              </a:tr>
              <a:tr h="1110857">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Communication: Level of communication according to type of activities performed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WA9: Communicate effectively and inclusively on complex engineering activities with the engineering community and with society at large, such as being able to comprehend and write effective reports and design documentation, make effective presentations, </a:t>
                      </a:r>
                      <a:r>
                        <a:rPr lang="en-IN" sz="1000" strike="sngStrike">
                          <a:effectLst/>
                          <a:latin typeface="Times New Roman" panose="02020603050405020304" pitchFamily="18" charset="0"/>
                          <a:cs typeface="Times New Roman" panose="02020603050405020304" pitchFamily="18" charset="0"/>
                        </a:rPr>
                        <a:t>and give and receive clear instructions </a:t>
                      </a:r>
                      <a:r>
                        <a:rPr lang="en-IN" sz="1000">
                          <a:effectLst/>
                          <a:latin typeface="Times New Roman" panose="02020603050405020304" pitchFamily="18" charset="0"/>
                          <a:cs typeface="Times New Roman" panose="02020603050405020304" pitchFamily="18" charset="0"/>
                        </a:rPr>
                        <a:t>taking into account cultural, language, and learning differences.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WA10: Communicate effectively on complex engineering activities with the engineering community and with society at large, such as being able to comprehend and write effective reports and design documentation, make effective presentations, and give and receive clear instructions.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9687512"/>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Project Management and Finance: Level of management required for differing types of activity</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WA10: Apply </a:t>
                      </a:r>
                      <a:r>
                        <a:rPr lang="en-IN" sz="1000" strike="sngStrike">
                          <a:effectLst/>
                          <a:latin typeface="Times New Roman" panose="02020603050405020304" pitchFamily="18" charset="0"/>
                          <a:cs typeface="Times New Roman" panose="02020603050405020304" pitchFamily="18" charset="0"/>
                        </a:rPr>
                        <a:t>Demonstrate </a:t>
                      </a:r>
                      <a:r>
                        <a:rPr lang="en-IN" sz="1000">
                          <a:effectLst/>
                          <a:latin typeface="Times New Roman" panose="02020603050405020304" pitchFamily="18" charset="0"/>
                          <a:cs typeface="Times New Roman" panose="02020603050405020304" pitchFamily="18" charset="0"/>
                        </a:rPr>
                        <a:t>knowledge and understanding of engineering management principles and economic decision-making and apply these to one’s own work, as a member and leader in a team, and to manage projects and in multidisciplinary environments.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WA11: Demonstrate knowledge and understanding of engineering management principles and economic decision-making and apply these to one’s own work, as a member and leader in a team, to manage projects and in multidisciplinary environments.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686882"/>
                  </a:ext>
                </a:extLst>
              </a:tr>
              <a:tr h="790379">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Lifelong learning: </a:t>
                      </a:r>
                      <a:r>
                        <a:rPr lang="en-US" sz="1000" strike="sngStrike" dirty="0">
                          <a:effectLst/>
                          <a:latin typeface="Times New Roman" panose="02020603050405020304" pitchFamily="18" charset="0"/>
                          <a:cs typeface="Times New Roman" panose="02020603050405020304" pitchFamily="18" charset="0"/>
                        </a:rPr>
                        <a:t>Preparation for and depth of continuing learning.</a:t>
                      </a:r>
                      <a:r>
                        <a:rPr lang="en-US" sz="1000" dirty="0">
                          <a:effectLst/>
                          <a:latin typeface="Times New Roman" panose="02020603050405020304" pitchFamily="18" charset="0"/>
                          <a:cs typeface="Times New Roman" panose="02020603050405020304" pitchFamily="18" charset="0"/>
                        </a:rPr>
                        <a:t> Duration and manner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WA11: Recognize the need for, and have the preparation and ability for i) independent and life-long learning ii) adaptability to new and emerging technologies and iii) critical thinking in the broadest context of technological change (WK8)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WA12: Recognize the need for, and have the preparation and ability to engage in independent and life-long learning in the broadest context of technological change.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077920"/>
                  </a:ext>
                </a:extLst>
              </a:tr>
            </a:tbl>
          </a:graphicData>
        </a:graphic>
      </p:graphicFrame>
      <p:graphicFrame>
        <p:nvGraphicFramePr>
          <p:cNvPr id="6" name="Table 5">
            <a:extLst>
              <a:ext uri="{FF2B5EF4-FFF2-40B4-BE49-F238E27FC236}">
                <a16:creationId xmlns:a16="http://schemas.microsoft.com/office/drawing/2014/main" id="{FF005CFF-368A-446C-AB1E-B566163B7DCF}"/>
              </a:ext>
            </a:extLst>
          </p:cNvPr>
          <p:cNvGraphicFramePr>
            <a:graphicFrameLocks noGrp="1"/>
          </p:cNvGraphicFramePr>
          <p:nvPr/>
        </p:nvGraphicFramePr>
        <p:xfrm>
          <a:off x="337599" y="1004825"/>
          <a:ext cx="9342948" cy="259331"/>
        </p:xfrm>
        <a:graphic>
          <a:graphicData uri="http://schemas.openxmlformats.org/drawingml/2006/table">
            <a:tbl>
              <a:tblPr firstRow="1" firstCol="1" bandRow="1">
                <a:tableStyleId>{5C22544A-7EE6-4342-B048-85BDC9FD1C3A}</a:tableStyleId>
              </a:tblPr>
              <a:tblGrid>
                <a:gridCol w="2399885">
                  <a:extLst>
                    <a:ext uri="{9D8B030D-6E8A-4147-A177-3AD203B41FA5}">
                      <a16:colId xmlns:a16="http://schemas.microsoft.com/office/drawing/2014/main" val="2987392406"/>
                    </a:ext>
                  </a:extLst>
                </a:gridCol>
                <a:gridCol w="3577186">
                  <a:extLst>
                    <a:ext uri="{9D8B030D-6E8A-4147-A177-3AD203B41FA5}">
                      <a16:colId xmlns:a16="http://schemas.microsoft.com/office/drawing/2014/main" val="3532046031"/>
                    </a:ext>
                  </a:extLst>
                </a:gridCol>
                <a:gridCol w="3365877">
                  <a:extLst>
                    <a:ext uri="{9D8B030D-6E8A-4147-A177-3AD203B41FA5}">
                      <a16:colId xmlns:a16="http://schemas.microsoft.com/office/drawing/2014/main" val="3987576518"/>
                    </a:ext>
                  </a:extLst>
                </a:gridCol>
              </a:tblGrid>
              <a:tr h="259331">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4.0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3.0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extLst>
                  <a:ext uri="{0D108BD9-81ED-4DB2-BD59-A6C34878D82A}">
                    <a16:rowId xmlns:a16="http://schemas.microsoft.com/office/drawing/2014/main" val="4070359722"/>
                  </a:ext>
                </a:extLst>
              </a:tr>
            </a:tbl>
          </a:graphicData>
        </a:graphic>
      </p:graphicFrame>
    </p:spTree>
    <p:extLst>
      <p:ext uri="{BB962C8B-B14F-4D97-AF65-F5344CB8AC3E}">
        <p14:creationId xmlns:p14="http://schemas.microsoft.com/office/powerpoint/2010/main" val="74633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2" y="1371600"/>
            <a:ext cx="7933431" cy="4800866"/>
          </a:xfrm>
          <a:prstGeom prst="rect">
            <a:avLst/>
          </a:prstGeom>
        </p:spPr>
      </p:pic>
    </p:spTree>
    <p:extLst>
      <p:ext uri="{BB962C8B-B14F-4D97-AF65-F5344CB8AC3E}">
        <p14:creationId xmlns:p14="http://schemas.microsoft.com/office/powerpoint/2010/main" val="2182162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053E5EE-5ABD-4BA9-81D5-8BD9BA6620F9}"/>
              </a:ext>
            </a:extLst>
          </p:cNvPr>
          <p:cNvGraphicFramePr>
            <a:graphicFrameLocks noGrp="1"/>
          </p:cNvGraphicFramePr>
          <p:nvPr/>
        </p:nvGraphicFramePr>
        <p:xfrm>
          <a:off x="224286" y="1068266"/>
          <a:ext cx="9392010" cy="4986311"/>
        </p:xfrm>
        <a:graphic>
          <a:graphicData uri="http://schemas.openxmlformats.org/drawingml/2006/table">
            <a:tbl>
              <a:tblPr firstRow="1" firstCol="1" bandRow="1">
                <a:tableStyleId>{5C22544A-7EE6-4342-B048-85BDC9FD1C3A}</a:tableStyleId>
              </a:tblPr>
              <a:tblGrid>
                <a:gridCol w="3027873">
                  <a:extLst>
                    <a:ext uri="{9D8B030D-6E8A-4147-A177-3AD203B41FA5}">
                      <a16:colId xmlns:a16="http://schemas.microsoft.com/office/drawing/2014/main" val="2251988851"/>
                    </a:ext>
                  </a:extLst>
                </a:gridCol>
                <a:gridCol w="6364137">
                  <a:extLst>
                    <a:ext uri="{9D8B030D-6E8A-4147-A177-3AD203B41FA5}">
                      <a16:colId xmlns:a16="http://schemas.microsoft.com/office/drawing/2014/main" val="3611562057"/>
                    </a:ext>
                  </a:extLst>
                </a:gridCol>
              </a:tblGrid>
              <a:tr h="198010">
                <a:tc>
                  <a:txBody>
                    <a:bodyPr/>
                    <a:lstStyle/>
                    <a:p>
                      <a:pPr marL="0" marR="0" algn="ctr">
                        <a:lnSpc>
                          <a:spcPts val="11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Times New Roman" panose="02020603050405020304" pitchFamily="18" charset="0"/>
                          <a:ea typeface="Arial Narrow" panose="020B0606020202030204" pitchFamily="34" charset="0"/>
                          <a:cs typeface="Mangal" panose="02040503050203030202" pitchFamily="18" charset="0"/>
                        </a:rPr>
                        <a:t>Program Outcomes as per GAPC 4.0</a:t>
                      </a:r>
                      <a:endParaRPr lang="en-US" sz="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7548288"/>
                  </a:ext>
                </a:extLst>
              </a:tr>
              <a:tr h="445770">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Engineering</a:t>
                      </a:r>
                    </a:p>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Knowledge: </a:t>
                      </a:r>
                      <a:r>
                        <a:rPr lang="en-US" sz="1000" b="0" dirty="0">
                          <a:effectLst/>
                          <a:latin typeface="Times New Roman" panose="02020603050405020304" pitchFamily="18" charset="0"/>
                          <a:cs typeface="Times New Roman" panose="02020603050405020304" pitchFamily="18" charset="0"/>
                        </a:rPr>
                        <a:t>Breadth, depth and type of knowledge, both theoretical and practical.</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PO1:</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Engineering knowledge:</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Apply </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knowledge of mathematics, natural science, computing, engineering fundamentals and an engineering specialization to the solution of complex engineering problems.</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971634"/>
                  </a:ext>
                </a:extLst>
              </a:tr>
              <a:tr h="355253">
                <a:tc>
                  <a:txBody>
                    <a:bodyPr/>
                    <a:lstStyle/>
                    <a:p>
                      <a:pPr marL="0" marR="0">
                        <a:lnSpc>
                          <a:spcPts val="113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Problem Analysis: </a:t>
                      </a:r>
                      <a:r>
                        <a:rPr lang="en-US" sz="1000" b="0" dirty="0">
                          <a:effectLst/>
                          <a:latin typeface="Times New Roman" panose="02020603050405020304" pitchFamily="18" charset="0"/>
                          <a:cs typeface="Times New Roman" panose="02020603050405020304" pitchFamily="18" charset="0"/>
                        </a:rPr>
                        <a:t>Complexity of analysis.</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PO2:</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Problem analysis:</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Identify, formulate, </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research literature, and analyze complex engineering problems reaching substantiated conclusions with consideration for sustainable development.</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880443"/>
                  </a:ext>
                </a:extLst>
              </a:tr>
              <a:tr h="602247">
                <a:tc>
                  <a:txBody>
                    <a:bodyPr/>
                    <a:lstStyle/>
                    <a:p>
                      <a:pPr marL="0" marR="0">
                        <a:lnSpc>
                          <a:spcPts val="112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Design/ development of solutions:</a:t>
                      </a:r>
                      <a:r>
                        <a:rPr lang="en-US" sz="1000" b="0" dirty="0">
                          <a:effectLst/>
                          <a:latin typeface="Times New Roman" panose="02020603050405020304" pitchFamily="18" charset="0"/>
                          <a:cs typeface="Times New Roman" panose="02020603050405020304" pitchFamily="18" charset="0"/>
                        </a:rPr>
                        <a:t> Breadth and uniqueness of engineering problems i.e. the extent to which problems are original and to where solutions have not previously been identified or codified.</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PO3: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Design/development of solutions</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Design creative solutions for complex engineering problems and design systems/ components/processes to meet identified needs with consideration for the public health and safety, whole-life cost, net zero carbon,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culture</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society and environment.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841157"/>
                  </a:ext>
                </a:extLst>
              </a:tr>
              <a:tr h="460032">
                <a:tc>
                  <a:txBody>
                    <a:bodyPr/>
                    <a:lstStyle/>
                    <a:p>
                      <a:pPr marL="0" marR="0">
                        <a:lnSpc>
                          <a:spcPts val="112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Investigation: </a:t>
                      </a:r>
                      <a:r>
                        <a:rPr lang="en-US" sz="1000" b="0" dirty="0">
                          <a:effectLst/>
                          <a:latin typeface="Times New Roman" panose="02020603050405020304" pitchFamily="18" charset="0"/>
                          <a:cs typeface="Times New Roman" panose="02020603050405020304" pitchFamily="18" charset="0"/>
                        </a:rPr>
                        <a:t>Breadth and depth of investigation and experimentation</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130"/>
                        </a:lnSpc>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PO4: Conduct investigations of complex problems:</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Conduct investigations of complex problems using research-based knowledge including design of experiments,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modelling,</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analysis &amp; interpretation of data to provide valid conclusions.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437737"/>
                  </a:ext>
                </a:extLst>
              </a:tr>
              <a:tr h="364963">
                <a:tc>
                  <a:txBody>
                    <a:bodyPr/>
                    <a:lstStyle/>
                    <a:p>
                      <a:pPr marL="0" marR="0">
                        <a:lnSpc>
                          <a:spcPts val="113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Tool Usage: </a:t>
                      </a:r>
                      <a:r>
                        <a:rPr lang="en-US" sz="1000" b="0" dirty="0">
                          <a:effectLst/>
                          <a:latin typeface="Times New Roman" panose="02020603050405020304" pitchFamily="18" charset="0"/>
                          <a:cs typeface="Times New Roman" panose="02020603050405020304" pitchFamily="18" charset="0"/>
                        </a:rPr>
                        <a:t>Level of understanding of the appropriateness of technologies and tools.</a:t>
                      </a:r>
                      <a:r>
                        <a:rPr lang="en-US"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PO5: Engineering Tool usage:</a:t>
                      </a:r>
                      <a:r>
                        <a:rPr lang="en-IN"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Create, select, adapt and apply</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appropriate technologies/techniques and modern engineering/IT tools, in solving complex engineering problems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with an understanding of the associated limitations.</a:t>
                      </a:r>
                      <a:r>
                        <a:rPr lang="en-IN"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302221"/>
                  </a:ext>
                </a:extLst>
              </a:tr>
              <a:tr h="594197">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The Engineer and the World:  </a:t>
                      </a:r>
                      <a:r>
                        <a:rPr lang="en-US" sz="1000" b="0" dirty="0">
                          <a:effectLst/>
                          <a:latin typeface="Times New Roman" panose="02020603050405020304" pitchFamily="18" charset="0"/>
                          <a:cs typeface="Times New Roman" panose="02020603050405020304" pitchFamily="18" charset="0"/>
                        </a:rPr>
                        <a:t>Level of</a:t>
                      </a:r>
                    </a:p>
                    <a:p>
                      <a:pPr marL="0" marR="0">
                        <a:spcBef>
                          <a:spcPts val="0"/>
                        </a:spcBef>
                        <a:spcAft>
                          <a:spcPts val="0"/>
                        </a:spcAft>
                      </a:pPr>
                      <a:r>
                        <a:rPr lang="en-US" sz="1000" b="0" dirty="0">
                          <a:effectLst/>
                          <a:latin typeface="Times New Roman" panose="02020603050405020304" pitchFamily="18" charset="0"/>
                          <a:cs typeface="Times New Roman" panose="02020603050405020304" pitchFamily="18" charset="0"/>
                        </a:rPr>
                        <a:t>knowledge and responsibility for sustainable development </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PO6: Impact of Engineering on Society and the environment:</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Impact of Engineering on Society and the environment: Analyze societal and environmental aspects of engineering activities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for impact on sustainability</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by understanding</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interactions between engineering with the economic, social, health, safety, legal</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cultural aspects of society.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044899"/>
                  </a:ext>
                </a:extLst>
              </a:tr>
              <a:tr h="297098">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Ethics:</a:t>
                      </a:r>
                      <a:r>
                        <a:rPr lang="en-US" sz="1000" b="0" dirty="0">
                          <a:effectLst/>
                          <a:latin typeface="Times New Roman" panose="02020603050405020304" pitchFamily="18" charset="0"/>
                          <a:cs typeface="Times New Roman" panose="02020603050405020304" pitchFamily="18" charset="0"/>
                        </a:rPr>
                        <a:t> Understanding and level of practice</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PO7: Ethics: Apply ethical</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principles</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and commit to professional ethics, responsibilities and norms of engineering practice.</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1011121"/>
                  </a:ext>
                </a:extLst>
              </a:tr>
              <a:tr h="742950">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Individual and Collaborative Team work: </a:t>
                      </a:r>
                      <a:r>
                        <a:rPr lang="en-US" sz="1000" b="0" dirty="0">
                          <a:effectLst/>
                          <a:latin typeface="Times New Roman" panose="02020603050405020304" pitchFamily="18" charset="0"/>
                          <a:cs typeface="Times New Roman" panose="02020603050405020304" pitchFamily="18" charset="0"/>
                        </a:rPr>
                        <a:t>Role in and diversity of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Times New Roman" panose="02020603050405020304" pitchFamily="18" charset="0"/>
                          <a:cs typeface="Times New Roman" panose="02020603050405020304" pitchFamily="18" charset="0"/>
                        </a:rPr>
                        <a:t>Communication: </a:t>
                      </a:r>
                      <a:r>
                        <a:rPr lang="en-US" sz="1000" b="0" dirty="0">
                          <a:effectLst/>
                          <a:latin typeface="Times New Roman" panose="02020603050405020304" pitchFamily="18" charset="0"/>
                          <a:cs typeface="Times New Roman" panose="02020603050405020304" pitchFamily="18" charset="0"/>
                        </a:rPr>
                        <a:t>Level of communication according to type of activities performed</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PO8: Team Work and Communication: Work effectively</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as an individual, and as a member or leader in diverse multi-disciplinary teams.</a:t>
                      </a: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Communicate effectively</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within the profession and with society at large. Such abilities include reading, writing, speaking and listening, and the ability to comprehend and write effective reports and documentations.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258865"/>
                  </a:ext>
                </a:extLst>
              </a:tr>
              <a:tr h="430409">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Project Management and Finance: </a:t>
                      </a:r>
                      <a:r>
                        <a:rPr lang="en-US" sz="1000" b="0" dirty="0">
                          <a:effectLst/>
                          <a:latin typeface="Times New Roman" panose="02020603050405020304" pitchFamily="18" charset="0"/>
                          <a:cs typeface="Times New Roman" panose="02020603050405020304" pitchFamily="18" charset="0"/>
                        </a:rPr>
                        <a:t>Level of management required for differing types of activity</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9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PO09: Project management and finance:</a:t>
                      </a:r>
                      <a:r>
                        <a:rPr lang="en-IN"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Apply knowledge and </a:t>
                      </a:r>
                      <a:r>
                        <a:rPr lang="en-US" sz="9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understanding </a:t>
                      </a:r>
                      <a:r>
                        <a:rPr lang="en-US"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of engineering management principles and economic decision-making in one’s own work, as a member/leader in a team, and manage projects in multidisciplinary environments. </a:t>
                      </a:r>
                      <a:endParaRPr lang="en-US" sz="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0387916"/>
                  </a:ext>
                </a:extLst>
              </a:tr>
              <a:tr h="445770">
                <a:tc>
                  <a:txBody>
                    <a:bodyPr/>
                    <a:lstStyle/>
                    <a:p>
                      <a:pPr marL="0" marR="0">
                        <a:lnSpc>
                          <a:spcPts val="113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Lifelong learning: </a:t>
                      </a:r>
                      <a:r>
                        <a:rPr lang="en-US" sz="1000" b="0" dirty="0">
                          <a:effectLst/>
                          <a:latin typeface="Times New Roman" panose="02020603050405020304" pitchFamily="18" charset="0"/>
                          <a:cs typeface="Times New Roman" panose="02020603050405020304" pitchFamily="18" charset="0"/>
                        </a:rPr>
                        <a:t>Duration and manner </a:t>
                      </a:r>
                    </a:p>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b="1" kern="1200" dirty="0">
                          <a:solidFill>
                            <a:schemeClr val="tx1"/>
                          </a:solidFill>
                          <a:effectLst/>
                          <a:latin typeface="Times New Roman" panose="02020603050405020304" pitchFamily="18" charset="0"/>
                          <a:ea typeface="+mn-ea"/>
                          <a:cs typeface="Times New Roman" panose="02020603050405020304" pitchFamily="18" charset="0"/>
                        </a:rPr>
                        <a:t>PO10: Life-long learning: </a:t>
                      </a:r>
                      <a:r>
                        <a:rPr lang="en-US" sz="1000" kern="1200" dirty="0">
                          <a:solidFill>
                            <a:schemeClr val="tx1"/>
                          </a:solidFill>
                          <a:effectLst/>
                          <a:latin typeface="Times New Roman" panose="02020603050405020304" pitchFamily="18" charset="0"/>
                          <a:ea typeface="+mn-ea"/>
                          <a:cs typeface="Times New Roman" panose="02020603050405020304" pitchFamily="18" charset="0"/>
                        </a:rPr>
                        <a:t>Identify and address needs in a changing world, adapt to new and emerging technologies, develop critical thinking approach in the context of broad technological change by engaging in independent and life-long learning.</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719838"/>
                  </a:ext>
                </a:extLst>
              </a:tr>
            </a:tbl>
          </a:graphicData>
        </a:graphic>
      </p:graphicFrame>
      <p:sp>
        <p:nvSpPr>
          <p:cNvPr id="6" name="Rectangle 1">
            <a:extLst>
              <a:ext uri="{FF2B5EF4-FFF2-40B4-BE49-F238E27FC236}">
                <a16:creationId xmlns:a16="http://schemas.microsoft.com/office/drawing/2014/main" id="{8DAB87FA-B31E-4D6C-B596-159BAF06D0BE}"/>
              </a:ext>
            </a:extLst>
          </p:cNvPr>
          <p:cNvSpPr>
            <a:spLocks noChangeArrowheads="1"/>
          </p:cNvSpPr>
          <p:nvPr/>
        </p:nvSpPr>
        <p:spPr bwMode="auto">
          <a:xfrm>
            <a:off x="2755749" y="743177"/>
            <a:ext cx="4225177" cy="32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r>
              <a:rPr lang="en-US" altLang="en-US" sz="1625" b="1" u="sng" dirty="0">
                <a:latin typeface="Times New Roman" panose="02020603050405020304" pitchFamily="18" charset="0"/>
                <a:ea typeface="Times New Roman" panose="02020603050405020304" pitchFamily="18" charset="0"/>
                <a:cs typeface="Times New Roman" panose="02020603050405020304" pitchFamily="18" charset="0"/>
              </a:rPr>
              <a:t>Revised Program Outcomes as per GAPC 4.0</a:t>
            </a:r>
            <a:endParaRPr lang="en-US" altLang="en-US" sz="162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265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PROGRAM SPECIFIC OUTCOMES </a:t>
            </a:r>
            <a:r>
              <a:rPr lang="en-IN" dirty="0"/>
              <a:t>(PSO)</a:t>
            </a:r>
          </a:p>
        </p:txBody>
      </p:sp>
      <p:sp>
        <p:nvSpPr>
          <p:cNvPr id="3" name="Content Placeholder 2"/>
          <p:cNvSpPr>
            <a:spLocks noGrp="1"/>
          </p:cNvSpPr>
          <p:nvPr>
            <p:ph idx="1"/>
          </p:nvPr>
        </p:nvSpPr>
        <p:spPr>
          <a:xfrm>
            <a:off x="1219200" y="1447800"/>
            <a:ext cx="8458962" cy="5257800"/>
          </a:xfrm>
        </p:spPr>
        <p:txBody>
          <a:bodyPr>
            <a:normAutofit fontScale="62500" lnSpcReduction="20000"/>
          </a:bodyPr>
          <a:lstStyle/>
          <a:p>
            <a:r>
              <a:rPr lang="en-IN" dirty="0"/>
              <a:t>These outcomes are specific to a program in addition to NBA defined POs, namely, Civil, Mechanical, Chemical, Computer science etc.,(2-4)</a:t>
            </a:r>
          </a:p>
          <a:p>
            <a:pPr fontAlgn="t"/>
            <a:endParaRPr lang="en-US" dirty="0"/>
          </a:p>
          <a:p>
            <a:pPr marL="82296" indent="0" fontAlgn="t">
              <a:buNone/>
            </a:pPr>
            <a:r>
              <a:rPr lang="en-US" b="1" dirty="0"/>
              <a:t>ELECTRICAL &amp; ELECTRONICS ENGINEERING</a:t>
            </a:r>
            <a:endParaRPr lang="en-US" dirty="0"/>
          </a:p>
          <a:p>
            <a:pPr marL="82296" indent="0" fontAlgn="t">
              <a:buNone/>
            </a:pPr>
            <a:r>
              <a:rPr lang="en-US" dirty="0"/>
              <a:t>At the end of the program, students will have the ability to:</a:t>
            </a:r>
          </a:p>
          <a:p>
            <a:pPr marL="82296" indent="0" fontAlgn="t">
              <a:buNone/>
            </a:pPr>
            <a:r>
              <a:rPr lang="en-US" b="1" dirty="0"/>
              <a:t>PSO1</a:t>
            </a:r>
            <a:endParaRPr lang="en-US" dirty="0"/>
          </a:p>
          <a:p>
            <a:pPr fontAlgn="t"/>
            <a:r>
              <a:rPr lang="en-US" dirty="0"/>
              <a:t>Develop models, analyze and assess the performance of different types of generation, transmission, distribution and protection mechanisms in power systems.</a:t>
            </a:r>
          </a:p>
          <a:p>
            <a:pPr marL="82296" indent="0" fontAlgn="t">
              <a:buNone/>
            </a:pPr>
            <a:r>
              <a:rPr lang="en-US" b="1" dirty="0"/>
              <a:t>PSO2</a:t>
            </a:r>
            <a:endParaRPr lang="en-US" dirty="0"/>
          </a:p>
          <a:p>
            <a:pPr fontAlgn="t"/>
            <a:r>
              <a:rPr lang="en-US" dirty="0"/>
              <a:t>Design, develop, analyze and test electrical and electronics systems; deploy control strategies for power electronics related and other applications.</a:t>
            </a:r>
          </a:p>
          <a:p>
            <a:pPr marL="82296" indent="0" fontAlgn="t">
              <a:buNone/>
            </a:pPr>
            <a:r>
              <a:rPr lang="en-US" b="1" dirty="0"/>
              <a:t>PSO3</a:t>
            </a:r>
            <a:endParaRPr lang="en-US" dirty="0"/>
          </a:p>
          <a:p>
            <a:pPr fontAlgn="t"/>
            <a:r>
              <a:rPr lang="en-US" dirty="0"/>
              <a:t>Measure, analyze, model and control the behavior of electrical quantities associated with constituents of energy or allied systems.</a:t>
            </a:r>
          </a:p>
        </p:txBody>
      </p:sp>
    </p:spTree>
    <p:extLst>
      <p:ext uri="{BB962C8B-B14F-4D97-AF65-F5344CB8AC3E}">
        <p14:creationId xmlns:p14="http://schemas.microsoft.com/office/powerpoint/2010/main" val="1113715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838200"/>
            <a:ext cx="8763000" cy="564952"/>
          </a:xfrm>
        </p:spPr>
        <p:txBody>
          <a:bodyPr anchor="ctr">
            <a:normAutofit/>
          </a:bodyPr>
          <a:lstStyle/>
          <a:p>
            <a:r>
              <a:rPr lang="en-US" dirty="0">
                <a:solidFill>
                  <a:srgbClr val="7030A0"/>
                </a:solidFill>
                <a:latin typeface="Arial Black" panose="020B0A04020102020204" pitchFamily="34" charset="0"/>
              </a:rPr>
              <a:t>Programme Specific Outcomes</a:t>
            </a:r>
            <a:endParaRPr lang="en-IN" dirty="0">
              <a:solidFill>
                <a:srgbClr val="7030A0"/>
              </a:solidFill>
              <a:latin typeface="Arial Black" panose="020B0A04020102020204" pitchFamily="34" charset="0"/>
            </a:endParaRPr>
          </a:p>
        </p:txBody>
      </p:sp>
      <p:sp>
        <p:nvSpPr>
          <p:cNvPr id="4" name="TextBox 3"/>
          <p:cNvSpPr txBox="1"/>
          <p:nvPr/>
        </p:nvSpPr>
        <p:spPr>
          <a:xfrm>
            <a:off x="1143000" y="1828800"/>
            <a:ext cx="8686800" cy="2492990"/>
          </a:xfrm>
          <a:prstGeom prst="rect">
            <a:avLst/>
          </a:prstGeom>
          <a:noFill/>
        </p:spPr>
        <p:txBody>
          <a:bodyPr wrap="square" rtlCol="0">
            <a:spAutoFit/>
          </a:bodyPr>
          <a:lstStyle/>
          <a:p>
            <a:pPr>
              <a:lnSpc>
                <a:spcPct val="150000"/>
              </a:lnSpc>
            </a:pPr>
            <a:r>
              <a:rPr lang="en-IN" sz="2600" dirty="0">
                <a:solidFill>
                  <a:srgbClr val="0000FF"/>
                </a:solidFill>
                <a:latin typeface="Tw Cen MT Condensed Extra Bold" panose="020B0803020202020204" pitchFamily="34" charset="0"/>
              </a:rPr>
              <a:t>•There should not be any repetition of POs already defined by NBA.</a:t>
            </a:r>
          </a:p>
          <a:p>
            <a:pPr>
              <a:lnSpc>
                <a:spcPct val="150000"/>
              </a:lnSpc>
            </a:pPr>
            <a:r>
              <a:rPr lang="en-IN" sz="2600" dirty="0">
                <a:solidFill>
                  <a:srgbClr val="0000FF"/>
                </a:solidFill>
                <a:latin typeface="Tw Cen MT Condensed Extra Bold" panose="020B0803020202020204" pitchFamily="34" charset="0"/>
              </a:rPr>
              <a:t>•Specific to the particular program </a:t>
            </a:r>
          </a:p>
          <a:p>
            <a:pPr>
              <a:lnSpc>
                <a:spcPct val="150000"/>
              </a:lnSpc>
            </a:pPr>
            <a:r>
              <a:rPr lang="en-IN" sz="2600" dirty="0">
                <a:solidFill>
                  <a:srgbClr val="0000FF"/>
                </a:solidFill>
                <a:latin typeface="Tw Cen MT Condensed Extra Bold" panose="020B0803020202020204" pitchFamily="34" charset="0"/>
              </a:rPr>
              <a:t>•2 to 4 in number </a:t>
            </a:r>
          </a:p>
          <a:p>
            <a:pPr>
              <a:lnSpc>
                <a:spcPct val="150000"/>
              </a:lnSpc>
            </a:pPr>
            <a:r>
              <a:rPr lang="en-IN" sz="2600" dirty="0">
                <a:solidFill>
                  <a:srgbClr val="0000FF"/>
                </a:solidFill>
                <a:latin typeface="Tw Cen MT Condensed Extra Bold" panose="020B0803020202020204" pitchFamily="34" charset="0"/>
              </a:rPr>
              <a:t>•Must have a process for arriving at them </a:t>
            </a:r>
          </a:p>
        </p:txBody>
      </p:sp>
    </p:spTree>
    <p:extLst>
      <p:ext uri="{BB962C8B-B14F-4D97-AF65-F5344CB8AC3E}">
        <p14:creationId xmlns:p14="http://schemas.microsoft.com/office/powerpoint/2010/main" val="3228993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33400"/>
            <a:ext cx="9328150" cy="304800"/>
          </a:xfrm>
        </p:spPr>
        <p:txBody>
          <a:bodyPr>
            <a:noAutofit/>
          </a:bodyPr>
          <a:lstStyle/>
          <a:p>
            <a:pPr algn="just"/>
            <a:r>
              <a:rPr lang="en-US" sz="2000" b="1" dirty="0">
                <a:solidFill>
                  <a:srgbClr val="FF0000"/>
                </a:solidFill>
                <a:latin typeface="Cambria" panose="02040503050406030204" pitchFamily="18" charset="0"/>
              </a:rPr>
              <a:t>CRITERION 3: Course Outcomes and Program Outcomes</a:t>
            </a:r>
          </a:p>
        </p:txBody>
      </p:sp>
      <p:sp>
        <p:nvSpPr>
          <p:cNvPr id="10" name="Rectangle 9"/>
          <p:cNvSpPr/>
          <p:nvPr/>
        </p:nvSpPr>
        <p:spPr>
          <a:xfrm>
            <a:off x="304800" y="1508212"/>
            <a:ext cx="9028430" cy="707886"/>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3.1.2. 	CO-PO matrices of courses selected in 3.1.1 (six matrices to be mentioned; one per semester from 3rd to 8th semester)</a:t>
            </a:r>
          </a:p>
        </p:txBody>
      </p:sp>
      <p:sp>
        <p:nvSpPr>
          <p:cNvPr id="12" name="Rectangle 11"/>
          <p:cNvSpPr/>
          <p:nvPr/>
        </p:nvSpPr>
        <p:spPr>
          <a:xfrm>
            <a:off x="609600" y="2419290"/>
            <a:ext cx="4868640" cy="400110"/>
          </a:xfrm>
          <a:prstGeom prst="rect">
            <a:avLst/>
          </a:prstGeom>
        </p:spPr>
        <p:txBody>
          <a:bodyPr wrap="none">
            <a:spAutoFit/>
          </a:bodyPr>
          <a:lstStyle/>
          <a:p>
            <a:pPr marL="457200" indent="-395288">
              <a:lnSpc>
                <a:spcPct val="100000"/>
              </a:lnSpc>
            </a:pPr>
            <a:r>
              <a:rPr lang="en-US" sz="2000" dirty="0">
                <a:solidFill>
                  <a:schemeClr val="tx2">
                    <a:shade val="30000"/>
                    <a:satMod val="150000"/>
                  </a:schemeClr>
                </a:solidFill>
                <a:latin typeface="Times New Roman" panose="02020603050405020304" pitchFamily="18" charset="0"/>
                <a:cs typeface="Times New Roman" panose="02020603050405020304" pitchFamily="18" charset="0"/>
              </a:rPr>
              <a:t>A.	Explanation of table to be ascertained (5)</a:t>
            </a:r>
          </a:p>
        </p:txBody>
      </p:sp>
      <p:sp>
        <p:nvSpPr>
          <p:cNvPr id="13" name="Rectangle 12"/>
          <p:cNvSpPr/>
          <p:nvPr/>
        </p:nvSpPr>
        <p:spPr>
          <a:xfrm>
            <a:off x="609600" y="2995136"/>
            <a:ext cx="7494270" cy="73866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a:t>
            </a:r>
            <a:r>
              <a:rPr lang="en-US" sz="1600" i="1" spc="-5" dirty="0">
                <a:latin typeface="Times New Roman"/>
                <a:cs typeface="Times New Roman"/>
              </a:rPr>
              <a:t>M</a:t>
            </a:r>
            <a:r>
              <a:rPr lang="en-US" sz="1600" i="1" dirty="0">
                <a:latin typeface="Times New Roman"/>
                <a:cs typeface="Times New Roman"/>
              </a:rPr>
              <a:t>apping to be</a:t>
            </a:r>
            <a:r>
              <a:rPr lang="en-US" sz="1600" i="1" spc="-5" dirty="0">
                <a:latin typeface="Times New Roman"/>
                <a:cs typeface="Times New Roman"/>
              </a:rPr>
              <a:t> 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f</a:t>
            </a:r>
            <a:r>
              <a:rPr lang="en-US" sz="1600" i="1" spc="10" dirty="0">
                <a:latin typeface="Times New Roman"/>
                <a:cs typeface="Times New Roman"/>
              </a:rPr>
              <a:t>o</a:t>
            </a:r>
            <a:r>
              <a:rPr lang="en-US" sz="1600" i="1" dirty="0">
                <a:latin typeface="Times New Roman"/>
                <a:cs typeface="Times New Roman"/>
              </a:rPr>
              <a:t>r </a:t>
            </a:r>
            <a:r>
              <a:rPr lang="en-US" sz="1600" i="1" dirty="0" err="1">
                <a:latin typeface="Times New Roman"/>
                <a:cs typeface="Times New Roman"/>
              </a:rPr>
              <a:t>atl</a:t>
            </a:r>
            <a:r>
              <a:rPr lang="en-US" sz="1600" i="1" spc="-5" dirty="0" err="1">
                <a:latin typeface="Times New Roman"/>
                <a:cs typeface="Times New Roman"/>
              </a:rPr>
              <a:t>e</a:t>
            </a:r>
            <a:r>
              <a:rPr lang="en-US" sz="1600" i="1" dirty="0" err="1">
                <a:latin typeface="Times New Roman"/>
                <a:cs typeface="Times New Roman"/>
              </a:rPr>
              <a:t>ast</a:t>
            </a:r>
            <a:r>
              <a:rPr lang="en-US" sz="1600" i="1" dirty="0">
                <a:latin typeface="Times New Roman"/>
                <a:cs typeface="Times New Roman"/>
              </a:rPr>
              <a:t> two matri</a:t>
            </a:r>
            <a:r>
              <a:rPr lang="en-US" sz="1600" i="1" spc="-5" dirty="0">
                <a:latin typeface="Times New Roman"/>
                <a:cs typeface="Times New Roman"/>
              </a:rPr>
              <a:t>ce</a:t>
            </a:r>
            <a:r>
              <a:rPr lang="en-US" sz="1600" i="1" dirty="0">
                <a:latin typeface="Times New Roman"/>
                <a:cs typeface="Times New Roman"/>
              </a:rPr>
              <a:t>s</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970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62000"/>
            <a:ext cx="8915400" cy="1938992"/>
          </a:xfrm>
          <a:prstGeom prst="rect">
            <a:avLst/>
          </a:prstGeom>
        </p:spPr>
        <p:txBody>
          <a:bodyPr wrap="square">
            <a:spAutoFit/>
          </a:bodyPr>
          <a:lstStyle/>
          <a:p>
            <a:pPr>
              <a:lnSpc>
                <a:spcPct val="150000"/>
              </a:lnSpc>
            </a:pPr>
            <a:r>
              <a:rPr lang="en-US" sz="2000" b="1" i="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Enter correlation levels 1, 2 or 3 as defined below:</a:t>
            </a:r>
          </a:p>
          <a:p>
            <a:pPr lvl="1">
              <a:lnSpc>
                <a:spcPct val="150000"/>
              </a:lnSpc>
            </a:pPr>
            <a:r>
              <a:rPr lang="en-US" sz="2000" dirty="0">
                <a:latin typeface="Times New Roman" panose="02020603050405020304" pitchFamily="18" charset="0"/>
                <a:cs typeface="Times New Roman" panose="02020603050405020304" pitchFamily="18" charset="0"/>
              </a:rPr>
              <a:t>1: Slight (Low) </a:t>
            </a:r>
          </a:p>
          <a:p>
            <a:pPr lvl="1">
              <a:lnSpc>
                <a:spcPct val="150000"/>
              </a:lnSpc>
            </a:pPr>
            <a:r>
              <a:rPr lang="en-US" sz="2000" dirty="0">
                <a:latin typeface="Times New Roman" panose="02020603050405020304" pitchFamily="18" charset="0"/>
                <a:cs typeface="Times New Roman" panose="02020603050405020304" pitchFamily="18" charset="0"/>
              </a:rPr>
              <a:t>2: Moderate (Medium) </a:t>
            </a:r>
          </a:p>
          <a:p>
            <a:pPr lvl="1">
              <a:lnSpc>
                <a:spcPct val="150000"/>
              </a:lnSpc>
            </a:pPr>
            <a:r>
              <a:rPr lang="en-US" sz="2000" dirty="0">
                <a:latin typeface="Times New Roman" panose="02020603050405020304" pitchFamily="18" charset="0"/>
                <a:cs typeface="Times New Roman" panose="02020603050405020304" pitchFamily="18" charset="0"/>
              </a:rPr>
              <a:t>3: Substantial (High)</a:t>
            </a:r>
          </a:p>
        </p:txBody>
      </p:sp>
      <p:sp>
        <p:nvSpPr>
          <p:cNvPr id="7" name="Rectangle 6"/>
          <p:cNvSpPr/>
          <p:nvPr/>
        </p:nvSpPr>
        <p:spPr>
          <a:xfrm>
            <a:off x="533400" y="2819400"/>
            <a:ext cx="8991600" cy="1323439"/>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3.1.3.	Program level Course-PO matrix of all courses INCLUDING first year courses</a:t>
            </a:r>
            <a:endParaRPr lang="en-US" sz="20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may be noted that contents of Table 3.1.2 must be consistent with information available in Table 3.1.3 for all the courses.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33400" y="4267200"/>
            <a:ext cx="8991600" cy="1338828"/>
          </a:xfrm>
          <a:prstGeom prst="rect">
            <a:avLst/>
          </a:prstGeom>
        </p:spPr>
        <p:txBody>
          <a:bodyPr wrap="square">
            <a:spAutoFit/>
          </a:bodyPr>
          <a:lstStyle/>
          <a:p>
            <a:pPr marL="44450">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114935" indent="-355600" algn="just">
              <a:lnSpc>
                <a:spcPct val="150000"/>
              </a:lnSpc>
            </a:pPr>
            <a:r>
              <a:rPr lang="en-US" sz="1600" i="1" spc="-5" dirty="0">
                <a:latin typeface="Times New Roman"/>
                <a:cs typeface="Times New Roman"/>
              </a:rPr>
              <a:t>A</a:t>
            </a:r>
            <a:r>
              <a:rPr lang="en-US" sz="1600" i="1" dirty="0">
                <a:latin typeface="Times New Roman"/>
                <a:cs typeface="Times New Roman"/>
              </a:rPr>
              <a:t>. 	</a:t>
            </a:r>
            <a:r>
              <a:rPr lang="en-US" i="1" spc="-5" dirty="0">
                <a:latin typeface="Times New Roman"/>
                <a:cs typeface="Times New Roman"/>
              </a:rPr>
              <a:t>M</a:t>
            </a:r>
            <a:r>
              <a:rPr lang="en-US" i="1" dirty="0">
                <a:latin typeface="Times New Roman"/>
                <a:cs typeface="Times New Roman"/>
              </a:rPr>
              <a:t>apping to be</a:t>
            </a:r>
            <a:r>
              <a:rPr lang="en-US" i="1" spc="-5" dirty="0">
                <a:latin typeface="Times New Roman"/>
                <a:cs typeface="Times New Roman"/>
              </a:rPr>
              <a:t> ve</a:t>
            </a:r>
            <a:r>
              <a:rPr lang="en-US" i="1" dirty="0">
                <a:latin typeface="Times New Roman"/>
                <a:cs typeface="Times New Roman"/>
              </a:rPr>
              <a:t>rified</a:t>
            </a:r>
            <a:r>
              <a:rPr lang="en-US" i="1" spc="-5" dirty="0">
                <a:latin typeface="Times New Roman"/>
                <a:cs typeface="Times New Roman"/>
              </a:rPr>
              <a:t> </a:t>
            </a:r>
            <a:r>
              <a:rPr lang="en-US" i="1" dirty="0">
                <a:latin typeface="Times New Roman"/>
                <a:cs typeface="Times New Roman"/>
              </a:rPr>
              <a:t>f</a:t>
            </a:r>
            <a:r>
              <a:rPr lang="en-US" i="1" spc="10" dirty="0">
                <a:latin typeface="Times New Roman"/>
                <a:cs typeface="Times New Roman"/>
              </a:rPr>
              <a:t>o</a:t>
            </a:r>
            <a:r>
              <a:rPr lang="en-US" i="1" dirty="0">
                <a:latin typeface="Times New Roman"/>
                <a:cs typeface="Times New Roman"/>
              </a:rPr>
              <a:t>r </a:t>
            </a:r>
            <a:r>
              <a:rPr lang="en-US" i="1" dirty="0" err="1">
                <a:latin typeface="Times New Roman"/>
                <a:cs typeface="Times New Roman"/>
              </a:rPr>
              <a:t>atl</a:t>
            </a:r>
            <a:r>
              <a:rPr lang="en-US" i="1" spc="-5" dirty="0" err="1">
                <a:latin typeface="Times New Roman"/>
                <a:cs typeface="Times New Roman"/>
              </a:rPr>
              <a:t>e</a:t>
            </a:r>
            <a:r>
              <a:rPr lang="en-US" i="1" dirty="0" err="1">
                <a:latin typeface="Times New Roman"/>
                <a:cs typeface="Times New Roman"/>
              </a:rPr>
              <a:t>ast</a:t>
            </a:r>
            <a:r>
              <a:rPr lang="en-US" i="1" spc="5" dirty="0">
                <a:latin typeface="Times New Roman"/>
                <a:cs typeface="Times New Roman"/>
              </a:rPr>
              <a:t> </a:t>
            </a:r>
            <a:r>
              <a:rPr lang="en-US" i="1" dirty="0">
                <a:latin typeface="Times New Roman"/>
                <a:cs typeface="Times New Roman"/>
              </a:rPr>
              <a:t>one</a:t>
            </a:r>
            <a:r>
              <a:rPr lang="en-US" i="1" spc="-5" dirty="0">
                <a:latin typeface="Times New Roman"/>
                <a:cs typeface="Times New Roman"/>
              </a:rPr>
              <a:t> c</a:t>
            </a:r>
            <a:r>
              <a:rPr lang="en-US" i="1" dirty="0">
                <a:latin typeface="Times New Roman"/>
                <a:cs typeface="Times New Roman"/>
              </a:rPr>
              <a:t>ourse</a:t>
            </a:r>
            <a:r>
              <a:rPr lang="en-US" i="1" spc="-5" dirty="0">
                <a:latin typeface="Times New Roman"/>
                <a:cs typeface="Times New Roman"/>
              </a:rPr>
              <a:t> </a:t>
            </a:r>
            <a:r>
              <a:rPr lang="en-US" i="1" dirty="0">
                <a:latin typeface="Times New Roman"/>
                <a:cs typeface="Times New Roman"/>
              </a:rPr>
              <a:t>p</a:t>
            </a:r>
            <a:r>
              <a:rPr lang="en-US" i="1" spc="-5" dirty="0">
                <a:latin typeface="Times New Roman"/>
                <a:cs typeface="Times New Roman"/>
              </a:rPr>
              <a:t>e</a:t>
            </a:r>
            <a:r>
              <a:rPr lang="en-US" i="1" dirty="0">
                <a:latin typeface="Times New Roman"/>
                <a:cs typeface="Times New Roman"/>
              </a:rPr>
              <a:t>r </a:t>
            </a:r>
            <a:r>
              <a:rPr lang="en-US" i="1" spc="5" dirty="0">
                <a:latin typeface="Times New Roman"/>
                <a:cs typeface="Times New Roman"/>
              </a:rPr>
              <a:t>y</a:t>
            </a:r>
            <a:r>
              <a:rPr lang="en-US" i="1" spc="-5" dirty="0">
                <a:latin typeface="Times New Roman"/>
                <a:cs typeface="Times New Roman"/>
              </a:rPr>
              <a:t>e</a:t>
            </a:r>
            <a:r>
              <a:rPr lang="en-US" i="1" dirty="0">
                <a:latin typeface="Times New Roman"/>
                <a:cs typeface="Times New Roman"/>
              </a:rPr>
              <a:t>ar of study;</a:t>
            </a:r>
            <a:r>
              <a:rPr lang="en-US" i="1" spc="-5" dirty="0">
                <a:latin typeface="Times New Roman"/>
                <a:cs typeface="Times New Roman"/>
              </a:rPr>
              <a:t> </a:t>
            </a:r>
            <a:r>
              <a:rPr lang="en-US" i="1" dirty="0">
                <a:latin typeface="Times New Roman"/>
                <a:cs typeface="Times New Roman"/>
              </a:rPr>
              <a:t>program o</a:t>
            </a:r>
            <a:r>
              <a:rPr lang="en-US" i="1" spc="10" dirty="0">
                <a:latin typeface="Times New Roman"/>
                <a:cs typeface="Times New Roman"/>
              </a:rPr>
              <a:t>u</a:t>
            </a:r>
            <a:r>
              <a:rPr lang="en-US" i="1" dirty="0">
                <a:latin typeface="Times New Roman"/>
                <a:cs typeface="Times New Roman"/>
              </a:rPr>
              <a:t>tco</a:t>
            </a:r>
            <a:r>
              <a:rPr lang="en-US" i="1" spc="-5" dirty="0">
                <a:latin typeface="Times New Roman"/>
                <a:cs typeface="Times New Roman"/>
              </a:rPr>
              <a:t>me</a:t>
            </a:r>
            <a:r>
              <a:rPr lang="en-US" i="1" dirty="0">
                <a:latin typeface="Times New Roman"/>
                <a:cs typeface="Times New Roman"/>
              </a:rPr>
              <a:t>s and program sp</a:t>
            </a:r>
            <a:r>
              <a:rPr lang="en-US" i="1" spc="5" dirty="0">
                <a:latin typeface="Times New Roman"/>
                <a:cs typeface="Times New Roman"/>
              </a:rPr>
              <a:t>e</a:t>
            </a:r>
            <a:r>
              <a:rPr lang="en-US" i="1" spc="-5" dirty="0">
                <a:latin typeface="Times New Roman"/>
                <a:cs typeface="Times New Roman"/>
              </a:rPr>
              <a:t>c</a:t>
            </a:r>
            <a:r>
              <a:rPr lang="en-US" i="1" dirty="0">
                <a:latin typeface="Times New Roman"/>
                <a:cs typeface="Times New Roman"/>
              </a:rPr>
              <a:t>ific outco</a:t>
            </a:r>
            <a:r>
              <a:rPr lang="en-US" i="1" spc="-5" dirty="0">
                <a:latin typeface="Times New Roman"/>
                <a:cs typeface="Times New Roman"/>
              </a:rPr>
              <a:t>me</a:t>
            </a:r>
            <a:r>
              <a:rPr lang="en-US" i="1" dirty="0">
                <a:latin typeface="Times New Roman"/>
                <a:cs typeface="Times New Roman"/>
              </a:rPr>
              <a:t>s g</a:t>
            </a:r>
            <a:r>
              <a:rPr lang="en-US" i="1" spc="-5" dirty="0">
                <a:latin typeface="Times New Roman"/>
                <a:cs typeface="Times New Roman"/>
              </a:rPr>
              <a:t>e</a:t>
            </a:r>
            <a:r>
              <a:rPr lang="en-US" i="1" dirty="0">
                <a:latin typeface="Times New Roman"/>
                <a:cs typeface="Times New Roman"/>
              </a:rPr>
              <a:t>tting </a:t>
            </a:r>
            <a:r>
              <a:rPr lang="en-US" i="1" spc="5" dirty="0">
                <a:latin typeface="Times New Roman"/>
                <a:cs typeface="Times New Roman"/>
              </a:rPr>
              <a:t>m</a:t>
            </a:r>
            <a:r>
              <a:rPr lang="en-US" i="1" dirty="0">
                <a:latin typeface="Times New Roman"/>
                <a:cs typeface="Times New Roman"/>
              </a:rPr>
              <a:t>app</a:t>
            </a:r>
            <a:r>
              <a:rPr lang="en-US" i="1" spc="-5" dirty="0">
                <a:latin typeface="Times New Roman"/>
                <a:cs typeface="Times New Roman"/>
              </a:rPr>
              <a:t>e</a:t>
            </a:r>
            <a:r>
              <a:rPr lang="en-US" i="1" dirty="0">
                <a:latin typeface="Times New Roman"/>
                <a:cs typeface="Times New Roman"/>
              </a:rPr>
              <a:t>d with the</a:t>
            </a:r>
            <a:r>
              <a:rPr lang="en-US" i="1" spc="-5" dirty="0">
                <a:latin typeface="Times New Roman"/>
                <a:cs typeface="Times New Roman"/>
              </a:rPr>
              <a:t> c</a:t>
            </a:r>
            <a:r>
              <a:rPr lang="en-US" i="1" dirty="0">
                <a:latin typeface="Times New Roman"/>
                <a:cs typeface="Times New Roman"/>
              </a:rPr>
              <a:t>ore</a:t>
            </a:r>
            <a:r>
              <a:rPr lang="en-US" i="1" spc="-5" dirty="0">
                <a:latin typeface="Times New Roman"/>
                <a:cs typeface="Times New Roman"/>
              </a:rPr>
              <a:t> c</a:t>
            </a:r>
            <a:r>
              <a:rPr lang="en-US" i="1" dirty="0">
                <a:latin typeface="Times New Roman"/>
                <a:cs typeface="Times New Roman"/>
              </a:rPr>
              <a:t>ourses</a:t>
            </a:r>
            <a:r>
              <a:rPr lang="en-US" i="1" spc="-5" dirty="0">
                <a:latin typeface="Times New Roman"/>
                <a:cs typeface="Times New Roman"/>
              </a:rPr>
              <a:t> </a:t>
            </a:r>
            <a:r>
              <a:rPr lang="en-US" i="1" dirty="0">
                <a:latin typeface="Times New Roman"/>
                <a:cs typeface="Times New Roman"/>
              </a:rPr>
              <a:t>are</a:t>
            </a:r>
            <a:r>
              <a:rPr lang="en-US" i="1" spc="5" dirty="0">
                <a:latin typeface="Times New Roman"/>
                <a:cs typeface="Times New Roman"/>
              </a:rPr>
              <a:t> </a:t>
            </a:r>
            <a:r>
              <a:rPr lang="en-US" i="1" dirty="0">
                <a:latin typeface="Times New Roman"/>
                <a:cs typeface="Times New Roman"/>
              </a:rPr>
              <a:t>also to be</a:t>
            </a:r>
            <a:r>
              <a:rPr lang="en-US" i="1" spc="-5" dirty="0">
                <a:latin typeface="Times New Roman"/>
                <a:cs typeface="Times New Roman"/>
              </a:rPr>
              <a:t> ve</a:t>
            </a:r>
            <a:r>
              <a:rPr lang="en-US" i="1" dirty="0">
                <a:latin typeface="Times New Roman"/>
                <a:cs typeface="Times New Roman"/>
              </a:rPr>
              <a:t>rified</a:t>
            </a:r>
            <a:endParaRPr lang="en-US" dirty="0">
              <a:latin typeface="Times New Roman"/>
              <a:cs typeface="Times New Roman"/>
            </a:endParaRPr>
          </a:p>
        </p:txBody>
      </p:sp>
    </p:spTree>
    <p:extLst>
      <p:ext uri="{BB962C8B-B14F-4D97-AF65-F5344CB8AC3E}">
        <p14:creationId xmlns:p14="http://schemas.microsoft.com/office/powerpoint/2010/main" val="328005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34218"/>
            <a:ext cx="6161087" cy="6342782"/>
          </a:xfrm>
          <a:prstGeom prst="rect">
            <a:avLst/>
          </a:prstGeom>
        </p:spPr>
      </p:pic>
    </p:spTree>
    <p:extLst>
      <p:ext uri="{BB962C8B-B14F-4D97-AF65-F5344CB8AC3E}">
        <p14:creationId xmlns:p14="http://schemas.microsoft.com/office/powerpoint/2010/main" val="3259200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6" y="274638"/>
            <a:ext cx="7772400" cy="639762"/>
          </a:xfrm>
        </p:spPr>
        <p:txBody>
          <a:bodyPr>
            <a:normAutofit/>
          </a:bodyPr>
          <a:lstStyle/>
          <a:p>
            <a:r>
              <a:rPr lang="en-IN" sz="3000" b="1" dirty="0">
                <a:solidFill>
                  <a:srgbClr val="FF0000"/>
                </a:solidFill>
                <a:effectLst/>
                <a:latin typeface="Bookman Old Style" panose="02050604050505020204" pitchFamily="18" charset="0"/>
                <a:cs typeface="Times New Roman" panose="02020603050405020304" pitchFamily="18" charset="0"/>
              </a:rPr>
              <a:t>Course Outcomes</a:t>
            </a:r>
            <a:endParaRPr lang="en-IN" sz="3000" dirty="0"/>
          </a:p>
        </p:txBody>
      </p:sp>
      <p:sp>
        <p:nvSpPr>
          <p:cNvPr id="3" name="Content Placeholder 2"/>
          <p:cNvSpPr>
            <a:spLocks noGrp="1"/>
          </p:cNvSpPr>
          <p:nvPr>
            <p:ph idx="1"/>
          </p:nvPr>
        </p:nvSpPr>
        <p:spPr>
          <a:xfrm>
            <a:off x="1219201" y="1066800"/>
            <a:ext cx="8458200" cy="5606752"/>
          </a:xfrm>
        </p:spPr>
        <p:txBody>
          <a:bodyPr>
            <a:normAutofit fontScale="25000" lnSpcReduction="20000"/>
          </a:bodyPr>
          <a:lstStyle/>
          <a:p>
            <a:pPr marL="82296" indent="0" algn="just">
              <a:buNone/>
            </a:pPr>
            <a:r>
              <a:rPr lang="en-IN" sz="7200" b="1" dirty="0">
                <a:solidFill>
                  <a:srgbClr val="00B050"/>
                </a:solidFill>
                <a:latin typeface="Bookman Old Style" panose="02050604050505020204" pitchFamily="18" charset="0"/>
                <a:ea typeface="+mj-ea"/>
                <a:cs typeface="Times New Roman" panose="02020603050405020304" pitchFamily="18" charset="0"/>
              </a:rPr>
              <a:t>Engineering Physics (Not a Good Example)</a:t>
            </a:r>
          </a:p>
          <a:p>
            <a:pPr marL="82296" indent="0" algn="just">
              <a:buNone/>
            </a:pPr>
            <a:endParaRPr lang="en-US" sz="3800" b="1" dirty="0">
              <a:solidFill>
                <a:srgbClr val="00B050"/>
              </a:solidFill>
              <a:latin typeface="Bookman Old Style" panose="02050604050505020204" pitchFamily="18" charset="0"/>
              <a:ea typeface="+mj-ea"/>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CO1:	</a:t>
            </a:r>
            <a:r>
              <a:rPr lang="en-US" sz="8800" dirty="0">
                <a:solidFill>
                  <a:srgbClr val="FF0000"/>
                </a:solidFill>
                <a:latin typeface="Times New Roman" panose="02020603050405020304" pitchFamily="18" charset="0"/>
                <a:cs typeface="Times New Roman" panose="02020603050405020304" pitchFamily="18" charset="0"/>
              </a:rPr>
              <a:t>Understand </a:t>
            </a:r>
            <a:r>
              <a:rPr lang="en-US" sz="8800" dirty="0">
                <a:latin typeface="Times New Roman" panose="02020603050405020304" pitchFamily="18" charset="0"/>
                <a:cs typeface="Times New Roman" panose="02020603050405020304" pitchFamily="18" charset="0"/>
              </a:rPr>
              <a:t>the knowledge of basic quantum mechanics, to set up one-dimensional Schrodinger’s wave equations and its application to few physical problems.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CO2: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fundamental aspects of crystallography, able to recognize various planes in a crystal and have knowledge of structure determination using x-rays.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CO3: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role of free electrons in determining the properties of metals, the concept of Fermi energy, and the domain formation in ferromagnetic materials.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CO4: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basic laser physics, working of lasers, holography and principle of propagation of light in optical fibers.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CO5: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theory of free, damped and forced vibrations of a particle and also the concept of resonance and its applications in ESR &amp; NMR.</a:t>
            </a:r>
          </a:p>
          <a:p>
            <a:pPr marL="82296" indent="0" algn="just">
              <a:buNone/>
            </a:pPr>
            <a:endParaRPr lang="en-US" sz="6000" dirty="0">
              <a:latin typeface="Times New Roman" panose="02020603050405020304" pitchFamily="18" charset="0"/>
              <a:cs typeface="Times New Roman" panose="02020603050405020304" pitchFamily="18" charset="0"/>
            </a:endParaRPr>
          </a:p>
          <a:p>
            <a:pPr marL="82296" indent="0" algn="just">
              <a:buNone/>
            </a:pPr>
            <a:r>
              <a:rPr lang="en-US" sz="8800" b="1" dirty="0">
                <a:solidFill>
                  <a:srgbClr val="FF0000"/>
                </a:solidFill>
                <a:latin typeface="Times New Roman" panose="02020603050405020304" pitchFamily="18" charset="0"/>
                <a:cs typeface="Times New Roman" panose="02020603050405020304" pitchFamily="18" charset="0"/>
              </a:rPr>
              <a:t>What level of BLOOM,s Taxonomy you want your students to achieve?</a:t>
            </a:r>
            <a:endParaRPr lang="en-IN"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90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924800" cy="609600"/>
          </a:xfrm>
        </p:spPr>
        <p:txBody>
          <a:bodyPr>
            <a:normAutofit fontScale="90000"/>
          </a:bodyPr>
          <a:lstStyle/>
          <a:p>
            <a:pPr>
              <a:lnSpc>
                <a:spcPct val="115000"/>
              </a:lnSpc>
              <a:spcAft>
                <a:spcPts val="0"/>
              </a:spcAft>
            </a:pPr>
            <a:r>
              <a:rPr lang="en-US" sz="31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Course Title: Strength of Materials</a:t>
            </a:r>
            <a:br>
              <a:rPr lang="en-IN" sz="3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4" name="Text Box 4"/>
          <p:cNvSpPr txBox="1">
            <a:spLocks noGrp="1"/>
          </p:cNvSpPr>
          <p:nvPr>
            <p:ph idx="1"/>
          </p:nvPr>
        </p:nvSpPr>
        <p:spPr>
          <a:xfrm>
            <a:off x="990604" y="762000"/>
            <a:ext cx="8686800" cy="6019800"/>
          </a:xfrm>
          <a:prstGeom prst="rect">
            <a:avLst/>
          </a:prstGeom>
          <a:noFill/>
          <a:ln>
            <a:solidFill>
              <a:schemeClr val="accent5">
                <a:lumMod val="60000"/>
                <a:lumOff val="40000"/>
              </a:schemeClr>
            </a:solid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82296" indent="0">
              <a:lnSpc>
                <a:spcPct val="115000"/>
              </a:lnSpc>
              <a:spcAft>
                <a:spcPts val="0"/>
              </a:spcAft>
              <a:buNone/>
            </a:pPr>
            <a:r>
              <a:rPr lang="en-US" sz="2400" b="1" u="none" strike="noStrike"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2400" b="1" u="sng"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Course Outcomes: </a:t>
            </a:r>
            <a:r>
              <a:rPr lang="en-US" sz="2400" b="1" u="sng" dirty="0">
                <a:solidFill>
                  <a:srgbClr val="00B050"/>
                </a:solidFill>
                <a:effectLst/>
                <a:latin typeface="Cambria" panose="02040503050406030204" pitchFamily="18" charset="0"/>
                <a:ea typeface="Calibri" panose="020F0502020204030204" pitchFamily="34" charset="0"/>
                <a:cs typeface="Times New Roman" panose="02020603050405020304" pitchFamily="18" charset="0"/>
              </a:rPr>
              <a:t>Example</a:t>
            </a:r>
            <a:endParaRPr lang="en-IN"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82296" indent="0">
              <a:lnSpc>
                <a:spcPct val="115000"/>
              </a:lnSpc>
              <a:spcAft>
                <a:spcPts val="0"/>
              </a:spcAft>
              <a:buNone/>
            </a:pPr>
            <a:r>
              <a:rPr lang="en-US" sz="2400" b="1" u="none" strike="noStrike"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2400" dirty="0">
                <a:effectLst/>
                <a:latin typeface="Cambria" panose="02040503050406030204" pitchFamily="18" charset="0"/>
                <a:ea typeface="Calibri" panose="020F0502020204030204" pitchFamily="34" charset="0"/>
                <a:cs typeface="Times New Roman" panose="02020603050405020304" pitchFamily="18" charset="0"/>
              </a:rPr>
              <a:t>At the end of the course, student is able to:</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u="sng" dirty="0">
                <a:effectLst/>
                <a:latin typeface="Cambria" panose="02040503050406030204" pitchFamily="18" charset="0"/>
                <a:ea typeface="Calibri" panose="020F0502020204030204" pitchFamily="34" charset="0"/>
                <a:cs typeface="Times New Roman" panose="02020603050405020304" pitchFamily="18" charset="0"/>
              </a:rPr>
              <a:t>Apply </a:t>
            </a:r>
            <a:r>
              <a:rPr lang="en-US" sz="2400" u="sng" dirty="0">
                <a:effectLst/>
                <a:latin typeface="Cambria" panose="02040503050406030204" pitchFamily="18" charset="0"/>
                <a:ea typeface="Calibri" panose="020F0502020204030204" pitchFamily="34" charset="0"/>
                <a:cs typeface="Times New Roman" panose="02020603050405020304" pitchFamily="18" charset="0"/>
              </a:rPr>
              <a:t>laws of physics </a:t>
            </a:r>
            <a:r>
              <a:rPr lang="en-US" sz="2400" dirty="0">
                <a:effectLst/>
                <a:latin typeface="Cambria" panose="02040503050406030204" pitchFamily="18" charset="0"/>
                <a:ea typeface="Calibri" panose="020F0502020204030204" pitchFamily="34" charset="0"/>
                <a:cs typeface="Times New Roman" panose="02020603050405020304" pitchFamily="18" charset="0"/>
              </a:rPr>
              <a:t>(</a:t>
            </a:r>
            <a:r>
              <a:rPr lang="en-US" sz="2400" dirty="0" err="1">
                <a:effectLst/>
                <a:latin typeface="Cambria" panose="02040503050406030204" pitchFamily="18" charset="0"/>
                <a:ea typeface="Calibri" panose="020F0502020204030204" pitchFamily="34" charset="0"/>
                <a:cs typeface="Times New Roman" panose="02020603050405020304" pitchFamily="18" charset="0"/>
              </a:rPr>
              <a:t>eg</a:t>
            </a:r>
            <a:r>
              <a:rPr lang="en-US" sz="2400" dirty="0">
                <a:effectLst/>
                <a:latin typeface="Cambria" panose="02040503050406030204" pitchFamily="18" charset="0"/>
                <a:ea typeface="Calibri" panose="020F0502020204030204" pitchFamily="34" charset="0"/>
                <a:cs typeface="Times New Roman" panose="02020603050405020304" pitchFamily="18" charset="0"/>
              </a:rPr>
              <a:t>..Hook’s law, etc.,) to compute different </a:t>
            </a:r>
            <a:r>
              <a:rPr lang="en-US" sz="2400" u="sng" dirty="0">
                <a:effectLst/>
                <a:latin typeface="Cambria" panose="02040503050406030204" pitchFamily="18" charset="0"/>
                <a:ea typeface="Calibri" panose="020F0502020204030204" pitchFamily="34" charset="0"/>
                <a:cs typeface="Times New Roman" panose="02020603050405020304" pitchFamily="18" charset="0"/>
              </a:rPr>
              <a:t>types of response (stress and deformation) </a:t>
            </a:r>
            <a:r>
              <a:rPr lang="en-US" sz="2400" dirty="0">
                <a:effectLst/>
                <a:latin typeface="Cambria" panose="02040503050406030204" pitchFamily="18" charset="0"/>
                <a:ea typeface="Calibri" panose="020F0502020204030204" pitchFamily="34" charset="0"/>
                <a:cs typeface="Times New Roman" panose="02020603050405020304" pitchFamily="18" charset="0"/>
              </a:rPr>
              <a:t>in the given materials. (PO 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err="1">
                <a:effectLst/>
                <a:latin typeface="Cambria" panose="02040503050406030204" pitchFamily="18" charset="0"/>
                <a:ea typeface="Calibri" panose="020F0502020204030204" pitchFamily="34" charset="0"/>
                <a:cs typeface="Times New Roman" panose="02020603050405020304" pitchFamily="18" charset="0"/>
              </a:rPr>
              <a:t>Analyse</a:t>
            </a:r>
            <a:r>
              <a:rPr lang="en-US" sz="2400" b="1" dirty="0">
                <a:effectLst/>
                <a:latin typeface="Cambria" panose="02040503050406030204" pitchFamily="18" charset="0"/>
                <a:ea typeface="Calibri" panose="020F0502020204030204" pitchFamily="34" charset="0"/>
                <a:cs typeface="Times New Roman" panose="02020603050405020304" pitchFamily="18" charset="0"/>
              </a:rPr>
              <a:t> </a:t>
            </a:r>
            <a:r>
              <a:rPr lang="en-US" sz="2400" dirty="0">
                <a:effectLst/>
                <a:latin typeface="Cambria" panose="02040503050406030204" pitchFamily="18" charset="0"/>
                <a:ea typeface="Calibri" panose="020F0502020204030204" pitchFamily="34" charset="0"/>
                <a:cs typeface="Times New Roman" panose="02020603050405020304" pitchFamily="18" charset="0"/>
              </a:rPr>
              <a:t>structural elements for different force systems to compute design parameters (BM and SF) (PO2)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Design </a:t>
            </a:r>
            <a:r>
              <a:rPr lang="en-US" sz="2400" dirty="0">
                <a:effectLst/>
                <a:latin typeface="Cambria" panose="02040503050406030204" pitchFamily="18" charset="0"/>
                <a:ea typeface="Calibri" panose="020F0502020204030204" pitchFamily="34" charset="0"/>
                <a:cs typeface="Times New Roman" panose="02020603050405020304" pitchFamily="18" charset="0"/>
              </a:rPr>
              <a:t>compression elements using engineering principles to resist any given loads. (PO3)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Conduct </a:t>
            </a:r>
            <a:r>
              <a:rPr lang="en-US" sz="2400" dirty="0">
                <a:effectLst/>
                <a:latin typeface="Cambria" panose="02040503050406030204" pitchFamily="18" charset="0"/>
                <a:ea typeface="Calibri" panose="020F0502020204030204" pitchFamily="34" charset="0"/>
                <a:cs typeface="Times New Roman" panose="02020603050405020304" pitchFamily="18" charset="0"/>
              </a:rPr>
              <a:t>experiments to validate physical behaviour of materials/components.(PO4)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Prepare </a:t>
            </a:r>
            <a:r>
              <a:rPr lang="en-US" sz="2400" dirty="0">
                <a:effectLst/>
                <a:latin typeface="Cambria" panose="02040503050406030204" pitchFamily="18" charset="0"/>
                <a:ea typeface="Calibri" panose="020F0502020204030204" pitchFamily="34" charset="0"/>
                <a:cs typeface="Times New Roman" panose="02020603050405020304" pitchFamily="18" charset="0"/>
              </a:rPr>
              <a:t>laboratory reports on interpretation of experimental results (P10)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086604" y="1314212"/>
            <a:ext cx="1752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C00000"/>
                </a:solidFill>
              </a:rPr>
              <a:t>Action Verb</a:t>
            </a:r>
          </a:p>
        </p:txBody>
      </p:sp>
      <p:cxnSp>
        <p:nvCxnSpPr>
          <p:cNvPr id="7" name="Straight Arrow Connector 6"/>
          <p:cNvCxnSpPr/>
          <p:nvPr/>
        </p:nvCxnSpPr>
        <p:spPr>
          <a:xfrm flipH="1">
            <a:off x="2362200" y="1650104"/>
            <a:ext cx="4800600" cy="5450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248404" y="2590800"/>
            <a:ext cx="14478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4" y="2743200"/>
            <a:ext cx="2209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C00000"/>
                </a:solidFill>
              </a:rPr>
              <a:t>Learning Statement</a:t>
            </a:r>
          </a:p>
        </p:txBody>
      </p:sp>
    </p:spTree>
    <p:extLst>
      <p:ext uri="{BB962C8B-B14F-4D97-AF65-F5344CB8AC3E}">
        <p14:creationId xmlns:p14="http://schemas.microsoft.com/office/powerpoint/2010/main" val="2529169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6096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CO-PO Relationship</a:t>
            </a:r>
            <a:endParaRPr lang="en-US" sz="3000" b="1" dirty="0">
              <a:solidFill>
                <a:srgbClr val="00B0F0"/>
              </a:solidFill>
              <a:effectLst/>
              <a:latin typeface="Bookman Old Style" panose="02050604050505020204" pitchFamily="18" charset="0"/>
              <a:cs typeface="Times New Roman" panose="02020603050405020304" pitchFamily="18" charset="0"/>
            </a:endParaRPr>
          </a:p>
        </p:txBody>
      </p:sp>
      <p:sp>
        <p:nvSpPr>
          <p:cNvPr id="3" name="Subtitle 2"/>
          <p:cNvSpPr>
            <a:spLocks noGrp="1"/>
          </p:cNvSpPr>
          <p:nvPr>
            <p:ph type="subTitle" idx="1"/>
          </p:nvPr>
        </p:nvSpPr>
        <p:spPr>
          <a:xfrm>
            <a:off x="1295400" y="1066800"/>
            <a:ext cx="8305800" cy="3276600"/>
          </a:xfrm>
        </p:spPr>
        <p:txBody>
          <a:bodyPr anchor="ctr">
            <a:noAutofit/>
          </a:bodyPr>
          <a:lstStyle/>
          <a:p>
            <a:pPr marL="484632" indent="-457200" algn="just">
              <a:spcAft>
                <a:spcPts val="600"/>
              </a:spcAft>
              <a:buClr>
                <a:srgbClr val="0000FF"/>
              </a:buClr>
              <a:buFont typeface="Symbol" panose="05050102010706020507" pitchFamily="18" charset="2"/>
              <a:buChar char="·"/>
            </a:pPr>
            <a:r>
              <a:rPr lang="en-US" dirty="0">
                <a:solidFill>
                  <a:srgbClr val="0000FF"/>
                </a:solidFill>
                <a:latin typeface="Times New Roman" panose="02020603050405020304" pitchFamily="18" charset="0"/>
                <a:cs typeface="Times New Roman" panose="02020603050405020304" pitchFamily="18" charset="0"/>
              </a:rPr>
              <a:t>Each CO can be identified to address a subset of POs</a:t>
            </a:r>
          </a:p>
          <a:p>
            <a:pPr marL="484632" indent="-457200" algn="just">
              <a:spcAft>
                <a:spcPts val="600"/>
              </a:spcAft>
              <a:buClr>
                <a:srgbClr val="0000FF"/>
              </a:buClr>
              <a:buFont typeface="Symbol" panose="05050102010706020507" pitchFamily="18" charset="2"/>
              <a:buChar char="·"/>
            </a:pPr>
            <a:r>
              <a:rPr lang="en-US" dirty="0">
                <a:solidFill>
                  <a:srgbClr val="FF00FF"/>
                </a:solidFill>
                <a:latin typeface="Times New Roman" panose="02020603050405020304" pitchFamily="18" charset="0"/>
                <a:cs typeface="Times New Roman" panose="02020603050405020304" pitchFamily="18" charset="0"/>
              </a:rPr>
              <a:t>Based on the number of COs and the sessions dedicated to them it is possible to identify the strength of mapping (1, 2 or 3) to POs</a:t>
            </a:r>
          </a:p>
          <a:p>
            <a:pPr marL="484632" indent="-457200" algn="just">
              <a:spcAft>
                <a:spcPts val="600"/>
              </a:spcAft>
              <a:buClr>
                <a:srgbClr val="0000FF"/>
              </a:buClr>
              <a:buFont typeface="Symbol" panose="05050102010706020507" pitchFamily="18" charset="2"/>
              <a:buChar char="·"/>
            </a:pPr>
            <a:r>
              <a:rPr lang="en-US" dirty="0">
                <a:solidFill>
                  <a:srgbClr val="800000"/>
                </a:solidFill>
                <a:latin typeface="Times New Roman" panose="02020603050405020304" pitchFamily="18" charset="0"/>
                <a:cs typeface="Times New Roman" panose="02020603050405020304" pitchFamily="18" charset="0"/>
              </a:rPr>
              <a:t>Based on these strengths of selected POs a CO matrix can be established.</a:t>
            </a:r>
          </a:p>
        </p:txBody>
      </p:sp>
    </p:spTree>
    <p:extLst>
      <p:ext uri="{BB962C8B-B14F-4D97-AF65-F5344CB8AC3E}">
        <p14:creationId xmlns:p14="http://schemas.microsoft.com/office/powerpoint/2010/main" val="2410832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5" y="274638"/>
            <a:ext cx="8535162" cy="1858962"/>
          </a:xfrm>
        </p:spPr>
        <p:txBody>
          <a:bodyPr>
            <a:normAutofit/>
          </a:bodyPr>
          <a:lstStyle/>
          <a:p>
            <a:pPr marL="914400" indent="-914400" algn="just"/>
            <a:r>
              <a:rPr lang="en-IN" sz="2200" dirty="0">
                <a:effectLst/>
                <a:latin typeface="Times New Roman" panose="02020603050405020304" pitchFamily="18" charset="0"/>
                <a:cs typeface="Times New Roman" panose="02020603050405020304" pitchFamily="18" charset="0"/>
              </a:rPr>
              <a:t>PO1:</a:t>
            </a:r>
            <a:r>
              <a:rPr lang="en-IN" dirty="0"/>
              <a:t>	</a:t>
            </a:r>
            <a:r>
              <a:rPr lang="en-US" sz="2200" b="1" dirty="0">
                <a:solidFill>
                  <a:srgbClr val="0000FF"/>
                </a:solidFill>
                <a:latin typeface="Times New Roman" panose="02020603050405020304" pitchFamily="18" charset="0"/>
                <a:cs typeface="Times New Roman" panose="02020603050405020304" pitchFamily="18" charset="0"/>
              </a:rPr>
              <a:t>Engineering Knowledge</a:t>
            </a:r>
            <a:r>
              <a:rPr lang="en-US" sz="2200" dirty="0">
                <a:solidFill>
                  <a:srgbClr val="0000FF"/>
                </a:solidFill>
                <a:latin typeface="Times New Roman" panose="02020603050405020304" pitchFamily="18" charset="0"/>
                <a:cs typeface="Times New Roman" panose="02020603050405020304" pitchFamily="18" charset="0"/>
              </a:rPr>
              <a:t>: </a:t>
            </a:r>
            <a:r>
              <a:rPr lang="en-US" sz="2200" b="1" i="1" dirty="0">
                <a:solidFill>
                  <a:schemeClr val="tx1"/>
                </a:solidFill>
                <a:effectLst/>
                <a:latin typeface="Times New Roman" panose="02020603050405020304" pitchFamily="18" charset="0"/>
                <a:cs typeface="Times New Roman" panose="02020603050405020304" pitchFamily="18" charset="0"/>
              </a:rPr>
              <a:t>Apply</a:t>
            </a:r>
            <a:r>
              <a:rPr lang="en-US" sz="2200" b="1" i="1" dirty="0">
                <a:solidFill>
                  <a:srgbClr val="FF0000"/>
                </a:solidFill>
                <a:effectLst/>
                <a:latin typeface="Times New Roman" panose="02020603050405020304" pitchFamily="18" charset="0"/>
                <a:cs typeface="Times New Roman" panose="02020603050405020304" pitchFamily="18" charset="0"/>
              </a:rPr>
              <a:t> the knowledge of mathematics, science, engineering fundamentals, and an engineering specialization to the solution of complex engineering problems</a:t>
            </a:r>
            <a:br>
              <a:rPr lang="en-US" sz="2200" b="1" i="1" dirty="0">
                <a:solidFill>
                  <a:srgbClr val="FF0000"/>
                </a:solidFill>
                <a:effectLst/>
                <a:latin typeface="Times New Roman" panose="02020603050405020304" pitchFamily="18" charset="0"/>
                <a:cs typeface="Times New Roman" panose="02020603050405020304" pitchFamily="18" charset="0"/>
              </a:rPr>
            </a:br>
            <a:endParaRPr lang="en-IN" sz="2200" b="1" i="1" dirty="0">
              <a:solidFill>
                <a:srgbClr val="FF0000"/>
              </a:solidFill>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5918019"/>
              </p:ext>
            </p:extLst>
          </p:nvPr>
        </p:nvGraphicFramePr>
        <p:xfrm>
          <a:off x="1066800" y="2057400"/>
          <a:ext cx="8458200" cy="484632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1645222">
                <a:tc gridSpan="2">
                  <a:txBody>
                    <a:bodyPr/>
                    <a:lstStyle/>
                    <a:p>
                      <a:pPr algn="just">
                        <a:lnSpc>
                          <a:spcPct val="150000"/>
                        </a:lnSpc>
                      </a:pPr>
                      <a:r>
                        <a:rPr lang="en-IN" sz="2000" dirty="0">
                          <a:solidFill>
                            <a:srgbClr val="A50021"/>
                          </a:solidFill>
                          <a:latin typeface="Times New Roman" panose="02020603050405020304" pitchFamily="18" charset="0"/>
                          <a:cs typeface="Times New Roman" panose="02020603050405020304" pitchFamily="18" charset="0"/>
                        </a:rPr>
                        <a:t>Example Situation 1:</a:t>
                      </a:r>
                      <a:endParaRPr lang="en-US" sz="2000" dirty="0">
                        <a:solidFill>
                          <a:srgbClr val="A50021"/>
                        </a:solidFill>
                        <a:latin typeface="Times New Roman" panose="02020603050405020304" pitchFamily="18" charset="0"/>
                        <a:cs typeface="Times New Roman" panose="02020603050405020304" pitchFamily="18" charset="0"/>
                      </a:endParaRPr>
                    </a:p>
                    <a:p>
                      <a:pPr algn="just">
                        <a:lnSpc>
                          <a:spcPct val="150000"/>
                        </a:lnSpc>
                      </a:pPr>
                      <a:r>
                        <a:rPr lang="en-IN" sz="2000" b="1" dirty="0">
                          <a:solidFill>
                            <a:srgbClr val="FF0000"/>
                          </a:solidFill>
                          <a:latin typeface="Times New Roman" panose="02020603050405020304" pitchFamily="18" charset="0"/>
                          <a:cs typeface="Times New Roman" panose="02020603050405020304" pitchFamily="18" charset="0"/>
                        </a:rPr>
                        <a:t>CO1</a:t>
                      </a:r>
                      <a:r>
                        <a:rPr lang="en-IN" sz="2000" b="1" dirty="0">
                          <a:solidFill>
                            <a:schemeClr val="tx1"/>
                          </a:solidFill>
                          <a:latin typeface="Times New Roman" panose="02020603050405020304" pitchFamily="18" charset="0"/>
                          <a:cs typeface="Times New Roman" panose="02020603050405020304" pitchFamily="18" charset="0"/>
                        </a:rPr>
                        <a:t>: 	</a:t>
                      </a:r>
                      <a:r>
                        <a:rPr lang="en-IN" sz="2400" b="1" dirty="0">
                          <a:solidFill>
                            <a:schemeClr val="tx1"/>
                          </a:solidFill>
                          <a:latin typeface="Times New Roman" panose="02020603050405020304" pitchFamily="18" charset="0"/>
                          <a:cs typeface="Times New Roman" panose="02020603050405020304" pitchFamily="18" charset="0"/>
                        </a:rPr>
                        <a:t>Able to understand mix proportioning techniques for           field applications.</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hMerge="1">
                  <a:txBody>
                    <a:bodyPr/>
                    <a:lstStyle/>
                    <a:p>
                      <a:endParaRPr lang="en-IN" dirty="0"/>
                    </a:p>
                  </a:txBody>
                  <a:tcPr/>
                </a:tc>
                <a:extLst>
                  <a:ext uri="{0D108BD9-81ED-4DB2-BD59-A6C34878D82A}">
                    <a16:rowId xmlns:a16="http://schemas.microsoft.com/office/drawing/2014/main" val="10000"/>
                  </a:ext>
                </a:extLst>
              </a:tr>
              <a:tr h="1097978">
                <a:tc gridSpan="2">
                  <a:txBody>
                    <a:bodyPr/>
                    <a:lstStyle/>
                    <a:p>
                      <a:pPr algn="just">
                        <a:lnSpc>
                          <a:spcPct val="150000"/>
                        </a:lnSpc>
                      </a:pPr>
                      <a:r>
                        <a:rPr lang="en-IN" sz="2000" dirty="0">
                          <a:latin typeface="Times New Roman" panose="02020603050405020304" pitchFamily="18" charset="0"/>
                          <a:cs typeface="Times New Roman" panose="02020603050405020304" pitchFamily="18" charset="0"/>
                        </a:rPr>
                        <a:t>Assessment for CO3: (Question in Tests)</a:t>
                      </a:r>
                    </a:p>
                    <a:p>
                      <a:pPr algn="just">
                        <a:lnSpc>
                          <a:spcPct val="150000"/>
                        </a:lnSpc>
                      </a:pPr>
                      <a:r>
                        <a:rPr lang="en-IN" sz="2400" b="1" dirty="0">
                          <a:solidFill>
                            <a:srgbClr val="0000FF"/>
                          </a:solidFill>
                          <a:latin typeface="Times New Roman" panose="02020603050405020304" pitchFamily="18" charset="0"/>
                          <a:cs typeface="Times New Roman" panose="02020603050405020304" pitchFamily="18" charset="0"/>
                        </a:rPr>
                        <a:t>            Briefly explain the various methods of mix proportioning techniques</a:t>
                      </a:r>
                      <a:r>
                        <a:rPr lang="en-IN" sz="2000" b="1" dirty="0">
                          <a:solidFill>
                            <a:srgbClr val="0000FF"/>
                          </a:solidFill>
                          <a:latin typeface="Times New Roman" panose="02020603050405020304" pitchFamily="18" charset="0"/>
                          <a:cs typeface="Times New Roman" panose="02020603050405020304" pitchFamily="18" charset="0"/>
                        </a:rPr>
                        <a:t>.</a:t>
                      </a:r>
                    </a:p>
                  </a:txBody>
                  <a:tcPr/>
                </a:tc>
                <a:tc hMerge="1">
                  <a:txBody>
                    <a:bodyPr/>
                    <a:lstStyle/>
                    <a:p>
                      <a:endParaRPr lang="en-IN" dirty="0"/>
                    </a:p>
                  </a:txBody>
                  <a:tcPr/>
                </a:tc>
                <a:extLst>
                  <a:ext uri="{0D108BD9-81ED-4DB2-BD59-A6C34878D82A}">
                    <a16:rowId xmlns:a16="http://schemas.microsoft.com/office/drawing/2014/main" val="10001"/>
                  </a:ext>
                </a:extLst>
              </a:tr>
              <a:tr h="1131090">
                <a:tc>
                  <a:txBody>
                    <a:bodyPr/>
                    <a:lstStyle/>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Does</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this </a:t>
                      </a: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CO reflects</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the intended measurement from PO1?</a:t>
                      </a:r>
                      <a:endPar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endParaRPr>
                    </a:p>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Does the assessment</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correlates well with the CO?</a:t>
                      </a:r>
                      <a:endPar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endParaRPr>
                    </a:p>
                  </a:txBody>
                  <a:tcPr/>
                </a:tc>
                <a:tc>
                  <a:txBody>
                    <a:bodyPr/>
                    <a:lstStyle/>
                    <a:p>
                      <a:r>
                        <a:rPr lang="en-IN" sz="2000" dirty="0">
                          <a:latin typeface="Times New Roman" panose="02020603050405020304" pitchFamily="18" charset="0"/>
                          <a:cs typeface="Times New Roman" panose="02020603050405020304" pitchFamily="18" charset="0"/>
                        </a:rPr>
                        <a:t>Mapping</a:t>
                      </a:r>
                      <a:r>
                        <a:rPr lang="en-IN" sz="2000" baseline="0" dirty="0">
                          <a:latin typeface="Times New Roman" panose="02020603050405020304" pitchFamily="18" charset="0"/>
                          <a:cs typeface="Times New Roman" panose="02020603050405020304" pitchFamily="18" charset="0"/>
                        </a:rPr>
                        <a:t>: </a:t>
                      </a:r>
                      <a:r>
                        <a:rPr lang="en-IN" sz="2000" dirty="0">
                          <a:solidFill>
                            <a:srgbClr val="FF0000"/>
                          </a:solidFill>
                          <a:latin typeface="Times New Roman" panose="02020603050405020304" pitchFamily="18" charset="0"/>
                          <a:cs typeface="Times New Roman" panose="02020603050405020304" pitchFamily="18" charset="0"/>
                        </a:rPr>
                        <a:t>CO1-</a:t>
                      </a:r>
                      <a:r>
                        <a:rPr lang="en-IN" sz="2000" baseline="0" dirty="0">
                          <a:solidFill>
                            <a:srgbClr val="FF0000"/>
                          </a:solidFill>
                          <a:latin typeface="Times New Roman" panose="02020603050405020304" pitchFamily="18" charset="0"/>
                          <a:cs typeface="Times New Roman" panose="02020603050405020304" pitchFamily="18" charset="0"/>
                        </a:rPr>
                        <a:t> PO1.</a:t>
                      </a:r>
                      <a:endParaRPr lang="en-IN"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9708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21902" cy="457200"/>
          </a:xfrm>
        </p:spPr>
        <p:txBody>
          <a:bodyPr>
            <a:normAutofit fontScale="90000"/>
          </a:bodyPr>
          <a:lstStyle/>
          <a:p>
            <a:r>
              <a:rPr lang="en-IN" dirty="0">
                <a:solidFill>
                  <a:srgbClr val="FF0000"/>
                </a:solidFill>
              </a:rPr>
              <a:t>PART A:Institutional Information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43594"/>
            <a:ext cx="9067799" cy="5938205"/>
          </a:xfrm>
          <a:prstGeom prst="rect">
            <a:avLst/>
          </a:prstGeom>
        </p:spPr>
      </p:pic>
    </p:spTree>
    <p:extLst>
      <p:ext uri="{BB962C8B-B14F-4D97-AF65-F5344CB8AC3E}">
        <p14:creationId xmlns:p14="http://schemas.microsoft.com/office/powerpoint/2010/main" val="10672517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0"/>
            <a:ext cx="8610600" cy="1676400"/>
          </a:xfrm>
        </p:spPr>
        <p:txBody>
          <a:bodyPr>
            <a:noAutofit/>
          </a:bodyPr>
          <a:lstStyle/>
          <a:p>
            <a:r>
              <a:rPr lang="en-IN" sz="2000" dirty="0">
                <a:solidFill>
                  <a:srgbClr val="C00000"/>
                </a:solidFill>
                <a:effectLst/>
                <a:latin typeface="Times New Roman" panose="02020603050405020304" pitchFamily="18" charset="0"/>
                <a:cs typeface="Times New Roman" panose="02020603050405020304" pitchFamily="18" charset="0"/>
              </a:rPr>
              <a:t>PO3</a:t>
            </a:r>
            <a:r>
              <a:rPr lang="en-IN" sz="2000" dirty="0">
                <a:effectLst/>
                <a:latin typeface="Times New Roman" panose="02020603050405020304" pitchFamily="18" charset="0"/>
                <a:cs typeface="Times New Roman" panose="02020603050405020304" pitchFamily="18" charset="0"/>
              </a:rPr>
              <a:t>:</a:t>
            </a:r>
            <a:r>
              <a:rPr lang="en-IN" sz="1800" dirty="0">
                <a:latin typeface="Times New Roman" panose="02020603050405020304" pitchFamily="18" charset="0"/>
                <a:cs typeface="Times New Roman" panose="02020603050405020304" pitchFamily="18" charset="0"/>
              </a:rPr>
              <a:t>	</a:t>
            </a:r>
            <a:r>
              <a:rPr lang="en-US" sz="1800" b="1" dirty="0">
                <a:solidFill>
                  <a:srgbClr val="FF00FF"/>
                </a:solidFill>
                <a:latin typeface="Times New Roman" panose="02020603050405020304" pitchFamily="18" charset="0"/>
                <a:cs typeface="Times New Roman" panose="02020603050405020304" pitchFamily="18" charset="0"/>
              </a:rPr>
              <a:t>Design/Development of Solutions</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a:solidFill>
                  <a:schemeClr val="tx1"/>
                </a:solidFill>
                <a:effectLst/>
                <a:latin typeface="Times New Roman" panose="02020603050405020304" pitchFamily="18" charset="0"/>
                <a:cs typeface="Times New Roman" panose="02020603050405020304" pitchFamily="18" charset="0"/>
              </a:rPr>
              <a:t>Design solutions for complex 	engineering problems and design system components or processes that meet 	the specified needs with appropriate consideration for the public health and 	safety, and the cultural, societal, and environmental considerations.</a:t>
            </a:r>
            <a:br>
              <a:rPr lang="en-US" sz="1800" b="1" dirty="0">
                <a:solidFill>
                  <a:schemeClr val="tx1"/>
                </a:solidFill>
                <a:effectLst/>
                <a:latin typeface="Times New Roman" panose="02020603050405020304" pitchFamily="18" charset="0"/>
                <a:cs typeface="Times New Roman" panose="02020603050405020304" pitchFamily="18" charset="0"/>
              </a:rPr>
            </a:br>
            <a:endParaRPr lang="en-IN" sz="1800" b="1" dirty="0">
              <a:effectLst/>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8807781"/>
              </p:ext>
            </p:extLst>
          </p:nvPr>
        </p:nvGraphicFramePr>
        <p:xfrm>
          <a:off x="1219200" y="1554480"/>
          <a:ext cx="8458200" cy="5168522"/>
        </p:xfrm>
        <a:graphic>
          <a:graphicData uri="http://schemas.openxmlformats.org/drawingml/2006/table">
            <a:tbl>
              <a:tblPr firstRow="1" bandRow="1">
                <a:tableStyleId>{5C22544A-7EE6-4342-B048-85BDC9FD1C3A}</a:tableStyleId>
              </a:tblPr>
              <a:tblGrid>
                <a:gridCol w="5791199">
                  <a:extLst>
                    <a:ext uri="{9D8B030D-6E8A-4147-A177-3AD203B41FA5}">
                      <a16:colId xmlns:a16="http://schemas.microsoft.com/office/drawing/2014/main" val="20000"/>
                    </a:ext>
                  </a:extLst>
                </a:gridCol>
                <a:gridCol w="2667001">
                  <a:extLst>
                    <a:ext uri="{9D8B030D-6E8A-4147-A177-3AD203B41FA5}">
                      <a16:colId xmlns:a16="http://schemas.microsoft.com/office/drawing/2014/main" val="20001"/>
                    </a:ext>
                  </a:extLst>
                </a:gridCol>
              </a:tblGrid>
              <a:tr h="1417320">
                <a:tc gridSpan="2">
                  <a:txBody>
                    <a:bodyPr/>
                    <a:lstStyle/>
                    <a:p>
                      <a:pPr algn="just">
                        <a:lnSpc>
                          <a:spcPct val="150000"/>
                        </a:lnSpc>
                      </a:pPr>
                      <a:r>
                        <a:rPr kumimoji="0" lang="en-US" sz="2000" b="1" kern="1200" dirty="0">
                          <a:solidFill>
                            <a:srgbClr val="FF0000"/>
                          </a:solidFill>
                          <a:effectLst/>
                          <a:latin typeface="Times New Roman" panose="02020603050405020304" pitchFamily="18" charset="0"/>
                          <a:ea typeface="+mn-ea"/>
                          <a:cs typeface="Times New Roman" panose="02020603050405020304" pitchFamily="18" charset="0"/>
                        </a:rPr>
                        <a:t>Example Situation 3:</a:t>
                      </a:r>
                    </a:p>
                    <a:p>
                      <a:pPr algn="just"/>
                      <a:r>
                        <a:rPr kumimoji="0" lang="en-US" sz="2000" b="1" kern="1200" dirty="0">
                          <a:solidFill>
                            <a:srgbClr val="C00000"/>
                          </a:solidFill>
                          <a:effectLst/>
                          <a:latin typeface="Times New Roman" panose="02020603050405020304" pitchFamily="18" charset="0"/>
                          <a:ea typeface="+mn-ea"/>
                          <a:cs typeface="Times New Roman" panose="02020603050405020304" pitchFamily="18" charset="0"/>
                        </a:rPr>
                        <a:t>CO2</a:t>
                      </a: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a:t>
                      </a:r>
                      <a:r>
                        <a:rPr kumimoji="0" lang="en-US" sz="18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IN" sz="2400" b="1" dirty="0">
                          <a:solidFill>
                            <a:srgbClr val="0000FF"/>
                          </a:solidFill>
                          <a:latin typeface="Times New Roman" panose="02020603050405020304" pitchFamily="18" charset="0"/>
                          <a:cs typeface="Times New Roman" panose="02020603050405020304" pitchFamily="18" charset="0"/>
                        </a:rPr>
                        <a:t>Able to </a:t>
                      </a:r>
                      <a:r>
                        <a:rPr lang="en-IN" sz="2400" b="1" u="sng" dirty="0">
                          <a:solidFill>
                            <a:srgbClr val="0000FF"/>
                          </a:solidFill>
                          <a:latin typeface="Times New Roman" panose="02020603050405020304" pitchFamily="18" charset="0"/>
                          <a:cs typeface="Times New Roman" panose="02020603050405020304" pitchFamily="18" charset="0"/>
                        </a:rPr>
                        <a:t>D</a:t>
                      </a:r>
                      <a:r>
                        <a:rPr lang="en-IN" sz="2400" b="1" i="1" u="sng" dirty="0">
                          <a:solidFill>
                            <a:srgbClr val="0000FF"/>
                          </a:solidFill>
                          <a:latin typeface="Times New Roman" panose="02020603050405020304" pitchFamily="18" charset="0"/>
                          <a:cs typeface="Times New Roman" panose="02020603050405020304" pitchFamily="18" charset="0"/>
                        </a:rPr>
                        <a:t>esign </a:t>
                      </a:r>
                      <a:r>
                        <a:rPr lang="en-IN" sz="2400" b="1" dirty="0">
                          <a:solidFill>
                            <a:srgbClr val="0000FF"/>
                          </a:solidFill>
                          <a:latin typeface="Times New Roman" panose="02020603050405020304" pitchFamily="18" charset="0"/>
                          <a:cs typeface="Times New Roman" panose="02020603050405020304" pitchFamily="18" charset="0"/>
                        </a:rPr>
                        <a:t>concrete mix for field applications using</a:t>
                      </a:r>
                      <a:r>
                        <a:rPr lang="en-IN" sz="2400" b="1" u="sng" dirty="0">
                          <a:solidFill>
                            <a:srgbClr val="0000FF"/>
                          </a:solidFill>
                          <a:latin typeface="Times New Roman" panose="02020603050405020304" pitchFamily="18" charset="0"/>
                          <a:cs typeface="Times New Roman" panose="02020603050405020304" pitchFamily="18" charset="0"/>
                        </a:rPr>
                        <a:t> </a:t>
                      </a:r>
                      <a:r>
                        <a:rPr lang="en-IN" sz="2400" b="1" dirty="0">
                          <a:solidFill>
                            <a:srgbClr val="0000FF"/>
                          </a:solidFill>
                          <a:latin typeface="Times New Roman" panose="02020603050405020304" pitchFamily="18" charset="0"/>
                          <a:cs typeface="Times New Roman" panose="02020603050405020304" pitchFamily="18" charset="0"/>
                        </a:rPr>
                        <a:t>characteristics of mix constituents</a:t>
                      </a:r>
                      <a:r>
                        <a:rPr lang="en-IN" sz="2400" b="1" baseline="0" dirty="0">
                          <a:solidFill>
                            <a:srgbClr val="0000FF"/>
                          </a:solidFill>
                          <a:latin typeface="Times New Roman" panose="02020603050405020304" pitchFamily="18" charset="0"/>
                          <a:cs typeface="Times New Roman" panose="02020603050405020304" pitchFamily="18" charset="0"/>
                        </a:rPr>
                        <a:t> and relevant IS codes.</a:t>
                      </a:r>
                      <a:endParaRPr lang="en-IN" sz="24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IN" dirty="0"/>
                    </a:p>
                  </a:txBody>
                  <a:tcPr/>
                </a:tc>
                <a:extLst>
                  <a:ext uri="{0D108BD9-81ED-4DB2-BD59-A6C34878D82A}">
                    <a16:rowId xmlns:a16="http://schemas.microsoft.com/office/drawing/2014/main" val="10000"/>
                  </a:ext>
                </a:extLst>
              </a:tr>
              <a:tr h="1616177">
                <a:tc gridSpan="2">
                  <a:txBody>
                    <a:bodyPr/>
                    <a:lstStyle/>
                    <a:p>
                      <a:pPr algn="just">
                        <a:lnSpc>
                          <a:spcPct val="100000"/>
                        </a:lnSpc>
                      </a:pPr>
                      <a:r>
                        <a:rPr lang="en-IN" sz="2800" b="0" dirty="0">
                          <a:solidFill>
                            <a:srgbClr val="002060"/>
                          </a:solidFill>
                          <a:latin typeface="Times New Roman" panose="02020603050405020304" pitchFamily="18" charset="0"/>
                          <a:cs typeface="Times New Roman" panose="02020603050405020304" pitchFamily="18" charset="0"/>
                        </a:rPr>
                        <a:t>Assessment:/ASIGNMENT</a:t>
                      </a:r>
                      <a:r>
                        <a:rPr lang="en-IN" sz="2400" b="0" dirty="0">
                          <a:solidFill>
                            <a:srgbClr val="002060"/>
                          </a:solidFill>
                          <a:latin typeface="Times New Roman" panose="02020603050405020304" pitchFamily="18" charset="0"/>
                          <a:cs typeface="Times New Roman" panose="02020603050405020304" pitchFamily="18" charset="0"/>
                        </a:rPr>
                        <a:t>/ </a:t>
                      </a:r>
                      <a:r>
                        <a:rPr lang="en-IN" sz="2400" b="0" i="1" dirty="0">
                          <a:solidFill>
                            <a:srgbClr val="002060"/>
                          </a:solidFill>
                          <a:latin typeface="Times New Roman" panose="02020603050405020304" pitchFamily="18" charset="0"/>
                          <a:cs typeface="Times New Roman" panose="02020603050405020304" pitchFamily="18" charset="0"/>
                        </a:rPr>
                        <a:t>ABC Construction Company is entrusted with manufacturing of precast elements for elevated express way. The precast elements are required to attain 40 </a:t>
                      </a:r>
                      <a:r>
                        <a:rPr lang="en-IN" sz="2400" b="0" i="1" dirty="0" err="1">
                          <a:solidFill>
                            <a:srgbClr val="002060"/>
                          </a:solidFill>
                          <a:latin typeface="Times New Roman" panose="02020603050405020304" pitchFamily="18" charset="0"/>
                          <a:cs typeface="Times New Roman" panose="02020603050405020304" pitchFamily="18" charset="0"/>
                        </a:rPr>
                        <a:t>MPa</a:t>
                      </a:r>
                      <a:r>
                        <a:rPr lang="en-IN" sz="2400" b="0" i="1" dirty="0">
                          <a:solidFill>
                            <a:srgbClr val="002060"/>
                          </a:solidFill>
                          <a:latin typeface="Times New Roman" panose="02020603050405020304" pitchFamily="18" charset="0"/>
                          <a:cs typeface="Times New Roman" panose="02020603050405020304" pitchFamily="18" charset="0"/>
                        </a:rPr>
                        <a:t> in 7 days. Design a mix for least cost. The mix should comply with the requirements of IS 10262 and IS 456. </a:t>
                      </a:r>
                      <a:endParaRPr lang="en-US" sz="2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extLst>
                  <a:ext uri="{0D108BD9-81ED-4DB2-BD59-A6C34878D82A}">
                    <a16:rowId xmlns:a16="http://schemas.microsoft.com/office/drawing/2014/main" val="10001"/>
                  </a:ext>
                </a:extLst>
              </a:tr>
              <a:tr h="1770002">
                <a:tc>
                  <a:txBody>
                    <a:bodyPr/>
                    <a:lstStyle/>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n-ea"/>
                          <a:cs typeface="Times New Roman" panose="02020603050405020304" pitchFamily="18" charset="0"/>
                        </a:rPr>
                        <a:t>Is CO reflects</a:t>
                      </a:r>
                      <a:r>
                        <a:rPr kumimoji="0" lang="en-US" sz="2400" b="1" i="1" kern="1200" baseline="0" dirty="0">
                          <a:solidFill>
                            <a:srgbClr val="FF0000"/>
                          </a:solidFill>
                          <a:effectLst/>
                          <a:latin typeface="Times New Roman" panose="02020603050405020304" pitchFamily="18" charset="0"/>
                          <a:ea typeface="+mn-ea"/>
                          <a:cs typeface="Times New Roman" panose="02020603050405020304" pitchFamily="18" charset="0"/>
                        </a:rPr>
                        <a:t> the intended measurement from PO3 ?</a:t>
                      </a:r>
                    </a:p>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n-ea"/>
                          <a:cs typeface="Times New Roman" panose="02020603050405020304" pitchFamily="18" charset="0"/>
                        </a:rPr>
                        <a:t>Does the assessment</a:t>
                      </a:r>
                      <a:r>
                        <a:rPr kumimoji="0" lang="en-US" sz="2400" b="1" i="1" kern="1200" baseline="0" dirty="0">
                          <a:solidFill>
                            <a:srgbClr val="FF0000"/>
                          </a:solidFill>
                          <a:effectLst/>
                          <a:latin typeface="Times New Roman" panose="02020603050405020304" pitchFamily="18" charset="0"/>
                          <a:ea typeface="+mn-ea"/>
                          <a:cs typeface="Times New Roman" panose="02020603050405020304" pitchFamily="18" charset="0"/>
                        </a:rPr>
                        <a:t>  correlates well with the CO?</a:t>
                      </a:r>
                      <a:endParaRPr lang="en-I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dirty="0">
                          <a:latin typeface="Times New Roman" panose="02020603050405020304" pitchFamily="18" charset="0"/>
                          <a:cs typeface="Times New Roman" panose="02020603050405020304" pitchFamily="18" charset="0"/>
                        </a:rPr>
                        <a:t>Remarks:</a:t>
                      </a:r>
                    </a:p>
                    <a:p>
                      <a:r>
                        <a:rPr lang="en-IN" sz="1800" dirty="0">
                          <a:latin typeface="Times New Roman" panose="02020603050405020304" pitchFamily="18" charset="0"/>
                          <a:cs typeface="Times New Roman" panose="02020603050405020304" pitchFamily="18" charset="0"/>
                        </a:rPr>
                        <a:t>CO2 –</a:t>
                      </a:r>
                      <a:r>
                        <a:rPr lang="en-IN" sz="1800" baseline="0" dirty="0">
                          <a:latin typeface="Times New Roman" panose="02020603050405020304" pitchFamily="18" charset="0"/>
                          <a:cs typeface="Times New Roman" panose="02020603050405020304" pitchFamily="18" charset="0"/>
                        </a:rPr>
                        <a:t> </a:t>
                      </a:r>
                      <a:r>
                        <a:rPr lang="en-IN" sz="1800" baseline="0" dirty="0">
                          <a:solidFill>
                            <a:srgbClr val="FF0000"/>
                          </a:solidFill>
                          <a:latin typeface="Times New Roman" panose="02020603050405020304" pitchFamily="18" charset="0"/>
                          <a:cs typeface="Times New Roman" panose="02020603050405020304" pitchFamily="18" charset="0"/>
                        </a:rPr>
                        <a:t> PO3</a:t>
                      </a:r>
                      <a:endParaRPr lang="en-IN" sz="1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9243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3867171"/>
              </p:ext>
            </p:extLst>
          </p:nvPr>
        </p:nvGraphicFramePr>
        <p:xfrm>
          <a:off x="228599" y="668856"/>
          <a:ext cx="9525000" cy="5618364"/>
        </p:xfrm>
        <a:graphic>
          <a:graphicData uri="http://schemas.openxmlformats.org/drawingml/2006/table">
            <a:tbl>
              <a:tblPr firstRow="1" firstCol="1" bandRow="1"/>
              <a:tblGrid>
                <a:gridCol w="3079203">
                  <a:extLst>
                    <a:ext uri="{9D8B030D-6E8A-4147-A177-3AD203B41FA5}">
                      <a16:colId xmlns:a16="http://schemas.microsoft.com/office/drawing/2014/main" val="20000"/>
                    </a:ext>
                  </a:extLst>
                </a:gridCol>
                <a:gridCol w="569678">
                  <a:extLst>
                    <a:ext uri="{9D8B030D-6E8A-4147-A177-3AD203B41FA5}">
                      <a16:colId xmlns:a16="http://schemas.microsoft.com/office/drawing/2014/main" val="20001"/>
                    </a:ext>
                  </a:extLst>
                </a:gridCol>
                <a:gridCol w="544963">
                  <a:extLst>
                    <a:ext uri="{9D8B030D-6E8A-4147-A177-3AD203B41FA5}">
                      <a16:colId xmlns:a16="http://schemas.microsoft.com/office/drawing/2014/main" val="20002"/>
                    </a:ext>
                  </a:extLst>
                </a:gridCol>
                <a:gridCol w="592351">
                  <a:extLst>
                    <a:ext uri="{9D8B030D-6E8A-4147-A177-3AD203B41FA5}">
                      <a16:colId xmlns:a16="http://schemas.microsoft.com/office/drawing/2014/main" val="20003"/>
                    </a:ext>
                  </a:extLst>
                </a:gridCol>
                <a:gridCol w="533116">
                  <a:extLst>
                    <a:ext uri="{9D8B030D-6E8A-4147-A177-3AD203B41FA5}">
                      <a16:colId xmlns:a16="http://schemas.microsoft.com/office/drawing/2014/main" val="20004"/>
                    </a:ext>
                  </a:extLst>
                </a:gridCol>
                <a:gridCol w="544963">
                  <a:extLst>
                    <a:ext uri="{9D8B030D-6E8A-4147-A177-3AD203B41FA5}">
                      <a16:colId xmlns:a16="http://schemas.microsoft.com/office/drawing/2014/main" val="20005"/>
                    </a:ext>
                  </a:extLst>
                </a:gridCol>
                <a:gridCol w="556810">
                  <a:extLst>
                    <a:ext uri="{9D8B030D-6E8A-4147-A177-3AD203B41FA5}">
                      <a16:colId xmlns:a16="http://schemas.microsoft.com/office/drawing/2014/main" val="20006"/>
                    </a:ext>
                  </a:extLst>
                </a:gridCol>
                <a:gridCol w="509421">
                  <a:extLst>
                    <a:ext uri="{9D8B030D-6E8A-4147-A177-3AD203B41FA5}">
                      <a16:colId xmlns:a16="http://schemas.microsoft.com/office/drawing/2014/main" val="20007"/>
                    </a:ext>
                  </a:extLst>
                </a:gridCol>
                <a:gridCol w="509421">
                  <a:extLst>
                    <a:ext uri="{9D8B030D-6E8A-4147-A177-3AD203B41FA5}">
                      <a16:colId xmlns:a16="http://schemas.microsoft.com/office/drawing/2014/main" val="20008"/>
                    </a:ext>
                  </a:extLst>
                </a:gridCol>
                <a:gridCol w="509421">
                  <a:extLst>
                    <a:ext uri="{9D8B030D-6E8A-4147-A177-3AD203B41FA5}">
                      <a16:colId xmlns:a16="http://schemas.microsoft.com/office/drawing/2014/main" val="20009"/>
                    </a:ext>
                  </a:extLst>
                </a:gridCol>
                <a:gridCol w="509421">
                  <a:extLst>
                    <a:ext uri="{9D8B030D-6E8A-4147-A177-3AD203B41FA5}">
                      <a16:colId xmlns:a16="http://schemas.microsoft.com/office/drawing/2014/main" val="20010"/>
                    </a:ext>
                  </a:extLst>
                </a:gridCol>
                <a:gridCol w="521269">
                  <a:extLst>
                    <a:ext uri="{9D8B030D-6E8A-4147-A177-3AD203B41FA5}">
                      <a16:colId xmlns:a16="http://schemas.microsoft.com/office/drawing/2014/main" val="20011"/>
                    </a:ext>
                  </a:extLst>
                </a:gridCol>
                <a:gridCol w="544963">
                  <a:extLst>
                    <a:ext uri="{9D8B030D-6E8A-4147-A177-3AD203B41FA5}">
                      <a16:colId xmlns:a16="http://schemas.microsoft.com/office/drawing/2014/main" val="20012"/>
                    </a:ext>
                  </a:extLst>
                </a:gridCol>
              </a:tblGrid>
              <a:tr h="628912">
                <a:tc gridSpan="13">
                  <a:txBody>
                    <a:bodyPr/>
                    <a:lstStyle/>
                    <a:p>
                      <a:pPr algn="ctr">
                        <a:lnSpc>
                          <a:spcPct val="115000"/>
                        </a:lnSpc>
                        <a:spcAft>
                          <a:spcPts val="0"/>
                        </a:spcAft>
                      </a:pPr>
                      <a:r>
                        <a:rPr lang="en-US" sz="2300" b="1" dirty="0">
                          <a:solidFill>
                            <a:schemeClr val="tx1"/>
                          </a:solidFill>
                          <a:effectLst/>
                          <a:latin typeface="+mn-lt"/>
                          <a:ea typeface="Times New Roman" panose="02020603050405020304" pitchFamily="18" charset="0"/>
                          <a:cs typeface="Tunga" panose="020B0502040204020203" pitchFamily="34" charset="0"/>
                        </a:rPr>
                        <a:t>Course Title: Concrete</a:t>
                      </a:r>
                      <a:r>
                        <a:rPr lang="en-US" sz="2300" b="1" baseline="0" dirty="0">
                          <a:solidFill>
                            <a:schemeClr val="tx1"/>
                          </a:solidFill>
                          <a:effectLst/>
                          <a:latin typeface="+mn-lt"/>
                          <a:ea typeface="Times New Roman" panose="02020603050405020304" pitchFamily="18" charset="0"/>
                          <a:cs typeface="Tunga" panose="020B0502040204020203" pitchFamily="34" charset="0"/>
                        </a:rPr>
                        <a:t> Technology</a:t>
                      </a:r>
                      <a:endParaRPr lang="en-IN" sz="23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IN" sz="1800" b="1" dirty="0">
                        <a:solidFill>
                          <a:srgbClr val="FF0000"/>
                        </a:solidFill>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719261">
                <a:tc>
                  <a:txBody>
                    <a:bodyPr/>
                    <a:lstStyle/>
                    <a:p>
                      <a:pPr algn="ctr">
                        <a:lnSpc>
                          <a:spcPct val="115000"/>
                        </a:lnSpc>
                        <a:spcAft>
                          <a:spcPts val="0"/>
                        </a:spcAft>
                      </a:pPr>
                      <a:r>
                        <a:rPr lang="en-US" sz="1500" b="1"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Course Outcomes</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2</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3</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4</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5</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6</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7</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8</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 9</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10</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11</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12</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9509">
                <a:tc>
                  <a:txBody>
                    <a:bodyPr/>
                    <a:lstStyle/>
                    <a:p>
                      <a:pPr algn="just">
                        <a:lnSpc>
                          <a:spcPct val="115000"/>
                        </a:lnSpc>
                        <a:spcAft>
                          <a:spcPts val="0"/>
                        </a:spcAft>
                      </a:pPr>
                      <a:r>
                        <a:rPr lang="en-IN" sz="1600" b="1" u="sng" dirty="0" err="1">
                          <a:solidFill>
                            <a:srgbClr val="FF0000"/>
                          </a:solidFill>
                          <a:latin typeface="Times New Roman" panose="02020603050405020304" pitchFamily="18" charset="0"/>
                          <a:cs typeface="Times New Roman" panose="02020603050405020304" pitchFamily="18" charset="0"/>
                        </a:rPr>
                        <a:t>Uunderstand</a:t>
                      </a:r>
                      <a:r>
                        <a:rPr lang="en-IN" sz="1400" b="0" dirty="0">
                          <a:solidFill>
                            <a:schemeClr val="tx1"/>
                          </a:solidFill>
                          <a:latin typeface="Times New Roman" panose="02020603050405020304" pitchFamily="18" charset="0"/>
                          <a:cs typeface="Times New Roman" panose="02020603050405020304" pitchFamily="18" charset="0"/>
                        </a:rPr>
                        <a:t> mix proportioning techniques for field applications.</a:t>
                      </a:r>
                      <a:endParaRPr lang="en-IN" sz="1400" b="0" dirty="0">
                        <a:solidFill>
                          <a:schemeClr val="tx1"/>
                        </a:solidFill>
                        <a:effectLst/>
                        <a:latin typeface="+mn-lt"/>
                        <a:ea typeface="Times New Roman" panose="02020603050405020304" pitchFamily="18" charset="0"/>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500" b="1" dirty="0">
                          <a:solidFill>
                            <a:schemeClr val="tx1"/>
                          </a:solidFill>
                          <a:effectLst/>
                          <a:latin typeface="+mn-lt"/>
                          <a:ea typeface="Calibri" panose="020F0502020204030204" pitchFamily="34" charset="0"/>
                          <a:cs typeface="Tunga" panose="020B0502040204020203" pitchFamily="34" charset="0"/>
                        </a:rPr>
                        <a:t> </a:t>
                      </a:r>
                      <a:r>
                        <a:rPr lang="en-IN" sz="1600" b="1" dirty="0">
                          <a:solidFill>
                            <a:schemeClr val="accent3"/>
                          </a:solidFill>
                          <a:effectLst/>
                          <a:latin typeface="+mn-lt"/>
                          <a:ea typeface="Times New Roman" panose="02020603050405020304" pitchFamily="18" charset="0"/>
                        </a:rPr>
                        <a:t>3</a:t>
                      </a:r>
                    </a:p>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2800" b="1" dirty="0">
                        <a:solidFill>
                          <a:schemeClr val="accent3"/>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9509">
                <a:tc>
                  <a:txBody>
                    <a:bodyPr/>
                    <a:lstStyle/>
                    <a:p>
                      <a:pPr algn="just">
                        <a:lnSpc>
                          <a:spcPct val="115000"/>
                        </a:lnSpc>
                        <a:spcAft>
                          <a:spcPts val="1000"/>
                        </a:spcAft>
                      </a:pPr>
                      <a:r>
                        <a:rPr lang="en-IN" sz="1400" b="0" u="sng" dirty="0">
                          <a:solidFill>
                            <a:schemeClr val="tx1"/>
                          </a:solidFill>
                          <a:latin typeface="Times New Roman" panose="02020603050405020304" pitchFamily="18" charset="0"/>
                          <a:cs typeface="Times New Roman" panose="02020603050405020304" pitchFamily="18" charset="0"/>
                        </a:rPr>
                        <a:t>Apply</a:t>
                      </a:r>
                      <a:r>
                        <a:rPr lang="en-IN" sz="1400" b="0" dirty="0">
                          <a:solidFill>
                            <a:schemeClr val="tx1"/>
                          </a:solidFill>
                          <a:latin typeface="Times New Roman" panose="02020603050405020304" pitchFamily="18" charset="0"/>
                          <a:cs typeface="Times New Roman" panose="02020603050405020304" pitchFamily="18" charset="0"/>
                        </a:rPr>
                        <a:t> mix proportion principles to </a:t>
                      </a:r>
                      <a:r>
                        <a:rPr lang="en-IN" sz="1400" b="0" u="sng" dirty="0">
                          <a:solidFill>
                            <a:schemeClr val="tx1"/>
                          </a:solidFill>
                          <a:latin typeface="Times New Roman" panose="02020603050405020304" pitchFamily="18" charset="0"/>
                          <a:cs typeface="Times New Roman" panose="02020603050405020304" pitchFamily="18" charset="0"/>
                        </a:rPr>
                        <a:t>proportion</a:t>
                      </a:r>
                      <a:r>
                        <a:rPr lang="en-IN" sz="1400" b="0" dirty="0">
                          <a:solidFill>
                            <a:schemeClr val="tx1"/>
                          </a:solidFill>
                          <a:latin typeface="Times New Roman" panose="02020603050405020304" pitchFamily="18" charset="0"/>
                          <a:cs typeface="Times New Roman" panose="02020603050405020304" pitchFamily="18" charset="0"/>
                        </a:rPr>
                        <a:t> a concrete mix for field applications.</a:t>
                      </a:r>
                      <a:endParaRPr lang="en-IN" sz="1400" b="0"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r>
                        <a:rPr lang="en-IN" sz="1500" b="1" dirty="0">
                          <a:solidFill>
                            <a:schemeClr val="tx1"/>
                          </a:solidFill>
                          <a:effectLst/>
                          <a:latin typeface="+mn-lt"/>
                          <a:ea typeface="Times New Roman" panose="02020603050405020304" pitchFamily="18" charset="0"/>
                        </a:rPr>
                        <a:t>3</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49509">
                <a:tc>
                  <a:txBody>
                    <a:bodyPr/>
                    <a:lstStyle/>
                    <a:p>
                      <a:pPr algn="just">
                        <a:lnSpc>
                          <a:spcPct val="115000"/>
                        </a:lnSpc>
                        <a:spcAft>
                          <a:spcPts val="1000"/>
                        </a:spcAft>
                      </a:pPr>
                      <a:r>
                        <a:rPr lang="en-IN" sz="1400" b="0" u="sng" dirty="0">
                          <a:solidFill>
                            <a:schemeClr val="tx1"/>
                          </a:solidFill>
                          <a:latin typeface="Times New Roman" panose="02020603050405020304" pitchFamily="18" charset="0"/>
                          <a:cs typeface="Times New Roman" panose="02020603050405020304" pitchFamily="18" charset="0"/>
                        </a:rPr>
                        <a:t>D</a:t>
                      </a:r>
                      <a:r>
                        <a:rPr lang="en-IN" sz="1400" b="0" i="1" u="sng" dirty="0">
                          <a:solidFill>
                            <a:schemeClr val="tx1"/>
                          </a:solidFill>
                          <a:latin typeface="Times New Roman" panose="02020603050405020304" pitchFamily="18" charset="0"/>
                          <a:cs typeface="Times New Roman" panose="02020603050405020304" pitchFamily="18" charset="0"/>
                        </a:rPr>
                        <a:t>esign </a:t>
                      </a:r>
                      <a:r>
                        <a:rPr lang="en-IN" sz="1400" b="0" dirty="0">
                          <a:solidFill>
                            <a:schemeClr val="tx1"/>
                          </a:solidFill>
                          <a:latin typeface="Times New Roman" panose="02020603050405020304" pitchFamily="18" charset="0"/>
                          <a:cs typeface="Times New Roman" panose="02020603050405020304" pitchFamily="18" charset="0"/>
                        </a:rPr>
                        <a:t>concrete mix for field applications using</a:t>
                      </a:r>
                      <a:r>
                        <a:rPr lang="en-IN" sz="1400" b="0" u="sng" dirty="0">
                          <a:solidFill>
                            <a:schemeClr val="tx1"/>
                          </a:solidFill>
                          <a:latin typeface="Times New Roman" panose="02020603050405020304" pitchFamily="18" charset="0"/>
                          <a:cs typeface="Times New Roman" panose="02020603050405020304" pitchFamily="18" charset="0"/>
                        </a:rPr>
                        <a:t> </a:t>
                      </a:r>
                      <a:r>
                        <a:rPr lang="en-IN" sz="1400" b="0" dirty="0">
                          <a:solidFill>
                            <a:schemeClr val="tx1"/>
                          </a:solidFill>
                          <a:latin typeface="Times New Roman" panose="02020603050405020304" pitchFamily="18" charset="0"/>
                          <a:cs typeface="Times New Roman" panose="02020603050405020304" pitchFamily="18" charset="0"/>
                        </a:rPr>
                        <a:t>characteristics of mix constituents and relevant IS codes. </a:t>
                      </a:r>
                      <a:endParaRPr lang="en-IN" sz="1400" b="0"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2 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r>
                        <a:rPr lang="en-IN" sz="1500" b="1" dirty="0">
                          <a:solidFill>
                            <a:schemeClr val="tx1"/>
                          </a:solidFill>
                          <a:effectLst/>
                          <a:latin typeface="+mn-lt"/>
                          <a:ea typeface="Times New Roman" panose="02020603050405020304" pitchFamily="18" charset="0"/>
                        </a:rPr>
                        <a:t>3</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49509">
                <a:tc>
                  <a:txBody>
                    <a:bodyPr/>
                    <a:lstStyle/>
                    <a:p>
                      <a:pPr algn="l">
                        <a:lnSpc>
                          <a:spcPct val="115000"/>
                        </a:lnSpc>
                        <a:spcAft>
                          <a:spcPts val="1000"/>
                        </a:spcAft>
                      </a:pPr>
                      <a:r>
                        <a:rPr lang="en-IN" sz="1600" b="1" dirty="0"/>
                        <a:t>Prepare</a:t>
                      </a:r>
                      <a:r>
                        <a:rPr lang="en-IN" sz="1600" dirty="0"/>
                        <a:t> a comprehensive report on new knowledge in any one of the topic related to concrete technology</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2 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3</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3</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2"/>
          <p:cNvSpPr txBox="1"/>
          <p:nvPr/>
        </p:nvSpPr>
        <p:spPr>
          <a:xfrm>
            <a:off x="7620000" y="381000"/>
            <a:ext cx="2133600" cy="707886"/>
          </a:xfrm>
          <a:prstGeom prst="rect">
            <a:avLst/>
          </a:prstGeom>
          <a:noFill/>
        </p:spPr>
        <p:txBody>
          <a:bodyPr wrap="square" rtlCol="0">
            <a:spAutoFit/>
          </a:bodyPr>
          <a:lstStyle/>
          <a:p>
            <a:r>
              <a:rPr lang="en-IN" sz="2000" b="1" dirty="0">
                <a:solidFill>
                  <a:srgbClr val="FF0000"/>
                </a:solidFill>
              </a:rPr>
              <a:t>Is this mapping correct ?</a:t>
            </a:r>
          </a:p>
        </p:txBody>
      </p:sp>
      <p:cxnSp>
        <p:nvCxnSpPr>
          <p:cNvPr id="5" name="Straight Arrow Connector 4"/>
          <p:cNvCxnSpPr/>
          <p:nvPr/>
        </p:nvCxnSpPr>
        <p:spPr>
          <a:xfrm flipH="1">
            <a:off x="3581400" y="1088886"/>
            <a:ext cx="4038600" cy="12733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5257799" y="1981200"/>
            <a:ext cx="4495800" cy="2641364"/>
          </a:xfrm>
          <a:prstGeom prst="rect">
            <a:avLst/>
          </a:prstGeom>
        </p:spPr>
      </p:pic>
      <p:sp>
        <p:nvSpPr>
          <p:cNvPr id="4" name="TextBox 3"/>
          <p:cNvSpPr txBox="1"/>
          <p:nvPr/>
        </p:nvSpPr>
        <p:spPr>
          <a:xfrm>
            <a:off x="5240866" y="2308412"/>
            <a:ext cx="685800" cy="307777"/>
          </a:xfrm>
          <a:prstGeom prst="rect">
            <a:avLst/>
          </a:prstGeom>
          <a:noFill/>
        </p:spPr>
        <p:txBody>
          <a:bodyPr wrap="square" rtlCol="0">
            <a:spAutoFit/>
          </a:bodyPr>
          <a:lstStyle/>
          <a:p>
            <a:r>
              <a:rPr lang="en-US" sz="1400" b="1" dirty="0">
                <a:solidFill>
                  <a:srgbClr val="FF0000"/>
                </a:solidFill>
              </a:rPr>
              <a:t>CO1</a:t>
            </a:r>
            <a:endParaRPr lang="en-IN" sz="1400" b="1" dirty="0">
              <a:solidFill>
                <a:srgbClr val="FF0000"/>
              </a:solidFill>
            </a:endParaRPr>
          </a:p>
        </p:txBody>
      </p:sp>
    </p:spTree>
    <p:extLst>
      <p:ext uri="{BB962C8B-B14F-4D97-AF65-F5344CB8AC3E}">
        <p14:creationId xmlns:p14="http://schemas.microsoft.com/office/powerpoint/2010/main" val="3398795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MECH NBA SAR NEW 25.09.2018.pdf - Adobe Acrobat Pro"/>
          <p:cNvPicPr>
            <a:picLocks noGrp="1" noChangeAspect="1"/>
          </p:cNvPicPr>
          <p:nvPr>
            <p:ph idx="1"/>
          </p:nvPr>
        </p:nvPicPr>
        <p:blipFill>
          <a:blip r:embed="rId2"/>
          <a:stretch>
            <a:fillRect/>
          </a:stretch>
        </p:blipFill>
        <p:spPr>
          <a:xfrm>
            <a:off x="408889" y="3284982"/>
            <a:ext cx="9116110" cy="4104458"/>
          </a:xfrm>
        </p:spPr>
      </p:pic>
      <p:pic>
        <p:nvPicPr>
          <p:cNvPr id="3" name="Content Placeholder 5" descr="MECH NBA SAR NEW 25.09.2018.pdf - Adobe Acrobat Pro"/>
          <p:cNvPicPr>
            <a:picLocks noChangeAspect="1"/>
          </p:cNvPicPr>
          <p:nvPr/>
        </p:nvPicPr>
        <p:blipFill>
          <a:blip r:embed="rId3"/>
          <a:stretch>
            <a:fillRect/>
          </a:stretch>
        </p:blipFill>
        <p:spPr>
          <a:xfrm>
            <a:off x="381000" y="-23518"/>
            <a:ext cx="9144000" cy="4172599"/>
          </a:xfrm>
          <a:prstGeom prst="rect">
            <a:avLst/>
          </a:prstGeom>
          <a:noFill/>
          <a:ln w="9528">
            <a:solidFill>
              <a:srgbClr val="C00000"/>
            </a:solidFill>
            <a:prstDash val="solid"/>
          </a:ln>
        </p:spPr>
      </p:pic>
      <p:sp>
        <p:nvSpPr>
          <p:cNvPr id="4" name="Oval 3"/>
          <p:cNvSpPr/>
          <p:nvPr/>
        </p:nvSpPr>
        <p:spPr>
          <a:xfrm>
            <a:off x="3124201" y="761997"/>
            <a:ext cx="1295403" cy="3810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5" name="Rectangle 4"/>
          <p:cNvSpPr/>
          <p:nvPr/>
        </p:nvSpPr>
        <p:spPr>
          <a:xfrm>
            <a:off x="457197" y="4953003"/>
            <a:ext cx="9067803" cy="228600"/>
          </a:xfrm>
          <a:prstGeom prst="rect">
            <a:avLst/>
          </a:prstGeom>
          <a:noFill/>
          <a:ln w="57150">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cxnSp>
        <p:nvCxnSpPr>
          <p:cNvPr id="6" name="Straight Arrow Connector 6"/>
          <p:cNvCxnSpPr/>
          <p:nvPr/>
        </p:nvCxnSpPr>
        <p:spPr>
          <a:xfrm flipV="1">
            <a:off x="8077203" y="4149080"/>
            <a:ext cx="457200" cy="651520"/>
          </a:xfrm>
          <a:prstGeom prst="straightConnector1">
            <a:avLst/>
          </a:prstGeom>
          <a:noFill/>
          <a:ln w="9528">
            <a:solidFill>
              <a:srgbClr val="4A7EBB"/>
            </a:solidFill>
            <a:prstDash val="solid"/>
            <a:tailEnd type="arrow"/>
          </a:ln>
        </p:spPr>
      </p:cxnSp>
      <p:sp>
        <p:nvSpPr>
          <p:cNvPr id="7" name="TextBox 7"/>
          <p:cNvSpPr txBox="1"/>
          <p:nvPr/>
        </p:nvSpPr>
        <p:spPr>
          <a:xfrm>
            <a:off x="8305803" y="4066401"/>
            <a:ext cx="1219196" cy="276999"/>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sz="1200" b="1">
                <a:solidFill>
                  <a:srgbClr val="C00000"/>
                </a:solidFill>
              </a:rPr>
              <a:t>Communication</a:t>
            </a:r>
          </a:p>
        </p:txBody>
      </p:sp>
    </p:spTree>
    <p:extLst>
      <p:ext uri="{BB962C8B-B14F-4D97-AF65-F5344CB8AC3E}">
        <p14:creationId xmlns:p14="http://schemas.microsoft.com/office/powerpoint/2010/main" val="1533494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981200" y="274321"/>
            <a:ext cx="5562596" cy="563883"/>
          </a:xfrm>
        </p:spPr>
        <p:txBody>
          <a:bodyPr>
            <a:normAutofit fontScale="90000"/>
          </a:bodyPr>
          <a:lstStyle/>
          <a:p>
            <a:pPr lvl="0"/>
            <a:r>
              <a:rPr lang="en-US"/>
              <a:t>CO-PO mapping ??</a:t>
            </a:r>
          </a:p>
        </p:txBody>
      </p:sp>
      <p:pic>
        <p:nvPicPr>
          <p:cNvPr id="3" name="Content Placeholder 4" descr="SAR-ML-03-07-2018.pdf - Adobe Acrobat Pro"/>
          <p:cNvPicPr>
            <a:picLocks noGrp="1" noChangeAspect="1"/>
          </p:cNvPicPr>
          <p:nvPr>
            <p:ph idx="1"/>
          </p:nvPr>
        </p:nvPicPr>
        <p:blipFill>
          <a:blip r:embed="rId2"/>
          <a:stretch>
            <a:fillRect/>
          </a:stretch>
        </p:blipFill>
        <p:spPr>
          <a:xfrm>
            <a:off x="5029197" y="1219196"/>
            <a:ext cx="4495803" cy="4740304"/>
          </a:xfrm>
        </p:spPr>
      </p:pic>
      <p:pic>
        <p:nvPicPr>
          <p:cNvPr id="4" name="Content Placeholder 5" descr="SAR-ML-03-07-2018.pdf - Adobe Acrobat Pro"/>
          <p:cNvPicPr>
            <a:picLocks noGrp="1" noChangeAspect="1"/>
          </p:cNvPicPr>
          <p:nvPr>
            <p:ph idx="2"/>
          </p:nvPr>
        </p:nvPicPr>
        <p:blipFill>
          <a:blip r:embed="rId3"/>
          <a:stretch>
            <a:fillRect/>
          </a:stretch>
        </p:blipFill>
        <p:spPr>
          <a:xfrm>
            <a:off x="386861" y="1219197"/>
            <a:ext cx="4800600" cy="4724403"/>
          </a:xfrm>
        </p:spPr>
      </p:pic>
      <p:sp>
        <p:nvSpPr>
          <p:cNvPr id="5" name="Oval 5"/>
          <p:cNvSpPr/>
          <p:nvPr/>
        </p:nvSpPr>
        <p:spPr>
          <a:xfrm>
            <a:off x="533404" y="4343401"/>
            <a:ext cx="1752603" cy="6096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6" name="Oval 8"/>
          <p:cNvSpPr/>
          <p:nvPr/>
        </p:nvSpPr>
        <p:spPr>
          <a:xfrm>
            <a:off x="5105404" y="4495803"/>
            <a:ext cx="1752603" cy="3047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7" name="Teardrop 9"/>
          <p:cNvSpPr/>
          <p:nvPr/>
        </p:nvSpPr>
        <p:spPr>
          <a:xfrm>
            <a:off x="533404" y="2743200"/>
            <a:ext cx="1752603" cy="685800"/>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8" name="Teardrop 10"/>
          <p:cNvSpPr/>
          <p:nvPr/>
        </p:nvSpPr>
        <p:spPr>
          <a:xfrm>
            <a:off x="5714997" y="3276597"/>
            <a:ext cx="838203" cy="609603"/>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noFill/>
          <a:ln w="25402">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cxnSp>
        <p:nvCxnSpPr>
          <p:cNvPr id="9" name="Straight Arrow Connector 15"/>
          <p:cNvCxnSpPr/>
          <p:nvPr/>
        </p:nvCxnSpPr>
        <p:spPr>
          <a:xfrm flipH="1">
            <a:off x="6400796" y="2209804"/>
            <a:ext cx="1143000" cy="609593"/>
          </a:xfrm>
          <a:prstGeom prst="straightConnector1">
            <a:avLst/>
          </a:prstGeom>
          <a:noFill/>
          <a:ln w="28575">
            <a:solidFill>
              <a:srgbClr val="C00000"/>
            </a:solidFill>
            <a:prstDash val="solid"/>
            <a:tailEnd type="arrow"/>
          </a:ln>
        </p:spPr>
      </p:cxnSp>
      <p:sp>
        <p:nvSpPr>
          <p:cNvPr id="10" name="TextBox 16"/>
          <p:cNvSpPr txBox="1"/>
          <p:nvPr/>
        </p:nvSpPr>
        <p:spPr>
          <a:xfrm>
            <a:off x="7467601" y="1904997"/>
            <a:ext cx="8382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C00000"/>
                </a:solidFill>
              </a:rPr>
              <a:t>Design</a:t>
            </a:r>
          </a:p>
        </p:txBody>
      </p:sp>
      <p:cxnSp>
        <p:nvCxnSpPr>
          <p:cNvPr id="11" name="Straight Arrow Connector 20"/>
          <p:cNvCxnSpPr/>
          <p:nvPr/>
        </p:nvCxnSpPr>
        <p:spPr>
          <a:xfrm flipH="1">
            <a:off x="5714996" y="2362197"/>
            <a:ext cx="685800" cy="363447"/>
          </a:xfrm>
          <a:prstGeom prst="straightConnector1">
            <a:avLst/>
          </a:prstGeom>
          <a:noFill/>
          <a:ln w="28575">
            <a:solidFill>
              <a:srgbClr val="C00000"/>
            </a:solidFill>
            <a:prstDash val="solid"/>
            <a:tailEnd type="arrow"/>
          </a:ln>
        </p:spPr>
      </p:cxnSp>
      <p:sp>
        <p:nvSpPr>
          <p:cNvPr id="12" name="TextBox 22"/>
          <p:cNvSpPr txBox="1"/>
          <p:nvPr/>
        </p:nvSpPr>
        <p:spPr>
          <a:xfrm>
            <a:off x="6324601" y="2057401"/>
            <a:ext cx="8382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C00000"/>
                </a:solidFill>
              </a:rPr>
              <a:t>Apply</a:t>
            </a:r>
          </a:p>
        </p:txBody>
      </p:sp>
    </p:spTree>
    <p:extLst>
      <p:ext uri="{BB962C8B-B14F-4D97-AF65-F5344CB8AC3E}">
        <p14:creationId xmlns:p14="http://schemas.microsoft.com/office/powerpoint/2010/main" val="4085855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6934200" cy="360218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754583"/>
            <a:ext cx="8001000" cy="3006822"/>
          </a:xfrm>
          <a:prstGeom prst="rect">
            <a:avLst/>
          </a:prstGeom>
        </p:spPr>
      </p:pic>
    </p:spTree>
    <p:extLst>
      <p:ext uri="{BB962C8B-B14F-4D97-AF65-F5344CB8AC3E}">
        <p14:creationId xmlns:p14="http://schemas.microsoft.com/office/powerpoint/2010/main" val="1987246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77" y="838200"/>
            <a:ext cx="9529299" cy="5257800"/>
          </a:xfrm>
          <a:prstGeom prst="rect">
            <a:avLst/>
          </a:prstGeom>
        </p:spPr>
      </p:pic>
    </p:spTree>
    <p:extLst>
      <p:ext uri="{BB962C8B-B14F-4D97-AF65-F5344CB8AC3E}">
        <p14:creationId xmlns:p14="http://schemas.microsoft.com/office/powerpoint/2010/main" val="1965176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76200"/>
            <a:ext cx="8356600" cy="304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CO-PO Relationship</a:t>
            </a:r>
            <a:endParaRPr lang="en-US" sz="3000" b="1" dirty="0">
              <a:solidFill>
                <a:srgbClr val="00B0F0"/>
              </a:solidFill>
              <a:effectLst/>
              <a:latin typeface="Bookman Old Style" panose="020506040505050202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685805" y="396240"/>
          <a:ext cx="8915403" cy="6400482"/>
        </p:xfrm>
        <a:graphic>
          <a:graphicData uri="http://schemas.openxmlformats.org/drawingml/2006/table">
            <a:tbl>
              <a:tblPr firstRow="1" firstCol="1" bandRow="1">
                <a:tableStyleId>{BDBED569-4797-4DF1-A0F4-6AAB3CD982D8}</a:tableStyleId>
              </a:tblPr>
              <a:tblGrid>
                <a:gridCol w="2421391">
                  <a:extLst>
                    <a:ext uri="{9D8B030D-6E8A-4147-A177-3AD203B41FA5}">
                      <a16:colId xmlns:a16="http://schemas.microsoft.com/office/drawing/2014/main" val="20000"/>
                    </a:ext>
                  </a:extLst>
                </a:gridCol>
                <a:gridCol w="513880">
                  <a:extLst>
                    <a:ext uri="{9D8B030D-6E8A-4147-A177-3AD203B41FA5}">
                      <a16:colId xmlns:a16="http://schemas.microsoft.com/office/drawing/2014/main" val="20001"/>
                    </a:ext>
                  </a:extLst>
                </a:gridCol>
                <a:gridCol w="467536">
                  <a:extLst>
                    <a:ext uri="{9D8B030D-6E8A-4147-A177-3AD203B41FA5}">
                      <a16:colId xmlns:a16="http://schemas.microsoft.com/office/drawing/2014/main" val="20002"/>
                    </a:ext>
                  </a:extLst>
                </a:gridCol>
                <a:gridCol w="467536">
                  <a:extLst>
                    <a:ext uri="{9D8B030D-6E8A-4147-A177-3AD203B41FA5}">
                      <a16:colId xmlns:a16="http://schemas.microsoft.com/office/drawing/2014/main" val="20003"/>
                    </a:ext>
                  </a:extLst>
                </a:gridCol>
                <a:gridCol w="467536">
                  <a:extLst>
                    <a:ext uri="{9D8B030D-6E8A-4147-A177-3AD203B41FA5}">
                      <a16:colId xmlns:a16="http://schemas.microsoft.com/office/drawing/2014/main" val="20004"/>
                    </a:ext>
                  </a:extLst>
                </a:gridCol>
                <a:gridCol w="467536">
                  <a:extLst>
                    <a:ext uri="{9D8B030D-6E8A-4147-A177-3AD203B41FA5}">
                      <a16:colId xmlns:a16="http://schemas.microsoft.com/office/drawing/2014/main" val="20005"/>
                    </a:ext>
                  </a:extLst>
                </a:gridCol>
                <a:gridCol w="467536">
                  <a:extLst>
                    <a:ext uri="{9D8B030D-6E8A-4147-A177-3AD203B41FA5}">
                      <a16:colId xmlns:a16="http://schemas.microsoft.com/office/drawing/2014/main" val="20006"/>
                    </a:ext>
                  </a:extLst>
                </a:gridCol>
                <a:gridCol w="470614">
                  <a:extLst>
                    <a:ext uri="{9D8B030D-6E8A-4147-A177-3AD203B41FA5}">
                      <a16:colId xmlns:a16="http://schemas.microsoft.com/office/drawing/2014/main" val="20007"/>
                    </a:ext>
                  </a:extLst>
                </a:gridCol>
                <a:gridCol w="470614">
                  <a:extLst>
                    <a:ext uri="{9D8B030D-6E8A-4147-A177-3AD203B41FA5}">
                      <a16:colId xmlns:a16="http://schemas.microsoft.com/office/drawing/2014/main" val="20008"/>
                    </a:ext>
                  </a:extLst>
                </a:gridCol>
                <a:gridCol w="467536">
                  <a:extLst>
                    <a:ext uri="{9D8B030D-6E8A-4147-A177-3AD203B41FA5}">
                      <a16:colId xmlns:a16="http://schemas.microsoft.com/office/drawing/2014/main" val="20009"/>
                    </a:ext>
                  </a:extLst>
                </a:gridCol>
                <a:gridCol w="558422">
                  <a:extLst>
                    <a:ext uri="{9D8B030D-6E8A-4147-A177-3AD203B41FA5}">
                      <a16:colId xmlns:a16="http://schemas.microsoft.com/office/drawing/2014/main" val="20010"/>
                    </a:ext>
                  </a:extLst>
                </a:gridCol>
                <a:gridCol w="558422">
                  <a:extLst>
                    <a:ext uri="{9D8B030D-6E8A-4147-A177-3AD203B41FA5}">
                      <a16:colId xmlns:a16="http://schemas.microsoft.com/office/drawing/2014/main" val="20011"/>
                    </a:ext>
                  </a:extLst>
                </a:gridCol>
                <a:gridCol w="558422">
                  <a:extLst>
                    <a:ext uri="{9D8B030D-6E8A-4147-A177-3AD203B41FA5}">
                      <a16:colId xmlns:a16="http://schemas.microsoft.com/office/drawing/2014/main" val="20012"/>
                    </a:ext>
                  </a:extLst>
                </a:gridCol>
                <a:gridCol w="558422">
                  <a:extLst>
                    <a:ext uri="{9D8B030D-6E8A-4147-A177-3AD203B41FA5}">
                      <a16:colId xmlns:a16="http://schemas.microsoft.com/office/drawing/2014/main" val="20013"/>
                    </a:ext>
                  </a:extLst>
                </a:gridCol>
              </a:tblGrid>
              <a:tr h="188626">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COURSE</a:t>
                      </a:r>
                      <a:endParaRPr lang="en-US" sz="1200" dirty="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COs</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PO2</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PO3</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PO4</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PO5</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PO6</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PO7</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PO8</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PO9</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PO10</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PO11</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PO12</a:t>
                      </a:r>
                      <a:endParaRPr lang="en-US" sz="1200" dirty="0">
                        <a:effectLst/>
                        <a:latin typeface="Times New Roman" panose="02020603050405020304" pitchFamily="18" charset="0"/>
                        <a:ea typeface="Calibri"/>
                        <a:cs typeface="Times New Roman" panose="02020603050405020304" pitchFamily="18" charset="0"/>
                      </a:endParaRPr>
                    </a:p>
                  </a:txBody>
                  <a:tcPr marL="53366" marR="53366" marT="0" marB="0"/>
                </a:tc>
                <a:extLst>
                  <a:ext uri="{0D108BD9-81ED-4DB2-BD59-A6C34878D82A}">
                    <a16:rowId xmlns:a16="http://schemas.microsoft.com/office/drawing/2014/main" val="10000"/>
                  </a:ext>
                </a:extLst>
              </a:tr>
              <a:tr h="222190">
                <a:tc rowSpan="2">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Analysis of structures II</a:t>
                      </a: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1"/>
                  </a:ext>
                </a:extLst>
              </a:tr>
              <a:tr h="17145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2"/>
                  </a:ext>
                </a:extLst>
              </a:tr>
              <a:tr h="222190">
                <a:tc rowSpan="3">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Environmental</a:t>
                      </a:r>
                      <a:r>
                        <a:rPr lang="en-US" sz="1400" baseline="0" dirty="0">
                          <a:effectLst/>
                          <a:latin typeface="Times New Roman" panose="02020603050405020304" pitchFamily="18" charset="0"/>
                          <a:cs typeface="Times New Roman" panose="02020603050405020304" pitchFamily="18" charset="0"/>
                        </a:rPr>
                        <a:t> Engineering I</a:t>
                      </a:r>
                      <a:endParaRPr lang="en-US" sz="1400" dirty="0">
                        <a:effectLst/>
                        <a:latin typeface="Times New Roman" panose="02020603050405020304" pitchFamily="18" charset="0"/>
                        <a:cs typeface="Times New Roman" panose="02020603050405020304" pitchFamily="18" charset="0"/>
                      </a:endParaRPr>
                    </a:p>
                  </a:txBody>
                  <a:tcPr marL="53366" marR="53366" marT="0" marB="0" anchor="ctr">
                    <a:solidFill>
                      <a:schemeClr val="bg1">
                        <a:alpha val="2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3"/>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4"/>
                  </a:ext>
                </a:extLst>
              </a:tr>
              <a:tr h="192024">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5"/>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Geotechnical Engineering II</a:t>
                      </a: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6"/>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7"/>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8"/>
                  </a:ext>
                </a:extLst>
              </a:tr>
              <a:tr h="13716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CO4</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9"/>
                  </a:ext>
                </a:extLst>
              </a:tr>
              <a:tr h="222190">
                <a:tc rowSpan="4">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Concrete Technology</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CO1</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0"/>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CO2</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3</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0" dirty="0">
                          <a:solidFill>
                            <a:srgbClr val="FF0000"/>
                          </a:solidFill>
                          <a:latin typeface="Times New Roman" pitchFamily="18" charset="0"/>
                          <a:cs typeface="Times New Roman"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1"/>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mn-ea"/>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0" dirty="0">
                          <a:solidFill>
                            <a:srgbClr val="FF0000"/>
                          </a:solidFill>
                          <a:latin typeface="Times New Roman" pitchFamily="18" charset="0"/>
                          <a:cs typeface="Times New Roman"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2"/>
                  </a:ext>
                </a:extLst>
              </a:tr>
              <a:tr h="179832">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CO4</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1" dirty="0">
                          <a:solidFill>
                            <a:srgbClr val="FF0000"/>
                          </a:solidFill>
                          <a:latin typeface="Times New Roman" pitchFamily="18" charset="0"/>
                          <a:cs typeface="Times New Roman"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3"/>
                  </a:ext>
                </a:extLst>
              </a:tr>
              <a:tr h="222190">
                <a:tc rowSpan="3">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Hydrology and</a:t>
                      </a:r>
                      <a:r>
                        <a:rPr lang="en-US" sz="1400" baseline="0" dirty="0">
                          <a:effectLst/>
                          <a:latin typeface="Times New Roman" panose="02020603050405020304" pitchFamily="18" charset="0"/>
                          <a:cs typeface="Times New Roman" panose="02020603050405020304" pitchFamily="18" charset="0"/>
                        </a:rPr>
                        <a:t> water resources</a:t>
                      </a:r>
                      <a:endParaRPr lang="en-US" sz="1400" dirty="0">
                        <a:effectLst/>
                        <a:latin typeface="Times New Roman" panose="02020603050405020304" pitchFamily="18" charset="0"/>
                        <a:cs typeface="Times New Roman" panose="02020603050405020304" pitchFamily="18" charset="0"/>
                      </a:endParaRP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4"/>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CO2</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5"/>
                  </a:ext>
                </a:extLst>
              </a:tr>
              <a:tr h="10287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6"/>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Quantity Surveying and Costing</a:t>
                      </a:r>
                    </a:p>
                  </a:txBody>
                  <a:tcPr marL="53366" marR="53366" marT="0" marB="0" anchor="ctr">
                    <a:solidFill>
                      <a:schemeClr val="bg1">
                        <a:alpha val="2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1</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7"/>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8"/>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CO3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9"/>
                  </a:ext>
                </a:extLst>
              </a:tr>
              <a:tr h="200406">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CO4</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0"/>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Alternate Building Material &amp; Technology</a:t>
                      </a:r>
                    </a:p>
                  </a:txBody>
                  <a:tcPr marL="53366" marR="53366" marT="0" marB="0" anchor="ctr">
                    <a:solidFill>
                      <a:schemeClr val="accent2">
                        <a:lumMod val="50000"/>
                        <a:alpha val="2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1"/>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2"/>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3"/>
                  </a:ext>
                </a:extLst>
              </a:tr>
              <a:tr h="145542">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CO4</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2</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4"/>
                  </a:ext>
                </a:extLst>
              </a:tr>
              <a:tr h="222190">
                <a:tc rowSpan="4">
                  <a:txBody>
                    <a:bodyPr/>
                    <a:lstStyle/>
                    <a:p>
                      <a:pPr marL="0" marR="0" algn="l" rtl="0" eaLnBrk="1" latinLnBrk="0" hangingPunct="1">
                        <a:lnSpc>
                          <a:spcPct val="115000"/>
                        </a:lnSpc>
                        <a:spcBef>
                          <a:spcPts val="0"/>
                        </a:spcBef>
                        <a:spcAft>
                          <a:spcPts val="0"/>
                        </a:spcAft>
                      </a:pPr>
                      <a:r>
                        <a:rPr kumimoji="0" lang="en-US" sz="1400" b="1" kern="1200" dirty="0">
                          <a:solidFill>
                            <a:schemeClr val="tx1"/>
                          </a:solidFill>
                          <a:effectLst/>
                          <a:latin typeface="Times New Roman" panose="02020603050405020304" pitchFamily="18" charset="0"/>
                          <a:ea typeface="+mn-ea"/>
                          <a:cs typeface="Times New Roman" panose="02020603050405020304" pitchFamily="18" charset="0"/>
                        </a:rPr>
                        <a:t>Major Project Phase II</a:t>
                      </a:r>
                    </a:p>
                  </a:txBody>
                  <a:tcPr marL="68580" marR="68580" marT="0" marB="0" anchor="ctr">
                    <a:solidFill>
                      <a:schemeClr val="bg1">
                        <a:alpha val="20000"/>
                      </a:schemeClr>
                    </a:solidFill>
                  </a:tcP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CO1</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5"/>
                  </a:ext>
                </a:extLst>
              </a:tr>
              <a:tr h="200226">
                <a:tc vMerge="1">
                  <a:txBody>
                    <a:bodyPr/>
                    <a:lstStyle/>
                    <a:p>
                      <a:endParaRPr lang="en-US"/>
                    </a:p>
                  </a:txBody>
                  <a:tcP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CO2</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extLst>
                  <a:ext uri="{0D108BD9-81ED-4DB2-BD59-A6C34878D82A}">
                    <a16:rowId xmlns:a16="http://schemas.microsoft.com/office/drawing/2014/main" val="10026"/>
                  </a:ext>
                </a:extLst>
              </a:tr>
              <a:tr h="200226">
                <a:tc vMerge="1">
                  <a:txBody>
                    <a:bodyPr/>
                    <a:lstStyle/>
                    <a:p>
                      <a:pPr marL="0" marR="0" algn="l" rtl="0" eaLnBrk="1" latinLnBrk="0" hangingPunct="1">
                        <a:lnSpc>
                          <a:spcPct val="115000"/>
                        </a:lnSpc>
                        <a:spcBef>
                          <a:spcPts val="0"/>
                        </a:spcBef>
                        <a:spcAft>
                          <a:spcPts val="0"/>
                        </a:spcAft>
                      </a:pPr>
                      <a:endParaRPr kumimoji="0"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7"/>
                  </a:ext>
                </a:extLst>
              </a:tr>
              <a:tr h="200226">
                <a:tc vMerge="1">
                  <a:txBody>
                    <a:bodyPr/>
                    <a:lstStyle/>
                    <a:p>
                      <a:pPr marL="0" marR="0" algn="l" rtl="0" eaLnBrk="1" latinLnBrk="0" hangingPunct="1">
                        <a:lnSpc>
                          <a:spcPct val="115000"/>
                        </a:lnSpc>
                        <a:spcBef>
                          <a:spcPts val="0"/>
                        </a:spcBef>
                        <a:spcAft>
                          <a:spcPts val="0"/>
                        </a:spcAft>
                      </a:pPr>
                      <a:endParaRPr kumimoji="0"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CO4</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2</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196856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9045039" cy="4750018"/>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3.2. Attainment of Course Outcomes (50)</a:t>
            </a:r>
          </a:p>
          <a:p>
            <a:pPr algn="just"/>
            <a:endParaRPr lang="en-US" sz="1400" dirty="0">
              <a:solidFill>
                <a:srgbClr val="FF0000"/>
              </a:solidFill>
              <a:latin typeface="Times New Roman" panose="02020603050405020304" pitchFamily="18" charset="0"/>
              <a:cs typeface="Times New Roman" panose="02020603050405020304" pitchFamily="18" charset="0"/>
            </a:endParaRPr>
          </a:p>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3.2.1.	Describe the assessment processes used to gather the data upon which the evaluation of Course Outcome is based (10)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Examples of data collection processes may include, but are not limited to-</a:t>
            </a:r>
          </a:p>
          <a:p>
            <a:pPr lvl="2" algn="just">
              <a:spcAft>
                <a:spcPts val="400"/>
              </a:spcAft>
            </a:pPr>
            <a:r>
              <a:rPr lang="en-US" sz="2000" dirty="0">
                <a:latin typeface="Times New Roman" panose="02020603050405020304" pitchFamily="18" charset="0"/>
                <a:cs typeface="Times New Roman" panose="02020603050405020304" pitchFamily="18" charset="0"/>
              </a:rPr>
              <a:t>- Specific exam/tutorial questions</a:t>
            </a:r>
          </a:p>
          <a:p>
            <a:pPr lvl="2" algn="just">
              <a:spcAft>
                <a:spcPts val="400"/>
              </a:spcAft>
            </a:pPr>
            <a:r>
              <a:rPr lang="en-US" sz="2000" dirty="0">
                <a:latin typeface="Times New Roman" panose="02020603050405020304" pitchFamily="18" charset="0"/>
                <a:cs typeface="Times New Roman" panose="02020603050405020304" pitchFamily="18" charset="0"/>
              </a:rPr>
              <a:t>- Assignments</a:t>
            </a:r>
          </a:p>
          <a:p>
            <a:pPr lvl="2" algn="just">
              <a:spcAft>
                <a:spcPts val="400"/>
              </a:spcAft>
            </a:pPr>
            <a:r>
              <a:rPr lang="en-US" sz="2000" dirty="0">
                <a:latin typeface="Times New Roman" panose="02020603050405020304" pitchFamily="18" charset="0"/>
                <a:cs typeface="Times New Roman" panose="02020603050405020304" pitchFamily="18" charset="0"/>
              </a:rPr>
              <a:t>- Laboratory tests</a:t>
            </a:r>
          </a:p>
          <a:p>
            <a:pPr lvl="2" algn="just">
              <a:spcAft>
                <a:spcPts val="400"/>
              </a:spcAft>
            </a:pPr>
            <a:r>
              <a:rPr lang="en-US" sz="2000" dirty="0">
                <a:latin typeface="Times New Roman" panose="02020603050405020304" pitchFamily="18" charset="0"/>
                <a:cs typeface="Times New Roman" panose="02020603050405020304" pitchFamily="18" charset="0"/>
              </a:rPr>
              <a:t>- Project evaluation</a:t>
            </a:r>
          </a:p>
          <a:p>
            <a:pPr lvl="2" algn="just">
              <a:spcAft>
                <a:spcPts val="400"/>
              </a:spcAft>
            </a:pPr>
            <a:r>
              <a:rPr lang="en-US" sz="2000" dirty="0">
                <a:latin typeface="Times New Roman" panose="02020603050405020304" pitchFamily="18" charset="0"/>
                <a:cs typeface="Times New Roman" panose="02020603050405020304" pitchFamily="18" charset="0"/>
              </a:rPr>
              <a:t>- Student portfolios</a:t>
            </a:r>
          </a:p>
          <a:p>
            <a:pPr marL="800100"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portfolio is a collection of artifacts that demonstrate skills, personal characteristics, and accomplishments created by the student during study period, internally developed assessment exams, project presentations, oral exams etc.</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5800" y="5451363"/>
            <a:ext cx="889000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 &amp; B.	Evidence for appropriate assessment processes including data collection, verification, analysis, decision making</a:t>
            </a:r>
          </a:p>
        </p:txBody>
      </p:sp>
    </p:spTree>
    <p:extLst>
      <p:ext uri="{BB962C8B-B14F-4D97-AF65-F5344CB8AC3E}">
        <p14:creationId xmlns:p14="http://schemas.microsoft.com/office/powerpoint/2010/main" val="3316517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62000"/>
            <a:ext cx="8991600" cy="3939540"/>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3.2.2.	Record the attainment of Course Outcomes of all courses with respect to set attainment levels (40)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shall have set Course Outcome attainment levels for all courses</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attainment levels shall be set considering average performance levels in the University Examination or any higher value set as target for the assessment years</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Attainment level</a:t>
            </a:r>
          </a:p>
          <a:p>
            <a:pPr marL="1257300" lvl="2"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Student performance in internal assessments with respect the Course Outcomes</a:t>
            </a:r>
          </a:p>
          <a:p>
            <a:pPr marL="1257300" lvl="2"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Performance in the University Examination</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762000" y="4800600"/>
            <a:ext cx="8763000" cy="861774"/>
          </a:xfrm>
          <a:prstGeom prst="rect">
            <a:avLst/>
          </a:prstGeom>
        </p:spPr>
        <p:txBody>
          <a:bodyPr wrap="square">
            <a:spAutoFit/>
          </a:bodyPr>
          <a:lstStyle/>
          <a:p>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1600" i="1" dirty="0">
                <a:latin typeface="Times New Roman" panose="02020603050405020304" pitchFamily="18" charset="0"/>
                <a:cs typeface="Times New Roman" panose="02020603050405020304" pitchFamily="18" charset="0"/>
              </a:rPr>
              <a:t>A. 	Methodology to define set levels and its compliance; data collection, verification, analysis and decision making; details for one course per year of study to be verified</a:t>
            </a:r>
          </a:p>
        </p:txBody>
      </p:sp>
    </p:spTree>
    <p:extLst>
      <p:ext uri="{BB962C8B-B14F-4D97-AF65-F5344CB8AC3E}">
        <p14:creationId xmlns:p14="http://schemas.microsoft.com/office/powerpoint/2010/main" val="2317863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991600" cy="4708981"/>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Measuring Course Outcomes attained through University Examinations</a:t>
            </a:r>
          </a:p>
          <a:p>
            <a:pPr algn="just">
              <a:lnSpc>
                <a:spcPct val="150000"/>
              </a:lnSpc>
            </a:pPr>
            <a:r>
              <a:rPr lang="en-US" sz="2000" b="1" dirty="0">
                <a:latin typeface="Times New Roman" panose="02020603050405020304" pitchFamily="18" charset="0"/>
                <a:cs typeface="Times New Roman" panose="02020603050405020304" pitchFamily="18" charset="0"/>
              </a:rPr>
              <a:t>Example related to attainment levels Vs. targets:</a:t>
            </a:r>
          </a:p>
          <a:p>
            <a:pPr algn="just">
              <a:lnSpc>
                <a:spcPct val="150000"/>
              </a:lnSpc>
            </a:pPr>
            <a:r>
              <a:rPr lang="en-US" sz="2000" dirty="0">
                <a:latin typeface="Times New Roman" panose="02020603050405020304" pitchFamily="18" charset="0"/>
                <a:cs typeface="Times New Roman" panose="02020603050405020304" pitchFamily="18" charset="0"/>
              </a:rPr>
              <a:t>(The examples indicated are for reference only. Program may appropriately define levels)</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1: 60%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2: 70%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3: 80%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57148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62" y="1318424"/>
            <a:ext cx="9308138" cy="5158576"/>
          </a:xfrm>
          <a:prstGeom prst="rect">
            <a:avLst/>
          </a:prstGeom>
        </p:spPr>
      </p:pic>
    </p:spTree>
    <p:extLst>
      <p:ext uri="{BB962C8B-B14F-4D97-AF65-F5344CB8AC3E}">
        <p14:creationId xmlns:p14="http://schemas.microsoft.com/office/powerpoint/2010/main" val="35495069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991600" cy="326865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Attainment is measured in terms of actual percentage of students getting set percentage of marks</a:t>
            </a:r>
          </a:p>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If targets are </a:t>
            </a:r>
            <a:r>
              <a:rPr lang="en-US" sz="2000" i="1" dirty="0">
                <a:solidFill>
                  <a:srgbClr val="FF0000"/>
                </a:solidFill>
                <a:latin typeface="Times New Roman" panose="02020603050405020304" pitchFamily="18" charset="0"/>
                <a:cs typeface="Times New Roman" panose="02020603050405020304" pitchFamily="18" charset="0"/>
              </a:rPr>
              <a:t>achieved</a:t>
            </a:r>
            <a:r>
              <a:rPr lang="en-US" sz="2000" i="1" dirty="0">
                <a:latin typeface="Times New Roman" panose="02020603050405020304" pitchFamily="18" charset="0"/>
                <a:cs typeface="Times New Roman" panose="02020603050405020304" pitchFamily="18" charset="0"/>
              </a:rPr>
              <a:t> then all the course outcomes are attained for that year Program is expected to set higher targets for the following years as a part of continuous improvement</a:t>
            </a:r>
          </a:p>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If targets are </a:t>
            </a:r>
            <a:r>
              <a:rPr lang="en-US" sz="2000" i="1" dirty="0">
                <a:solidFill>
                  <a:srgbClr val="FF0000"/>
                </a:solidFill>
                <a:latin typeface="Times New Roman" panose="02020603050405020304" pitchFamily="18" charset="0"/>
                <a:cs typeface="Times New Roman" panose="02020603050405020304" pitchFamily="18" charset="0"/>
              </a:rPr>
              <a:t>not achieved </a:t>
            </a:r>
            <a:r>
              <a:rPr lang="en-US" sz="2000" i="1" dirty="0">
                <a:latin typeface="Times New Roman" panose="02020603050405020304" pitchFamily="18" charset="0"/>
                <a:cs typeface="Times New Roman" panose="02020603050405020304" pitchFamily="18" charset="0"/>
              </a:rPr>
              <a:t>the program should put in place an action plan to attain the target in subsequent years</a:t>
            </a:r>
          </a:p>
        </p:txBody>
      </p:sp>
      <p:sp>
        <p:nvSpPr>
          <p:cNvPr id="5" name="Rectangle 4"/>
          <p:cNvSpPr/>
          <p:nvPr/>
        </p:nvSpPr>
        <p:spPr>
          <a:xfrm>
            <a:off x="533400" y="3962400"/>
            <a:ext cx="8991600" cy="2400657"/>
          </a:xfrm>
          <a:prstGeom prst="rect">
            <a:avLst/>
          </a:prstGeom>
        </p:spPr>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Measuring CO attainment through Internal Assessments:</a:t>
            </a:r>
          </a:p>
          <a:p>
            <a:pPr algn="just">
              <a:lnSpc>
                <a:spcPct val="150000"/>
              </a:lnSpc>
            </a:pPr>
            <a:r>
              <a:rPr lang="en-US" sz="2000" i="1" dirty="0">
                <a:latin typeface="Times New Roman" panose="02020603050405020304" pitchFamily="18" charset="0"/>
                <a:cs typeface="Times New Roman" panose="02020603050405020304" pitchFamily="18" charset="0"/>
              </a:rPr>
              <a:t>Target may be stated in terms of percentage of students getting more than class average marks or set by the program in each of the associated COs in the assessment instruments (midterm tests, assignments, mini projects, reports and presentations etc. as mapped with the COs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084160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813563" y="228601"/>
            <a:ext cx="7406640" cy="838203"/>
          </a:xfrm>
        </p:spPr>
        <p:txBody>
          <a:bodyPr/>
          <a:lstStyle/>
          <a:p>
            <a:pPr lvl="0"/>
            <a:r>
              <a:rPr lang="en-US"/>
              <a:t>CO – Attainment</a:t>
            </a:r>
          </a:p>
        </p:txBody>
      </p:sp>
      <p:sp>
        <p:nvSpPr>
          <p:cNvPr id="3" name="Subtitle 2"/>
          <p:cNvSpPr txBox="1">
            <a:spLocks noGrp="1"/>
          </p:cNvSpPr>
          <p:nvPr>
            <p:ph type="subTitle" idx="1"/>
          </p:nvPr>
        </p:nvSpPr>
        <p:spPr>
          <a:xfrm>
            <a:off x="2362204" y="990597"/>
            <a:ext cx="3124203" cy="609603"/>
          </a:xfrm>
        </p:spPr>
        <p:txBody>
          <a:bodyPr/>
          <a:lstStyle/>
          <a:p>
            <a:pPr lvl="0"/>
            <a:r>
              <a:rPr lang="en-US"/>
              <a:t>Attainment Target ??</a:t>
            </a:r>
          </a:p>
        </p:txBody>
      </p:sp>
      <p:sp>
        <p:nvSpPr>
          <p:cNvPr id="6" name="Oval 5"/>
          <p:cNvSpPr/>
          <p:nvPr/>
        </p:nvSpPr>
        <p:spPr>
          <a:xfrm>
            <a:off x="3733803" y="3352803"/>
            <a:ext cx="3429000" cy="685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7" name="TextBox 6"/>
          <p:cNvSpPr txBox="1"/>
          <p:nvPr/>
        </p:nvSpPr>
        <p:spPr>
          <a:xfrm>
            <a:off x="6477004" y="1752604"/>
            <a:ext cx="15240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FF0000"/>
                </a:solidFill>
              </a:rPr>
              <a:t>Tier 2</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2362196"/>
            <a:ext cx="8379901" cy="2667004"/>
          </a:xfrm>
          <a:prstGeom prst="rect">
            <a:avLst/>
          </a:prstGeom>
        </p:spPr>
      </p:pic>
      <p:sp>
        <p:nvSpPr>
          <p:cNvPr id="10" name="Oval 9"/>
          <p:cNvSpPr/>
          <p:nvPr/>
        </p:nvSpPr>
        <p:spPr>
          <a:xfrm>
            <a:off x="3048000" y="1840458"/>
            <a:ext cx="4800600" cy="15123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174596" y="754570"/>
            <a:ext cx="3655204" cy="523220"/>
          </a:xfrm>
          <a:prstGeom prst="rect">
            <a:avLst/>
          </a:prstGeom>
          <a:noFill/>
        </p:spPr>
        <p:txBody>
          <a:bodyPr wrap="square" rtlCol="0">
            <a:spAutoFit/>
          </a:bodyPr>
          <a:lstStyle/>
          <a:p>
            <a:r>
              <a:rPr lang="en-IN" sz="2800" b="1" dirty="0">
                <a:solidFill>
                  <a:srgbClr val="000099"/>
                </a:solidFill>
              </a:rPr>
              <a:t>Target ??</a:t>
            </a:r>
          </a:p>
        </p:txBody>
      </p:sp>
    </p:spTree>
    <p:extLst>
      <p:ext uri="{BB962C8B-B14F-4D97-AF65-F5344CB8AC3E}">
        <p14:creationId xmlns:p14="http://schemas.microsoft.com/office/powerpoint/2010/main" val="3885476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8472" y="1066804"/>
            <a:ext cx="7181084" cy="5766819"/>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pic>
        <p:nvPicPr>
          <p:cNvPr id="4" name="Picture 2"/>
          <p:cNvPicPr>
            <a:picLocks noChangeAspect="1"/>
          </p:cNvPicPr>
          <p:nvPr/>
        </p:nvPicPr>
        <p:blipFill>
          <a:blip r:embed="rId3"/>
          <a:stretch>
            <a:fillRect/>
          </a:stretch>
        </p:blipFill>
        <p:spPr>
          <a:xfrm>
            <a:off x="6848852" y="566929"/>
            <a:ext cx="2535932" cy="2218947"/>
          </a:xfrm>
          <a:prstGeom prst="rect">
            <a:avLst/>
          </a:prstGeom>
          <a:noFill/>
          <a:ln>
            <a:noFill/>
          </a:ln>
        </p:spPr>
      </p:pic>
    </p:spTree>
    <p:extLst>
      <p:ext uri="{BB962C8B-B14F-4D97-AF65-F5344CB8AC3E}">
        <p14:creationId xmlns:p14="http://schemas.microsoft.com/office/powerpoint/2010/main" val="2355993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2453" y="743708"/>
            <a:ext cx="7973567" cy="5888736"/>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185358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2667" y="761996"/>
            <a:ext cx="7254236" cy="6102092"/>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7453071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820" y="822960"/>
            <a:ext cx="7321299" cy="6156956"/>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4202952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6024" y="603505"/>
            <a:ext cx="7601708" cy="5949699"/>
          </a:xfrm>
          <a:prstGeom prst="rect">
            <a:avLst/>
          </a:prstGeom>
          <a:noFill/>
          <a:ln>
            <a:noFill/>
          </a:ln>
        </p:spPr>
      </p:pic>
      <p:graphicFrame>
        <p:nvGraphicFramePr>
          <p:cNvPr id="3" name="Chart 7"/>
          <p:cNvGraphicFramePr/>
          <p:nvPr/>
        </p:nvGraphicFramePr>
        <p:xfrm>
          <a:off x="3121274" y="2471743"/>
          <a:ext cx="4686299" cy="353377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20888068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457200"/>
            <a:ext cx="7713786" cy="457200"/>
          </a:xfrm>
        </p:spPr>
        <p:txBody>
          <a:bodyPr anchor="ctr"/>
          <a:lstStyle/>
          <a:p>
            <a:pPr lvl="0" algn="just"/>
            <a:r>
              <a:rPr lang="en-US" sz="3000" b="1">
                <a:solidFill>
                  <a:srgbClr val="FF0000"/>
                </a:solidFill>
                <a:latin typeface="Bookman Old Style" pitchFamily="18"/>
                <a:cs typeface="Times New Roman" pitchFamily="18"/>
              </a:rPr>
              <a:t>CO Attainment</a:t>
            </a:r>
          </a:p>
        </p:txBody>
      </p:sp>
      <p:sp>
        <p:nvSpPr>
          <p:cNvPr id="3" name="Subtitle 2"/>
          <p:cNvSpPr txBox="1">
            <a:spLocks noGrp="1"/>
          </p:cNvSpPr>
          <p:nvPr>
            <p:ph type="subTitle" idx="1"/>
          </p:nvPr>
        </p:nvSpPr>
        <p:spPr>
          <a:xfrm>
            <a:off x="1576751" y="1066804"/>
            <a:ext cx="7666896" cy="3810003"/>
          </a:xfrm>
        </p:spPr>
        <p:txBody>
          <a:bodyPr anchor="ctr"/>
          <a:lstStyle/>
          <a:p>
            <a:pPr marL="484632" indent="-457200" algn="just">
              <a:buClr>
                <a:srgbClr val="0033CC"/>
              </a:buClr>
              <a:buFont typeface="Symbol" pitchFamily="18"/>
              <a:buChar char="·"/>
            </a:pPr>
            <a:endParaRPr lang="en-US">
              <a:solidFill>
                <a:srgbClr val="0000FF"/>
              </a:solidFill>
              <a:latin typeface="Times New Roman" pitchFamily="18"/>
              <a:cs typeface="Times New Roman" pitchFamily="18"/>
            </a:endParaRPr>
          </a:p>
          <a:p>
            <a:pPr marL="484632" indent="-457200" algn="just">
              <a:buClr>
                <a:srgbClr val="0033CC"/>
              </a:buClr>
              <a:buFont typeface="Symbol" pitchFamily="18"/>
              <a:buChar char="·"/>
            </a:pPr>
            <a:endParaRPr lang="en-US">
              <a:solidFill>
                <a:srgbClr val="0000FF"/>
              </a:solidFill>
              <a:latin typeface="Times New Roman" pitchFamily="18"/>
              <a:cs typeface="Times New Roman" pitchFamily="18"/>
            </a:endParaRP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The assessments should be in alignment with the COs</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Question paper should be so set to assess all COs</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The average marks obtained in assessments against items for each CO will indicate the CO attainment.</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Instructors can set targets for each CO of his/her course.</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Attainment gaps can therefore be identified.</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Instructor can plan to reduce the attainment gaps or enhance attainment targets.</a:t>
            </a:r>
          </a:p>
        </p:txBody>
      </p:sp>
    </p:spTree>
    <p:extLst>
      <p:ext uri="{BB962C8B-B14F-4D97-AF65-F5344CB8AC3E}">
        <p14:creationId xmlns:p14="http://schemas.microsoft.com/office/powerpoint/2010/main" val="260766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0298"/>
            <a:ext cx="9144001" cy="6365011"/>
          </a:xfrm>
          <a:ln w="19050" cmpd="sng">
            <a:solidFill>
              <a:srgbClr val="FF0000"/>
            </a:solidFill>
          </a:ln>
        </p:spPr>
      </p:pic>
      <p:sp>
        <p:nvSpPr>
          <p:cNvPr id="3" name="Oval 2"/>
          <p:cNvSpPr/>
          <p:nvPr/>
        </p:nvSpPr>
        <p:spPr>
          <a:xfrm>
            <a:off x="838200" y="3657600"/>
            <a:ext cx="6324600"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77918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878" y="762000"/>
            <a:ext cx="9265722" cy="4247317"/>
          </a:xfrm>
          <a:prstGeom prst="rect">
            <a:avLst/>
          </a:prstGeom>
        </p:spPr>
        <p:txBody>
          <a:bodyPr wrap="square">
            <a:spAutoFit/>
          </a:bodyPr>
          <a:lstStyle/>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3.3 </a:t>
            </a:r>
            <a:r>
              <a:rPr lang="en-US" sz="2000" b="1" dirty="0">
                <a:solidFill>
                  <a:srgbClr val="FF0000"/>
                </a:solidFill>
                <a:latin typeface="Times New Roman" panose="02020603050405020304" pitchFamily="18" charset="0"/>
                <a:cs typeface="Times New Roman" panose="02020603050405020304" pitchFamily="18" charset="0"/>
              </a:rPr>
              <a:t>Attainment of POs and PSOs (50)</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3.3.1.	Describe assessment tools and processes used for measuring the attainment of each of the Program Outcomes and Program Specific Outcomes (10)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 the assessment tools and processes used to gather the data upon which the evaluation of each of the Program Outcomes and Program Specific Outcomes is based indicating the frequency with which these processes are carried out</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 the assessment processes that demonstrate the degree to which the Program Outcomes and Program Specific Outcomes are attained and document the attainment levels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487878" y="5257799"/>
            <a:ext cx="9037122"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A.&amp;B.	Direct and indirect assessment tools &amp; processes ; effective compliance; direct assessment methodology, indirect assessment formats-collection analysis; decision making based on direct and indirect assessment</a:t>
            </a:r>
          </a:p>
        </p:txBody>
      </p:sp>
    </p:spTree>
    <p:extLst>
      <p:ext uri="{BB962C8B-B14F-4D97-AF65-F5344CB8AC3E}">
        <p14:creationId xmlns:p14="http://schemas.microsoft.com/office/powerpoint/2010/main" val="3564418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825284" cy="5338284"/>
          </a:xfrm>
          <a:prstGeom prst="rect">
            <a:avLst/>
          </a:prstGeom>
        </p:spPr>
      </p:pic>
    </p:spTree>
    <p:extLst>
      <p:ext uri="{BB962C8B-B14F-4D97-AF65-F5344CB8AC3E}">
        <p14:creationId xmlns:p14="http://schemas.microsoft.com/office/powerpoint/2010/main" val="4319957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0"/>
            <a:ext cx="9067800" cy="4421723"/>
          </a:xfrm>
          <a:prstGeom prst="rect">
            <a:avLst/>
          </a:prstGeom>
        </p:spPr>
        <p:txBody>
          <a:bodyPr wrap="square">
            <a:spAutoFit/>
          </a:bodyPr>
          <a:lstStyle/>
          <a:p>
            <a:pPr marL="795338" indent="-795338" algn="just">
              <a:spcBef>
                <a:spcPts val="400"/>
              </a:spcBef>
              <a:spcAft>
                <a:spcPts val="400"/>
              </a:spcAft>
            </a:pPr>
            <a:r>
              <a:rPr lang="en-US" sz="2000" dirty="0">
                <a:solidFill>
                  <a:srgbClr val="FF0000"/>
                </a:solidFill>
                <a:latin typeface="Times New Roman" panose="02020603050405020304" pitchFamily="18" charset="0"/>
                <a:cs typeface="Times New Roman" panose="02020603050405020304" pitchFamily="18" charset="0"/>
              </a:rPr>
              <a:t>3.3.2. 	Provide results of evaluation of each PO &amp; PSO (40)</a:t>
            </a:r>
            <a:endParaRPr lang="en-US" sz="2000" dirty="0">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shall set Program Outcome attainment levels for all POs and PSOs</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attainment levels by direct (student performance) and indirect (surveys) are to be presented through Program level Course-PO &amp; PSO matrix as indicated</a:t>
            </a:r>
          </a:p>
          <a:p>
            <a:pPr marL="463550" indent="-463550">
              <a:lnSpc>
                <a:spcPct val="150000"/>
              </a:lnSpc>
            </a:pPr>
            <a:endParaRPr lang="en-US" sz="1100" b="1" dirty="0">
              <a:latin typeface="Times New Roman" panose="02020603050405020304" pitchFamily="18" charset="0"/>
              <a:cs typeface="Times New Roman" panose="02020603050405020304" pitchFamily="18" charset="0"/>
            </a:endParaRPr>
          </a:p>
          <a:p>
            <a:pPr marL="463550" indent="-463550">
              <a:lnSpc>
                <a:spcPct val="150000"/>
              </a:lnSpc>
            </a:pPr>
            <a:r>
              <a:rPr lang="en-US" sz="2000" b="1" dirty="0">
                <a:latin typeface="Times New Roman" panose="02020603050405020304" pitchFamily="18" charset="0"/>
                <a:cs typeface="Times New Roman" panose="02020603050405020304" pitchFamily="18" charset="0"/>
              </a:rPr>
              <a:t>PO Attainment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Similar table is to be prepared for PSOs</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Direct attainment level of a PO &amp; PSO is determined by taking average across all courses addressing that PO and/or PSO. </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Indirect attainment level of PO &amp; PSO is determined based on the student exit </a:t>
            </a:r>
            <a:r>
              <a:rPr lang="fr-FR" sz="2000" dirty="0" err="1">
                <a:latin typeface="Times New Roman" panose="02020603050405020304" pitchFamily="18" charset="0"/>
                <a:cs typeface="Times New Roman" panose="02020603050405020304" pitchFamily="18" charset="0"/>
              </a:rPr>
              <a:t>surveys</a:t>
            </a:r>
            <a:r>
              <a:rPr lang="fr-FR" sz="2000" dirty="0">
                <a:latin typeface="Times New Roman" panose="02020603050405020304" pitchFamily="18" charset="0"/>
                <a:cs typeface="Times New Roman" panose="02020603050405020304" pitchFamily="18" charset="0"/>
              </a:rPr>
              <a:t>, employer </a:t>
            </a:r>
            <a:r>
              <a:rPr lang="fr-FR" sz="2000" dirty="0" err="1">
                <a:latin typeface="Times New Roman" panose="02020603050405020304" pitchFamily="18" charset="0"/>
                <a:cs typeface="Times New Roman" panose="02020603050405020304" pitchFamily="18" charset="0"/>
              </a:rPr>
              <a:t>surveys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co-curricular</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activities</a:t>
            </a:r>
            <a:r>
              <a:rPr lang="fr-FR" sz="2000" dirty="0">
                <a:latin typeface="Times New Roman" panose="02020603050405020304" pitchFamily="18" charset="0"/>
                <a:cs typeface="Times New Roman" panose="02020603050405020304" pitchFamily="18" charset="0"/>
              </a:rPr>
              <a:t>, extra-</a:t>
            </a:r>
            <a:r>
              <a:rPr lang="fr-FR" sz="2000" dirty="0" err="1">
                <a:latin typeface="Times New Roman" panose="02020603050405020304" pitchFamily="18" charset="0"/>
                <a:cs typeface="Times New Roman" panose="02020603050405020304" pitchFamily="18" charset="0"/>
              </a:rPr>
              <a:t>curricular</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activities</a:t>
            </a:r>
            <a:r>
              <a:rPr lang="fr-FR" sz="2000" dirty="0">
                <a:latin typeface="Times New Roman" panose="02020603050405020304" pitchFamily="18" charset="0"/>
                <a:cs typeface="Times New Roman" panose="02020603050405020304" pitchFamily="18" charset="0"/>
              </a:rPr>
              <a:t> etc.</a:t>
            </a:r>
            <a:endParaRPr lang="en-US" sz="20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533400" y="5181600"/>
            <a:ext cx="904240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 &amp; B.	Appropriate attainment level and documentary evidences; details for POs &amp; PSOs attainment from core courses to be verified. Also </a:t>
            </a:r>
            <a:r>
              <a:rPr lang="en-US" sz="1600" i="1" dirty="0" err="1">
                <a:latin typeface="Times New Roman" panose="02020603050405020304" pitchFamily="18" charset="0"/>
                <a:cs typeface="Times New Roman" panose="02020603050405020304" pitchFamily="18" charset="0"/>
              </a:rPr>
              <a:t>atleast</a:t>
            </a:r>
            <a:r>
              <a:rPr lang="en-US" sz="1600" i="1" dirty="0">
                <a:latin typeface="Times New Roman" panose="02020603050405020304" pitchFamily="18" charset="0"/>
                <a:cs typeface="Times New Roman" panose="02020603050405020304" pitchFamily="18" charset="0"/>
              </a:rPr>
              <a:t> two POs &amp; two PSOs attainment levels shall be verified</a:t>
            </a:r>
          </a:p>
        </p:txBody>
      </p:sp>
    </p:spTree>
    <p:extLst>
      <p:ext uri="{BB962C8B-B14F-4D97-AF65-F5344CB8AC3E}">
        <p14:creationId xmlns:p14="http://schemas.microsoft.com/office/powerpoint/2010/main" val="3266045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015" y="762000"/>
            <a:ext cx="9067800" cy="5115311"/>
          </a:xfrm>
          <a:prstGeom prst="rect">
            <a:avLst/>
          </a:prstGeom>
        </p:spPr>
        <p:txBody>
          <a:bodyPr wrap="square">
            <a:spAutoFit/>
          </a:bodyPr>
          <a:lstStyle/>
          <a:p>
            <a:pPr>
              <a:lnSpc>
                <a:spcPct val="150000"/>
              </a:lnSpc>
            </a:pPr>
            <a:r>
              <a:rPr lang="en-US" sz="2000" b="1" dirty="0">
                <a:latin typeface="Times New Roman" panose="02020603050405020304" pitchFamily="18" charset="0"/>
                <a:cs typeface="Times New Roman" panose="02020603050405020304" pitchFamily="18" charset="0"/>
              </a:rPr>
              <a:t>Example:</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It is assumed that a particular PO has been mapped to four courses C2O1, C3O2, C3O3 and C4O1</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PO attainment level will be based on attainment levels of direct assessment and indirect assessment </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For affiliated, non-autonomous colleges, it is assumed that while deciding on overall attainment level 80% weightage may be given to direct assessment and 20% weightage to indirect assessment through surveys from students(largely), employers (to some extent). Program may have different weightages with appropriate justification</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Assuming following actual attainment levels</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6666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325" y="609600"/>
            <a:ext cx="9067800" cy="6038641"/>
          </a:xfrm>
          <a:prstGeom prst="rect">
            <a:avLst/>
          </a:prstGeom>
        </p:spPr>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Direct Assessment</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C201 –High (3)</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C302 – Medium (2)</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C303 – Low (1)</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C401 – High (3)</a:t>
            </a:r>
          </a:p>
          <a:p>
            <a:pPr algn="just">
              <a:lnSpc>
                <a:spcPct val="150000"/>
              </a:lnSpc>
            </a:pPr>
            <a:r>
              <a:rPr lang="en-US" sz="2000" dirty="0">
                <a:latin typeface="Times New Roman" panose="02020603050405020304" pitchFamily="18" charset="0"/>
                <a:cs typeface="Times New Roman" panose="02020603050405020304" pitchFamily="18" charset="0"/>
              </a:rPr>
              <a:t>Attainment level will be summation of levels divided by no. of courses</a:t>
            </a:r>
          </a:p>
          <a:p>
            <a:pPr algn="just">
              <a:lnSpc>
                <a:spcPct val="150000"/>
              </a:lnSpc>
            </a:pPr>
            <a:r>
              <a:rPr lang="en-US" sz="2000" dirty="0">
                <a:latin typeface="Times New Roman" panose="02020603050405020304" pitchFamily="18" charset="0"/>
                <a:cs typeface="Times New Roman" panose="02020603050405020304" pitchFamily="18" charset="0"/>
              </a:rPr>
              <a:t>3+2+1+3/4= 9/4=2.25</a:t>
            </a:r>
          </a:p>
          <a:p>
            <a:pPr algn="just">
              <a:lnSpc>
                <a:spcPct val="150000"/>
              </a:lnSpc>
            </a:pPr>
            <a:r>
              <a:rPr lang="en-US" sz="2000" b="1" dirty="0">
                <a:latin typeface="Times New Roman" panose="02020603050405020304" pitchFamily="18" charset="0"/>
                <a:cs typeface="Times New Roman" panose="02020603050405020304" pitchFamily="18" charset="0"/>
              </a:rPr>
              <a:t>Indirect Assessment</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Surveys, Analysis, customized to an average value as per levels 1, 2 &amp; 3.</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Assumed level – 2</a:t>
            </a:r>
          </a:p>
          <a:p>
            <a:pPr marL="457200" indent="-457200" algn="just">
              <a:lnSpc>
                <a:spcPct val="150000"/>
              </a:lnSpc>
              <a:buFont typeface="+mj-lt"/>
              <a:buAutoNum type="arabicPeriod" startAt="5"/>
            </a:pPr>
            <a:r>
              <a:rPr lang="en-US" sz="2000" dirty="0">
                <a:latin typeface="Times New Roman" panose="02020603050405020304" pitchFamily="18" charset="0"/>
                <a:cs typeface="Times New Roman" panose="02020603050405020304" pitchFamily="18" charset="0"/>
              </a:rPr>
              <a:t>PO Attainment level will be 80% of Direct Assessment + 20% of Indirect Assessment i.e. 1.8 + 0.4 = 2.2, Moderate/Medium level of attainment</a:t>
            </a:r>
          </a:p>
          <a:p>
            <a:pPr algn="just">
              <a:lnSpc>
                <a:spcPct val="150000"/>
              </a:lnSpc>
            </a:pPr>
            <a:r>
              <a:rPr lang="en-US" sz="2000" b="1" dirty="0">
                <a:latin typeface="Times New Roman" panose="02020603050405020304" pitchFamily="18" charset="0"/>
                <a:cs typeface="Times New Roman" panose="02020603050405020304" pitchFamily="18" charset="0"/>
              </a:rPr>
              <a:t>Note: </a:t>
            </a:r>
            <a:r>
              <a:rPr lang="en-US" sz="2000" i="1" dirty="0">
                <a:latin typeface="Times New Roman" panose="02020603050405020304" pitchFamily="18" charset="0"/>
                <a:cs typeface="Times New Roman" panose="02020603050405020304" pitchFamily="18" charset="0"/>
              </a:rPr>
              <a:t>Similarly for PSOs</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419330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16609" y="0"/>
            <a:ext cx="7498079" cy="1143000"/>
          </a:xfrm>
        </p:spPr>
        <p:txBody>
          <a:bodyPr/>
          <a:lstStyle/>
          <a:p>
            <a:pPr lvl="0"/>
            <a:r>
              <a:rPr lang="en-IN"/>
              <a:t>PO Attainment – Example..</a:t>
            </a:r>
          </a:p>
        </p:txBody>
      </p:sp>
      <p:pic>
        <p:nvPicPr>
          <p:cNvPr id="3" name="Picture 2" descr="sar-ug-t-ii-final-ver-06.pdf - Adobe Acrobat Pro"/>
          <p:cNvPicPr>
            <a:picLocks noChangeAspect="1"/>
          </p:cNvPicPr>
          <p:nvPr/>
        </p:nvPicPr>
        <p:blipFill>
          <a:blip r:embed="rId2"/>
          <a:stretch>
            <a:fillRect/>
          </a:stretch>
        </p:blipFill>
        <p:spPr>
          <a:xfrm>
            <a:off x="549095" y="930979"/>
            <a:ext cx="8975905" cy="3183821"/>
          </a:xfrm>
          <a:prstGeom prst="rect">
            <a:avLst/>
          </a:prstGeom>
          <a:noFill/>
          <a:ln>
            <a:noFill/>
          </a:ln>
        </p:spPr>
      </p:pic>
      <p:pic>
        <p:nvPicPr>
          <p:cNvPr id="4" name="Picture 3" descr="sar-ug-t-ii-final-ver-06.pdf - Adobe Acrobat Pro"/>
          <p:cNvPicPr>
            <a:picLocks noChangeAspect="1"/>
          </p:cNvPicPr>
          <p:nvPr/>
        </p:nvPicPr>
        <p:blipFill>
          <a:blip r:embed="rId3"/>
          <a:stretch>
            <a:fillRect/>
          </a:stretch>
        </p:blipFill>
        <p:spPr>
          <a:xfrm>
            <a:off x="561915" y="2819396"/>
            <a:ext cx="8963085" cy="4163290"/>
          </a:xfrm>
          <a:prstGeom prst="rect">
            <a:avLst/>
          </a:prstGeom>
          <a:noFill/>
          <a:ln>
            <a:noFill/>
          </a:ln>
        </p:spPr>
      </p:pic>
    </p:spTree>
    <p:extLst>
      <p:ext uri="{BB962C8B-B14F-4D97-AF65-F5344CB8AC3E}">
        <p14:creationId xmlns:p14="http://schemas.microsoft.com/office/powerpoint/2010/main" val="3325501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228600"/>
            <a:ext cx="7713786" cy="457200"/>
          </a:xfrm>
        </p:spPr>
        <p:txBody>
          <a:bodyPr anchor="ctr"/>
          <a:lstStyle/>
          <a:p>
            <a:pPr lvl="0" algn="just"/>
            <a:r>
              <a:rPr lang="en-US" sz="3000" b="1">
                <a:solidFill>
                  <a:srgbClr val="FF0000"/>
                </a:solidFill>
                <a:latin typeface="Bookman Old Style" pitchFamily="18"/>
                <a:cs typeface="Times New Roman" pitchFamily="18"/>
              </a:rPr>
              <a:t>Attainment of Pos:</a:t>
            </a:r>
          </a:p>
        </p:txBody>
      </p:sp>
      <p:pic>
        <p:nvPicPr>
          <p:cNvPr id="3" name="Picture 4"/>
          <p:cNvPicPr>
            <a:picLocks noChangeAspect="1"/>
          </p:cNvPicPr>
          <p:nvPr/>
        </p:nvPicPr>
        <p:blipFill>
          <a:blip r:embed="rId2"/>
          <a:stretch>
            <a:fillRect/>
          </a:stretch>
        </p:blipFill>
        <p:spPr>
          <a:xfrm>
            <a:off x="801625" y="743708"/>
            <a:ext cx="8583171" cy="6181344"/>
          </a:xfrm>
          <a:prstGeom prst="rect">
            <a:avLst/>
          </a:prstGeom>
          <a:noFill/>
          <a:ln>
            <a:noFill/>
          </a:ln>
        </p:spPr>
      </p:pic>
      <p:sp>
        <p:nvSpPr>
          <p:cNvPr id="4" name="Oval 3"/>
          <p:cNvSpPr/>
          <p:nvPr/>
        </p:nvSpPr>
        <p:spPr>
          <a:xfrm>
            <a:off x="4917832" y="1865660"/>
            <a:ext cx="422032" cy="3441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FF0066"/>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Gill Sans MT"/>
            </a:endParaRPr>
          </a:p>
        </p:txBody>
      </p:sp>
    </p:spTree>
    <p:extLst>
      <p:ext uri="{BB962C8B-B14F-4D97-AF65-F5344CB8AC3E}">
        <p14:creationId xmlns:p14="http://schemas.microsoft.com/office/powerpoint/2010/main" val="3622321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76196"/>
            <a:ext cx="7713786" cy="228600"/>
          </a:xfrm>
        </p:spPr>
        <p:txBody>
          <a:bodyPr anchor="ctr"/>
          <a:lstStyle/>
          <a:p>
            <a:pPr lvl="0" algn="r"/>
            <a:r>
              <a:rPr lang="en-US" sz="2400" b="1">
                <a:solidFill>
                  <a:srgbClr val="FF0000"/>
                </a:solidFill>
                <a:latin typeface="Bookman Old Style" pitchFamily="18"/>
                <a:cs typeface="Times New Roman" pitchFamily="18"/>
              </a:rPr>
              <a:t>Contd…</a:t>
            </a:r>
          </a:p>
        </p:txBody>
      </p:sp>
      <p:pic>
        <p:nvPicPr>
          <p:cNvPr id="3" name="Picture 2"/>
          <p:cNvPicPr>
            <a:picLocks noChangeAspect="1"/>
          </p:cNvPicPr>
          <p:nvPr/>
        </p:nvPicPr>
        <p:blipFill>
          <a:blip r:embed="rId2"/>
          <a:stretch>
            <a:fillRect/>
          </a:stretch>
        </p:blipFill>
        <p:spPr>
          <a:xfrm>
            <a:off x="1362453" y="353571"/>
            <a:ext cx="7882127" cy="6047228"/>
          </a:xfrm>
          <a:prstGeom prst="rect">
            <a:avLst/>
          </a:prstGeom>
          <a:noFill/>
          <a:ln>
            <a:noFill/>
          </a:ln>
        </p:spPr>
      </p:pic>
    </p:spTree>
    <p:extLst>
      <p:ext uri="{BB962C8B-B14F-4D97-AF65-F5344CB8AC3E}">
        <p14:creationId xmlns:p14="http://schemas.microsoft.com/office/powerpoint/2010/main" val="501587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7768" y="76196"/>
            <a:ext cx="7807567" cy="1015660"/>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IN" sz="3000" b="1">
                <a:solidFill>
                  <a:srgbClr val="FF0000"/>
                </a:solidFill>
                <a:latin typeface="Bookman Old Style" pitchFamily="18"/>
                <a:cs typeface="Times New Roman" pitchFamily="18"/>
              </a:rPr>
              <a:t>Example Weightages for PO Attainment</a:t>
            </a:r>
          </a:p>
        </p:txBody>
      </p:sp>
      <p:pic>
        <p:nvPicPr>
          <p:cNvPr id="3" name="Picture 4"/>
          <p:cNvPicPr>
            <a:picLocks noChangeAspect="1"/>
          </p:cNvPicPr>
          <p:nvPr/>
        </p:nvPicPr>
        <p:blipFill>
          <a:blip r:embed="rId2"/>
          <a:srcRect/>
          <a:stretch>
            <a:fillRect/>
          </a:stretch>
        </p:blipFill>
        <p:spPr>
          <a:xfrm>
            <a:off x="1365735" y="630196"/>
            <a:ext cx="8159264" cy="6237323"/>
          </a:xfrm>
          <a:prstGeom prst="rect">
            <a:avLst/>
          </a:prstGeom>
          <a:noFill/>
          <a:ln>
            <a:noFill/>
          </a:ln>
        </p:spPr>
      </p:pic>
    </p:spTree>
    <p:extLst>
      <p:ext uri="{BB962C8B-B14F-4D97-AF65-F5344CB8AC3E}">
        <p14:creationId xmlns:p14="http://schemas.microsoft.com/office/powerpoint/2010/main" val="24514208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16608" y="274640"/>
            <a:ext cx="7479792" cy="715956"/>
          </a:xfrm>
        </p:spPr>
        <p:txBody>
          <a:bodyPr/>
          <a:lstStyle/>
          <a:p>
            <a:pPr lvl="0"/>
            <a:r>
              <a:rPr lang="en-US"/>
              <a:t>PO-Attainment:   What next ?</a:t>
            </a:r>
          </a:p>
        </p:txBody>
      </p:sp>
      <p:pic>
        <p:nvPicPr>
          <p:cNvPr id="3" name="Content Placeholder 3" descr="MECH NBA SAR NEW 25.09.2018.pdf - Adobe Acrobat Pro"/>
          <p:cNvPicPr>
            <a:picLocks noGrp="1" noChangeAspect="1"/>
          </p:cNvPicPr>
          <p:nvPr>
            <p:ph idx="1"/>
          </p:nvPr>
        </p:nvPicPr>
        <p:blipFill>
          <a:blip r:embed="rId2"/>
          <a:stretch>
            <a:fillRect/>
          </a:stretch>
        </p:blipFill>
        <p:spPr>
          <a:xfrm>
            <a:off x="523876" y="1219197"/>
            <a:ext cx="8782053" cy="5181603"/>
          </a:xfrm>
        </p:spPr>
      </p:pic>
      <p:sp>
        <p:nvSpPr>
          <p:cNvPr id="4" name="Rectangle 4"/>
          <p:cNvSpPr/>
          <p:nvPr/>
        </p:nvSpPr>
        <p:spPr>
          <a:xfrm>
            <a:off x="2362203" y="6019797"/>
            <a:ext cx="5105396" cy="381003"/>
          </a:xfrm>
          <a:prstGeom prst="rect">
            <a:avLst/>
          </a:pr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Tree>
    <p:extLst>
      <p:ext uri="{BB962C8B-B14F-4D97-AF65-F5344CB8AC3E}">
        <p14:creationId xmlns:p14="http://schemas.microsoft.com/office/powerpoint/2010/main" val="42423425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06416" y="350836"/>
            <a:ext cx="7666896" cy="715966"/>
          </a:xfrm>
        </p:spPr>
        <p:txBody>
          <a:bodyPr/>
          <a:lstStyle/>
          <a:p>
            <a:pPr lvl="0"/>
            <a:r>
              <a:rPr lang="en-IN" sz="3000" b="1">
                <a:solidFill>
                  <a:srgbClr val="FF0000"/>
                </a:solidFill>
                <a:latin typeface="Bookman Old Style" pitchFamily="18"/>
                <a:cs typeface="Times New Roman" pitchFamily="18"/>
              </a:rPr>
              <a:t>PO Attainment </a:t>
            </a:r>
          </a:p>
        </p:txBody>
      </p:sp>
      <p:sp>
        <p:nvSpPr>
          <p:cNvPr id="3" name="Content Placeholder 2"/>
          <p:cNvSpPr txBox="1">
            <a:spLocks noGrp="1"/>
          </p:cNvSpPr>
          <p:nvPr>
            <p:ph idx="1"/>
          </p:nvPr>
        </p:nvSpPr>
        <p:spPr>
          <a:xfrm>
            <a:off x="1576751" y="1219197"/>
            <a:ext cx="7666896" cy="3352803"/>
          </a:xfrm>
        </p:spPr>
        <p:txBody>
          <a:bodyPr/>
          <a:lstStyle/>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All POs can be adequately addressed through the selection of core courses and their COs</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Attainable targets can be selected for each of the CO.</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If assessment is in alignment with COs the performance of the students indicates the CO attainment.</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These measurements provide the basis for continuous improvement in the quality of learning.</a:t>
            </a:r>
          </a:p>
          <a:p>
            <a:pPr lvl="0"/>
            <a:endParaRPr lang="en-IN" sz="2400"/>
          </a:p>
        </p:txBody>
      </p:sp>
    </p:spTree>
    <p:extLst>
      <p:ext uri="{BB962C8B-B14F-4D97-AF65-F5344CB8AC3E}">
        <p14:creationId xmlns:p14="http://schemas.microsoft.com/office/powerpoint/2010/main" val="28562030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0298"/>
            <a:ext cx="9144001" cy="6365011"/>
          </a:xfrm>
          <a:ln w="19050" cmpd="sng">
            <a:solidFill>
              <a:srgbClr val="FF0000"/>
            </a:solidFill>
          </a:ln>
        </p:spPr>
      </p:pic>
      <p:sp>
        <p:nvSpPr>
          <p:cNvPr id="3" name="Oval 2"/>
          <p:cNvSpPr/>
          <p:nvPr/>
        </p:nvSpPr>
        <p:spPr>
          <a:xfrm>
            <a:off x="838200" y="5562600"/>
            <a:ext cx="6324600" cy="76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41218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219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7" y="915939"/>
            <a:ext cx="9161413" cy="5795749"/>
          </a:xfrm>
          <a:prstGeom prst="rect">
            <a:avLst/>
          </a:prstGeom>
        </p:spPr>
      </p:pic>
    </p:spTree>
    <p:extLst>
      <p:ext uri="{BB962C8B-B14F-4D97-AF65-F5344CB8AC3E}">
        <p14:creationId xmlns:p14="http://schemas.microsoft.com/office/powerpoint/2010/main" val="36877647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PO 1-5</a:t>
            </a:r>
            <a:br>
              <a:rPr lang="en-IN" dirty="0"/>
            </a:br>
            <a:endParaRPr lang="en-IN" dirty="0"/>
          </a:p>
        </p:txBody>
      </p:sp>
      <p:sp>
        <p:nvSpPr>
          <p:cNvPr id="3" name="Content Placeholder 2"/>
          <p:cNvSpPr>
            <a:spLocks noGrp="1"/>
          </p:cNvSpPr>
          <p:nvPr>
            <p:ph idx="1"/>
          </p:nvPr>
        </p:nvSpPr>
        <p:spPr>
          <a:xfrm>
            <a:off x="1143000" y="838200"/>
            <a:ext cx="8535162" cy="6019800"/>
          </a:xfrm>
        </p:spPr>
        <p:txBody>
          <a:bodyPr>
            <a:normAutofit fontScale="25000" lnSpcReduction="20000"/>
          </a:bodyPr>
          <a:lstStyle/>
          <a:p>
            <a:endParaRPr lang="en-IN" dirty="0"/>
          </a:p>
          <a:p>
            <a:pPr algn="just"/>
            <a:r>
              <a:rPr lang="en-IN" sz="7400" dirty="0" err="1"/>
              <a:t>POl.</a:t>
            </a:r>
            <a:r>
              <a:rPr lang="en-IN" sz="7400" dirty="0"/>
              <a:t> </a:t>
            </a:r>
            <a:r>
              <a:rPr lang="en-IN" sz="7400" dirty="0">
                <a:solidFill>
                  <a:srgbClr val="FF0000"/>
                </a:solidFill>
              </a:rPr>
              <a:t>Engineering knowledge</a:t>
            </a:r>
            <a:r>
              <a:rPr lang="en-IN" sz="7400" dirty="0"/>
              <a:t>: Apply the knowledge of mathematics, science, engineering fundamentals, and engineering. specialization to the solution of </a:t>
            </a:r>
            <a:r>
              <a:rPr lang="en-IN" sz="7400" dirty="0">
                <a:solidFill>
                  <a:srgbClr val="FF0000"/>
                </a:solidFill>
              </a:rPr>
              <a:t>complex engineering problems.</a:t>
            </a:r>
          </a:p>
          <a:p>
            <a:pPr algn="just"/>
            <a:endParaRPr lang="en-IN" sz="7400" dirty="0"/>
          </a:p>
          <a:p>
            <a:pPr algn="just"/>
            <a:r>
              <a:rPr lang="en-IN" sz="7400" dirty="0"/>
              <a:t>PO2. </a:t>
            </a:r>
            <a:r>
              <a:rPr lang="en-IN" sz="7400" dirty="0">
                <a:solidFill>
                  <a:srgbClr val="FF0000"/>
                </a:solidFill>
              </a:rPr>
              <a:t>Problem  analysis</a:t>
            </a:r>
            <a:r>
              <a:rPr lang="en-IN" sz="7400" dirty="0"/>
              <a:t>: Identify, formulate, review research literature, and </a:t>
            </a:r>
            <a:r>
              <a:rPr lang="en-IN" sz="7400" dirty="0" err="1"/>
              <a:t>analyze</a:t>
            </a:r>
            <a:r>
              <a:rPr lang="en-IN" sz="7400" dirty="0"/>
              <a:t> </a:t>
            </a:r>
            <a:r>
              <a:rPr lang="en-IN" sz="7400" dirty="0">
                <a:solidFill>
                  <a:srgbClr val="FF0000"/>
                </a:solidFill>
              </a:rPr>
              <a:t>complex engineering problems </a:t>
            </a:r>
            <a:r>
              <a:rPr lang="en-IN" sz="7400" dirty="0"/>
              <a:t>reaching substantiated conclusions using first principles of mathematics, natural sciences, and engineering sciences. </a:t>
            </a:r>
          </a:p>
          <a:p>
            <a:pPr algn="just"/>
            <a:endParaRPr lang="en-IN" sz="7400" dirty="0"/>
          </a:p>
          <a:p>
            <a:pPr algn="just"/>
            <a:r>
              <a:rPr lang="en-US" sz="7400" dirty="0"/>
              <a:t>PO 3 </a:t>
            </a:r>
            <a:r>
              <a:rPr lang="en-US" sz="7400" dirty="0">
                <a:solidFill>
                  <a:srgbClr val="FF0000"/>
                </a:solidFill>
              </a:rPr>
              <a:t>Design/development of solutions</a:t>
            </a:r>
            <a:r>
              <a:rPr lang="en-US" sz="7400" dirty="0"/>
              <a:t>: Design solutions for </a:t>
            </a:r>
            <a:r>
              <a:rPr lang="en-US" sz="7400" dirty="0">
                <a:solidFill>
                  <a:srgbClr val="FF0000"/>
                </a:solidFill>
              </a:rPr>
              <a:t>complex engineering problems</a:t>
            </a:r>
            <a:r>
              <a:rPr lang="en-US" sz="7400" dirty="0"/>
              <a:t> and design system components, processes to meet the specifications with consideration for the public health and safety, and the cultural, societal, and environmental considerations.</a:t>
            </a:r>
          </a:p>
          <a:p>
            <a:pPr algn="just"/>
            <a:endParaRPr lang="en-US" sz="7400" dirty="0"/>
          </a:p>
          <a:p>
            <a:pPr algn="just"/>
            <a:r>
              <a:rPr lang="en-US" sz="8000" b="1" dirty="0">
                <a:solidFill>
                  <a:srgbClr val="660066"/>
                </a:solidFill>
                <a:latin typeface="Times New Roman" panose="02020603050405020304" pitchFamily="18" charset="0"/>
                <a:cs typeface="Times New Roman" panose="02020603050405020304" pitchFamily="18" charset="0"/>
              </a:rPr>
              <a:t>Conduct Investigations of </a:t>
            </a:r>
            <a:r>
              <a:rPr lang="en-US" sz="8000" b="1" dirty="0">
                <a:solidFill>
                  <a:srgbClr val="FF0000"/>
                </a:solidFill>
                <a:latin typeface="Times New Roman" panose="02020603050405020304" pitchFamily="18" charset="0"/>
                <a:cs typeface="Times New Roman" panose="02020603050405020304" pitchFamily="18" charset="0"/>
              </a:rPr>
              <a:t>Complex Problems</a:t>
            </a:r>
            <a:r>
              <a:rPr lang="en-US" sz="8000" dirty="0">
                <a:solidFill>
                  <a:srgbClr val="0000FF"/>
                </a:solidFill>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Use research-based knowledge and research methods including design of experiments, analysis and interpretation of data, and synthesis of the information to provide valid conclusions.</a:t>
            </a:r>
          </a:p>
          <a:p>
            <a:pPr algn="just"/>
            <a:r>
              <a:rPr lang="en-US" sz="8000" b="1" dirty="0">
                <a:solidFill>
                  <a:srgbClr val="CC3300"/>
                </a:solidFill>
                <a:latin typeface="Times New Roman" panose="02020603050405020304" pitchFamily="18" charset="0"/>
                <a:cs typeface="Times New Roman" panose="02020603050405020304" pitchFamily="18" charset="0"/>
              </a:rPr>
              <a:t>Modern Tool Usage</a:t>
            </a:r>
            <a:r>
              <a:rPr lang="en-US" sz="8000" dirty="0">
                <a:solidFill>
                  <a:srgbClr val="0000FF"/>
                </a:solidFill>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Create, select, and apply appropriate techniques, resources, and modern engineering and IT tools including prediction and modeling to </a:t>
            </a:r>
            <a:r>
              <a:rPr lang="en-US" sz="8000" dirty="0">
                <a:solidFill>
                  <a:srgbClr val="FF0000"/>
                </a:solidFill>
                <a:latin typeface="Times New Roman" panose="02020603050405020304" pitchFamily="18" charset="0"/>
                <a:cs typeface="Times New Roman" panose="02020603050405020304" pitchFamily="18" charset="0"/>
              </a:rPr>
              <a:t>complex engineering activities </a:t>
            </a:r>
            <a:r>
              <a:rPr lang="en-US" sz="8000" dirty="0">
                <a:latin typeface="Times New Roman" panose="02020603050405020304" pitchFamily="18" charset="0"/>
                <a:cs typeface="Times New Roman" panose="02020603050405020304" pitchFamily="18" charset="0"/>
              </a:rPr>
              <a:t>with an understanding of the limitations</a:t>
            </a:r>
            <a:r>
              <a:rPr lang="en-US" sz="8000" dirty="0">
                <a:solidFill>
                  <a:srgbClr val="0000FF"/>
                </a:solidFill>
                <a:latin typeface="Times New Roman" panose="02020603050405020304" pitchFamily="18" charset="0"/>
                <a:cs typeface="Times New Roman" panose="02020603050405020304" pitchFamily="18" charset="0"/>
              </a:rPr>
              <a:t>.</a:t>
            </a:r>
          </a:p>
          <a:p>
            <a:pPr algn="just"/>
            <a:endParaRPr lang="en-IN" sz="7400" dirty="0"/>
          </a:p>
          <a:p>
            <a:pPr marL="82296" indent="0" algn="just">
              <a:buNone/>
            </a:pPr>
            <a:endParaRPr lang="en-IN" sz="4100" dirty="0"/>
          </a:p>
          <a:p>
            <a:pPr marL="82296" indent="0" algn="just">
              <a:buNone/>
            </a:pPr>
            <a:r>
              <a:rPr lang="en-IN" sz="4100" dirty="0"/>
              <a:t> </a:t>
            </a:r>
          </a:p>
        </p:txBody>
      </p:sp>
    </p:spTree>
    <p:extLst>
      <p:ext uri="{BB962C8B-B14F-4D97-AF65-F5344CB8AC3E}">
        <p14:creationId xmlns:p14="http://schemas.microsoft.com/office/powerpoint/2010/main" val="3778679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latin typeface="Times New Roman" panose="02020603050405020304" pitchFamily="18" charset="0"/>
                <a:ea typeface="Times New Roman" panose="02020603050405020304" pitchFamily="18" charset="0"/>
                <a:cs typeface="Times New Roman" panose="02020603050405020304" pitchFamily="18" charset="0"/>
              </a:rPr>
              <a:t>Complex</a:t>
            </a:r>
            <a:r>
              <a:rPr lang="en-US" sz="4400" spc="2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Engineering</a:t>
            </a:r>
            <a:r>
              <a:rPr lang="en-US" sz="4400" spc="4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Problem-CEP</a:t>
            </a:r>
            <a:br>
              <a:rPr lang="en-IN" sz="1400"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p:cNvSpPr>
            <a:spLocks noGrp="1"/>
          </p:cNvSpPr>
          <p:nvPr>
            <p:ph idx="1"/>
          </p:nvPr>
        </p:nvSpPr>
        <p:spPr>
          <a:xfrm>
            <a:off x="1066800" y="1066800"/>
            <a:ext cx="8826690" cy="5767316"/>
          </a:xfrm>
        </p:spPr>
        <p:txBody>
          <a:bodyPr>
            <a:normAutofit fontScale="92500" lnSpcReduction="10000"/>
          </a:bodyPr>
          <a:lstStyle/>
          <a:p>
            <a:pPr>
              <a:lnSpc>
                <a:spcPts val="750"/>
              </a:lnSpc>
              <a:spcBef>
                <a:spcPts val="20"/>
              </a:spcBef>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66040" marR="350520" indent="0" algn="just">
              <a:lnSpc>
                <a:spcPct val="107000"/>
              </a:lnSpc>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1.</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Problems</a:t>
            </a:r>
            <a:r>
              <a:rPr lang="en-US" spc="37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not</a:t>
            </a:r>
            <a:r>
              <a:rPr lang="en-US" spc="1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a:t>
            </a:r>
            <a:r>
              <a:rPr lang="en-US"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kind</a:t>
            </a:r>
            <a:r>
              <a:rPr lang="en-US"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generally</a:t>
            </a:r>
            <a:r>
              <a:rPr lang="en-US" spc="24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encountered</a:t>
            </a:r>
            <a:r>
              <a:rPr lang="en-US" spc="45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at the ends</a:t>
            </a:r>
            <a:r>
              <a:rPr lang="en-US" spc="1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text</a:t>
            </a:r>
            <a:r>
              <a:rPr lang="en-US" spc="8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book</a:t>
            </a:r>
            <a:r>
              <a:rPr lang="en-US" spc="11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chapters.</a:t>
            </a:r>
            <a:r>
              <a:rPr lang="en-US" spc="2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(These</a:t>
            </a:r>
            <a:r>
              <a:rPr lang="en-US" spc="1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often</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test</a:t>
            </a:r>
            <a:r>
              <a:rPr lang="en-US" spc="5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if the</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contents</a:t>
            </a:r>
            <a:r>
              <a:rPr lang="en-US" spc="2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chapter</a:t>
            </a:r>
            <a:r>
              <a:rPr lang="en-US" spc="2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have</a:t>
            </a:r>
            <a:r>
              <a:rPr lang="en-US" spc="18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been</a:t>
            </a:r>
            <a:r>
              <a:rPr lang="en-US" spc="2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understood)</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3540"/>
              </a:lnSpc>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2.</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These</a:t>
            </a:r>
            <a:r>
              <a:rPr lang="en-US" spc="19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are</a:t>
            </a:r>
            <a:r>
              <a:rPr lang="en-US" spc="9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problems</a:t>
            </a:r>
            <a:r>
              <a:rPr lang="en-US" spc="33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that</a:t>
            </a:r>
            <a:r>
              <a:rPr lang="en-US" spc="10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have</a:t>
            </a:r>
            <a:r>
              <a:rPr lang="en-US" spc="1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pc="1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been</a:t>
            </a:r>
            <a:endParaRPr lang="en-IN"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Bef>
                <a:spcPts val="320"/>
              </a:spcBef>
              <a:spcAft>
                <a:spcPts val="0"/>
              </a:spcAft>
              <a:buNone/>
            </a:pP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completely</a:t>
            </a:r>
            <a:r>
              <a:rPr lang="en-US" spc="2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framed</a:t>
            </a:r>
            <a:r>
              <a:rPr lang="en-US" spc="30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pc="7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leave</a:t>
            </a:r>
            <a:r>
              <a:rPr lang="en-US" spc="26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a:t>
            </a:r>
            <a:r>
              <a:rPr lang="en-US" spc="7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least</a:t>
            </a:r>
            <a:r>
              <a:rPr lang="en-US" spc="1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few*</a:t>
            </a:r>
            <a:r>
              <a:rPr lang="en-US" spc="2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choices for</a:t>
            </a:r>
            <a:r>
              <a:rPr lang="en-US" spc="14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student</a:t>
            </a:r>
            <a:r>
              <a:rPr lang="en-US" spc="2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a:t>
            </a:r>
            <a:r>
              <a:rPr lang="en-US" spc="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make.</a:t>
            </a:r>
          </a:p>
          <a:p>
            <a:pPr marL="0" indent="0" algn="just">
              <a:lnSpc>
                <a:spcPct val="106000"/>
              </a:lnSpc>
              <a:spcBef>
                <a:spcPts val="320"/>
              </a:spcBef>
              <a:spcAft>
                <a:spcPts val="0"/>
              </a:spcAft>
              <a:buNone/>
            </a:pPr>
            <a:endParaRPr lang="en-IN"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66040" marR="358140" indent="0" algn="just">
              <a:lnSpc>
                <a:spcPct val="107000"/>
              </a:lnSpc>
              <a:spcBef>
                <a:spcPts val="45"/>
              </a:spcBef>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3. Problems</a:t>
            </a:r>
            <a:r>
              <a:rPr lang="en-US" spc="2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may</a:t>
            </a:r>
            <a:r>
              <a:rPr lang="en-US" spc="1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require</a:t>
            </a:r>
            <a:r>
              <a:rPr lang="en-US" spc="1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use</a:t>
            </a:r>
            <a:r>
              <a:rPr lang="en-US" spc="12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laws</a:t>
            </a:r>
            <a:r>
              <a:rPr lang="en-US" spc="18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13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physics,</a:t>
            </a:r>
            <a:r>
              <a:rPr lang="en-US" spc="21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or bring</a:t>
            </a:r>
            <a:r>
              <a:rPr lang="en-US"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in</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some</a:t>
            </a:r>
            <a:r>
              <a:rPr lang="en-US" spc="2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mathematical</a:t>
            </a:r>
            <a:r>
              <a:rPr lang="en-US" spc="4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tools</a:t>
            </a:r>
            <a:r>
              <a:rPr lang="en-US" spc="1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in</a:t>
            </a:r>
            <a:r>
              <a:rPr lang="en-US" spc="20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which</a:t>
            </a:r>
            <a:r>
              <a:rPr lang="en-US"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 problem</a:t>
            </a:r>
            <a:r>
              <a:rPr lang="en-US" spc="2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can</a:t>
            </a:r>
            <a:r>
              <a:rPr lang="en-US" spc="22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a:t>
            </a:r>
            <a:r>
              <a:rPr lang="en-US"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framed.</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buNone/>
            </a:pP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Tree>
    <p:extLst>
      <p:ext uri="{BB962C8B-B14F-4D97-AF65-F5344CB8AC3E}">
        <p14:creationId xmlns:p14="http://schemas.microsoft.com/office/powerpoint/2010/main" val="2623907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8686800" cy="6400800"/>
          </a:xfrm>
        </p:spPr>
        <p:txBody>
          <a:bodyPr>
            <a:normAutofit/>
          </a:bodyPr>
          <a:lstStyle/>
          <a:p>
            <a:r>
              <a:rPr lang="en-US" b="1" dirty="0">
                <a:solidFill>
                  <a:srgbClr val="FF0000"/>
                </a:solidFill>
              </a:rPr>
              <a:t>What are the ways for PEVs to verify evidence of solving complex engineering problems for PO attainment? </a:t>
            </a:r>
          </a:p>
          <a:p>
            <a:pPr marL="82296" indent="0">
              <a:buNone/>
            </a:pPr>
            <a:endParaRPr lang="en-US" b="1" dirty="0">
              <a:solidFill>
                <a:srgbClr val="FF0000"/>
              </a:solidFill>
            </a:endParaRPr>
          </a:p>
          <a:p>
            <a:pPr marL="82296" indent="0">
              <a:buNone/>
            </a:pPr>
            <a:endParaRPr lang="en-US" b="1" dirty="0">
              <a:solidFill>
                <a:srgbClr val="FF0000"/>
              </a:solidFill>
            </a:endParaRPr>
          </a:p>
          <a:p>
            <a:pPr marL="82296" indent="0">
              <a:buNone/>
            </a:pPr>
            <a:endParaRPr lang="en-US" b="1" dirty="0">
              <a:solidFill>
                <a:srgbClr val="FF0000"/>
              </a:solidFill>
            </a:endParaRPr>
          </a:p>
          <a:p>
            <a:r>
              <a:rPr lang="en-US" sz="3600" b="1" dirty="0"/>
              <a:t>Can PBL help ?</a:t>
            </a:r>
          </a:p>
          <a:p>
            <a:r>
              <a:rPr lang="en-US" sz="3600" b="1" dirty="0"/>
              <a:t>What about Projects ?</a:t>
            </a:r>
          </a:p>
          <a:p>
            <a:pPr lvl="1"/>
            <a:r>
              <a:rPr lang="en-US" sz="3200" b="1" dirty="0"/>
              <a:t> –Integrated Design Projects</a:t>
            </a:r>
          </a:p>
          <a:p>
            <a:pPr lvl="2"/>
            <a:r>
              <a:rPr lang="en-US" sz="3200" b="1" dirty="0"/>
              <a:t>-Research Projects</a:t>
            </a:r>
          </a:p>
          <a:p>
            <a:pPr marL="658368" lvl="2" indent="0">
              <a:buNone/>
            </a:pPr>
            <a:r>
              <a:rPr lang="en-US" sz="3200" b="1" dirty="0"/>
              <a:t>(</a:t>
            </a:r>
            <a:r>
              <a:rPr lang="en-US" sz="2600" b="1" dirty="0"/>
              <a:t>Look for rubrics and the targeted </a:t>
            </a:r>
            <a:r>
              <a:rPr lang="en-US" sz="2600" b="1" dirty="0" err="1"/>
              <a:t>POs.</a:t>
            </a:r>
            <a:r>
              <a:rPr lang="en-US" sz="2600" b="1" dirty="0"/>
              <a:t>)</a:t>
            </a:r>
            <a:endParaRPr lang="en-US" sz="2800" b="1" dirty="0"/>
          </a:p>
        </p:txBody>
      </p:sp>
      <p:pic>
        <p:nvPicPr>
          <p:cNvPr id="2" name="Picture 1"/>
          <p:cNvPicPr>
            <a:picLocks noChangeAspect="1"/>
          </p:cNvPicPr>
          <p:nvPr/>
        </p:nvPicPr>
        <p:blipFill>
          <a:blip r:embed="rId2"/>
          <a:stretch>
            <a:fillRect/>
          </a:stretch>
        </p:blipFill>
        <p:spPr>
          <a:xfrm>
            <a:off x="5105400" y="1676400"/>
            <a:ext cx="3810000" cy="2493919"/>
          </a:xfrm>
          <a:prstGeom prst="rect">
            <a:avLst/>
          </a:prstGeom>
        </p:spPr>
      </p:pic>
    </p:spTree>
    <p:extLst>
      <p:ext uri="{BB962C8B-B14F-4D97-AF65-F5344CB8AC3E}">
        <p14:creationId xmlns:p14="http://schemas.microsoft.com/office/powerpoint/2010/main" val="29236298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8520" y="3868420"/>
            <a:ext cx="7684029" cy="29895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822700"/>
            <a:ext cx="3823440" cy="3035300"/>
          </a:xfrm>
          <a:custGeom>
            <a:avLst/>
            <a:gdLst/>
            <a:ahLst/>
            <a:cxnLst/>
            <a:rect l="l" t="t" r="r" b="b"/>
            <a:pathLst>
              <a:path w="3529329" h="3035300">
                <a:moveTo>
                  <a:pt x="0" y="0"/>
                </a:moveTo>
                <a:lnTo>
                  <a:pt x="3529329" y="0"/>
                </a:lnTo>
                <a:lnTo>
                  <a:pt x="3529329" y="3035300"/>
                </a:lnTo>
              </a:path>
            </a:pathLst>
          </a:custGeom>
          <a:ln w="76194">
            <a:solidFill>
              <a:srgbClr val="FFFFFF"/>
            </a:solidFill>
          </a:ln>
        </p:spPr>
        <p:txBody>
          <a:bodyPr wrap="square" lIns="0" tIns="0" rIns="0" bIns="0" rtlCol="0"/>
          <a:lstStyle/>
          <a:p>
            <a:endParaRPr/>
          </a:p>
        </p:txBody>
      </p:sp>
      <p:sp>
        <p:nvSpPr>
          <p:cNvPr id="4" name="object 4"/>
          <p:cNvSpPr/>
          <p:nvPr/>
        </p:nvSpPr>
        <p:spPr>
          <a:xfrm>
            <a:off x="0" y="3860800"/>
            <a:ext cx="3783542" cy="2997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68962" y="3726179"/>
            <a:ext cx="2537037" cy="3131820"/>
          </a:xfrm>
          <a:custGeom>
            <a:avLst/>
            <a:gdLst/>
            <a:ahLst/>
            <a:cxnLst/>
            <a:rect l="l" t="t" r="r" b="b"/>
            <a:pathLst>
              <a:path w="2341879" h="3131820">
                <a:moveTo>
                  <a:pt x="0" y="3131820"/>
                </a:moveTo>
                <a:lnTo>
                  <a:pt x="0" y="0"/>
                </a:lnTo>
                <a:lnTo>
                  <a:pt x="2341879" y="0"/>
                </a:lnTo>
              </a:path>
            </a:pathLst>
          </a:custGeom>
          <a:ln w="76194">
            <a:solidFill>
              <a:srgbClr val="FFFFFF"/>
            </a:solidFill>
          </a:ln>
        </p:spPr>
        <p:txBody>
          <a:bodyPr wrap="square" lIns="0" tIns="0" rIns="0" bIns="0" rtlCol="0"/>
          <a:lstStyle/>
          <a:p>
            <a:endParaRPr/>
          </a:p>
        </p:txBody>
      </p:sp>
      <p:sp>
        <p:nvSpPr>
          <p:cNvPr id="6" name="object 6"/>
          <p:cNvSpPr/>
          <p:nvPr/>
        </p:nvSpPr>
        <p:spPr>
          <a:xfrm>
            <a:off x="7410238" y="3763009"/>
            <a:ext cx="2495761" cy="309499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76" y="3284220"/>
            <a:ext cx="3784918" cy="915669"/>
          </a:xfrm>
          <a:custGeom>
            <a:avLst/>
            <a:gdLst/>
            <a:ahLst/>
            <a:cxnLst/>
            <a:rect l="l" t="t" r="r" b="b"/>
            <a:pathLst>
              <a:path w="3493770" h="915670">
                <a:moveTo>
                  <a:pt x="3493770" y="0"/>
                </a:moveTo>
                <a:lnTo>
                  <a:pt x="0" y="0"/>
                </a:lnTo>
                <a:lnTo>
                  <a:pt x="0" y="915669"/>
                </a:lnTo>
                <a:lnTo>
                  <a:pt x="3493770" y="0"/>
                </a:lnTo>
                <a:close/>
              </a:path>
            </a:pathLst>
          </a:custGeom>
          <a:solidFill>
            <a:srgbClr val="FFFFFF"/>
          </a:solidFill>
        </p:spPr>
        <p:txBody>
          <a:bodyPr wrap="square" lIns="0" tIns="0" rIns="0" bIns="0" rtlCol="0"/>
          <a:lstStyle/>
          <a:p>
            <a:endParaRPr/>
          </a:p>
        </p:txBody>
      </p:sp>
      <p:sp>
        <p:nvSpPr>
          <p:cNvPr id="8" name="object 8"/>
          <p:cNvSpPr/>
          <p:nvPr/>
        </p:nvSpPr>
        <p:spPr>
          <a:xfrm>
            <a:off x="6200881" y="3307079"/>
            <a:ext cx="3703743" cy="914400"/>
          </a:xfrm>
          <a:custGeom>
            <a:avLst/>
            <a:gdLst/>
            <a:ahLst/>
            <a:cxnLst/>
            <a:rect l="l" t="t" r="r" b="b"/>
            <a:pathLst>
              <a:path w="3418840" h="914400">
                <a:moveTo>
                  <a:pt x="3418840" y="0"/>
                </a:moveTo>
                <a:lnTo>
                  <a:pt x="0" y="0"/>
                </a:lnTo>
                <a:lnTo>
                  <a:pt x="3418840" y="914400"/>
                </a:lnTo>
                <a:lnTo>
                  <a:pt x="3418840" y="0"/>
                </a:lnTo>
                <a:close/>
              </a:path>
            </a:pathLst>
          </a:custGeom>
          <a:solidFill>
            <a:srgbClr val="FFFFFF"/>
          </a:solidFill>
        </p:spPr>
        <p:txBody>
          <a:bodyPr wrap="square" lIns="0" tIns="0" rIns="0" bIns="0" rtlCol="0"/>
          <a:lstStyle/>
          <a:p>
            <a:endParaRPr/>
          </a:p>
        </p:txBody>
      </p:sp>
      <p:sp>
        <p:nvSpPr>
          <p:cNvPr id="9" name="object 9"/>
          <p:cNvSpPr/>
          <p:nvPr/>
        </p:nvSpPr>
        <p:spPr>
          <a:xfrm>
            <a:off x="0" y="3716487"/>
            <a:ext cx="9906000" cy="437515"/>
          </a:xfrm>
          <a:custGeom>
            <a:avLst/>
            <a:gdLst/>
            <a:ahLst/>
            <a:cxnLst/>
            <a:rect l="l" t="t" r="r" b="b"/>
            <a:pathLst>
              <a:path w="9144000" h="437514">
                <a:moveTo>
                  <a:pt x="9144000" y="426944"/>
                </a:moveTo>
                <a:lnTo>
                  <a:pt x="9075390" y="414030"/>
                </a:lnTo>
                <a:lnTo>
                  <a:pt x="9025555" y="404787"/>
                </a:lnTo>
                <a:lnTo>
                  <a:pt x="8975705" y="395648"/>
                </a:lnTo>
                <a:lnTo>
                  <a:pt x="8925841" y="386613"/>
                </a:lnTo>
                <a:lnTo>
                  <a:pt x="8875963" y="377682"/>
                </a:lnTo>
                <a:lnTo>
                  <a:pt x="8826071" y="368856"/>
                </a:lnTo>
                <a:lnTo>
                  <a:pt x="8776165" y="360134"/>
                </a:lnTo>
                <a:lnTo>
                  <a:pt x="8726245" y="351516"/>
                </a:lnTo>
                <a:lnTo>
                  <a:pt x="8676312" y="343003"/>
                </a:lnTo>
                <a:lnTo>
                  <a:pt x="8626365" y="334594"/>
                </a:lnTo>
                <a:lnTo>
                  <a:pt x="8576405" y="326289"/>
                </a:lnTo>
                <a:lnTo>
                  <a:pt x="8526432" y="318089"/>
                </a:lnTo>
                <a:lnTo>
                  <a:pt x="8476445" y="309993"/>
                </a:lnTo>
                <a:lnTo>
                  <a:pt x="8426447" y="302001"/>
                </a:lnTo>
                <a:lnTo>
                  <a:pt x="8376435" y="294114"/>
                </a:lnTo>
                <a:lnTo>
                  <a:pt x="8326411" y="286331"/>
                </a:lnTo>
                <a:lnTo>
                  <a:pt x="8276375" y="278652"/>
                </a:lnTo>
                <a:lnTo>
                  <a:pt x="8226327" y="271078"/>
                </a:lnTo>
                <a:lnTo>
                  <a:pt x="8176267" y="263608"/>
                </a:lnTo>
                <a:lnTo>
                  <a:pt x="8126195" y="256243"/>
                </a:lnTo>
                <a:lnTo>
                  <a:pt x="8076112" y="248981"/>
                </a:lnTo>
                <a:lnTo>
                  <a:pt x="8026017" y="241824"/>
                </a:lnTo>
                <a:lnTo>
                  <a:pt x="7975911" y="234772"/>
                </a:lnTo>
                <a:lnTo>
                  <a:pt x="7925793" y="227823"/>
                </a:lnTo>
                <a:lnTo>
                  <a:pt x="7875665" y="220980"/>
                </a:lnTo>
                <a:lnTo>
                  <a:pt x="7825526" y="214240"/>
                </a:lnTo>
                <a:lnTo>
                  <a:pt x="7775377" y="207605"/>
                </a:lnTo>
                <a:lnTo>
                  <a:pt x="7725217" y="201074"/>
                </a:lnTo>
                <a:lnTo>
                  <a:pt x="7675046" y="194647"/>
                </a:lnTo>
                <a:lnTo>
                  <a:pt x="7624866" y="188325"/>
                </a:lnTo>
                <a:lnTo>
                  <a:pt x="7574676" y="182107"/>
                </a:lnTo>
                <a:lnTo>
                  <a:pt x="7524476" y="175994"/>
                </a:lnTo>
                <a:lnTo>
                  <a:pt x="7474266" y="169985"/>
                </a:lnTo>
                <a:lnTo>
                  <a:pt x="7424047" y="164080"/>
                </a:lnTo>
                <a:lnTo>
                  <a:pt x="7373819" y="158280"/>
                </a:lnTo>
                <a:lnTo>
                  <a:pt x="7323582" y="152584"/>
                </a:lnTo>
                <a:lnTo>
                  <a:pt x="7273335" y="146992"/>
                </a:lnTo>
                <a:lnTo>
                  <a:pt x="7223080" y="141505"/>
                </a:lnTo>
                <a:lnTo>
                  <a:pt x="7172816" y="136122"/>
                </a:lnTo>
                <a:lnTo>
                  <a:pt x="7122544" y="130843"/>
                </a:lnTo>
                <a:lnTo>
                  <a:pt x="7072264" y="125669"/>
                </a:lnTo>
                <a:lnTo>
                  <a:pt x="7021975" y="120599"/>
                </a:lnTo>
                <a:lnTo>
                  <a:pt x="6971679" y="115633"/>
                </a:lnTo>
                <a:lnTo>
                  <a:pt x="6921374" y="110772"/>
                </a:lnTo>
                <a:lnTo>
                  <a:pt x="6871063" y="106016"/>
                </a:lnTo>
                <a:lnTo>
                  <a:pt x="6820743" y="101363"/>
                </a:lnTo>
                <a:lnTo>
                  <a:pt x="6770417" y="96815"/>
                </a:lnTo>
                <a:lnTo>
                  <a:pt x="6720083" y="92371"/>
                </a:lnTo>
                <a:lnTo>
                  <a:pt x="6669742" y="88032"/>
                </a:lnTo>
                <a:lnTo>
                  <a:pt x="6619395" y="83797"/>
                </a:lnTo>
                <a:lnTo>
                  <a:pt x="6569041" y="79667"/>
                </a:lnTo>
                <a:lnTo>
                  <a:pt x="6518681" y="75640"/>
                </a:lnTo>
                <a:lnTo>
                  <a:pt x="6468314" y="71719"/>
                </a:lnTo>
                <a:lnTo>
                  <a:pt x="6417941" y="67901"/>
                </a:lnTo>
                <a:lnTo>
                  <a:pt x="6367562" y="64188"/>
                </a:lnTo>
                <a:lnTo>
                  <a:pt x="6317177" y="60580"/>
                </a:lnTo>
                <a:lnTo>
                  <a:pt x="6266787" y="57075"/>
                </a:lnTo>
                <a:lnTo>
                  <a:pt x="6216392" y="53675"/>
                </a:lnTo>
                <a:lnTo>
                  <a:pt x="6165991" y="50380"/>
                </a:lnTo>
                <a:lnTo>
                  <a:pt x="6115585" y="47189"/>
                </a:lnTo>
                <a:lnTo>
                  <a:pt x="6065174" y="44102"/>
                </a:lnTo>
                <a:lnTo>
                  <a:pt x="6014758" y="41120"/>
                </a:lnTo>
                <a:lnTo>
                  <a:pt x="5964337" y="38242"/>
                </a:lnTo>
                <a:lnTo>
                  <a:pt x="5913912" y="35468"/>
                </a:lnTo>
                <a:lnTo>
                  <a:pt x="5863483" y="32799"/>
                </a:lnTo>
                <a:lnTo>
                  <a:pt x="5813050" y="30234"/>
                </a:lnTo>
                <a:lnTo>
                  <a:pt x="5762613" y="27774"/>
                </a:lnTo>
                <a:lnTo>
                  <a:pt x="5712172" y="25418"/>
                </a:lnTo>
                <a:lnTo>
                  <a:pt x="5661727" y="23166"/>
                </a:lnTo>
                <a:lnTo>
                  <a:pt x="5611279" y="21019"/>
                </a:lnTo>
                <a:lnTo>
                  <a:pt x="5560827" y="18976"/>
                </a:lnTo>
                <a:lnTo>
                  <a:pt x="5510373" y="17038"/>
                </a:lnTo>
                <a:lnTo>
                  <a:pt x="5459915" y="15204"/>
                </a:lnTo>
                <a:lnTo>
                  <a:pt x="5409455" y="13474"/>
                </a:lnTo>
                <a:lnTo>
                  <a:pt x="5358992" y="11849"/>
                </a:lnTo>
                <a:lnTo>
                  <a:pt x="5308526" y="10328"/>
                </a:lnTo>
                <a:lnTo>
                  <a:pt x="5258059" y="8912"/>
                </a:lnTo>
                <a:lnTo>
                  <a:pt x="5207589" y="7600"/>
                </a:lnTo>
                <a:lnTo>
                  <a:pt x="5157117" y="6392"/>
                </a:lnTo>
                <a:lnTo>
                  <a:pt x="5106643" y="5289"/>
                </a:lnTo>
                <a:lnTo>
                  <a:pt x="5056168" y="4290"/>
                </a:lnTo>
                <a:lnTo>
                  <a:pt x="5005691" y="3396"/>
                </a:lnTo>
                <a:lnTo>
                  <a:pt x="4955213" y="2606"/>
                </a:lnTo>
                <a:lnTo>
                  <a:pt x="4904734" y="1920"/>
                </a:lnTo>
                <a:lnTo>
                  <a:pt x="4854254" y="1339"/>
                </a:lnTo>
                <a:lnTo>
                  <a:pt x="4803773" y="862"/>
                </a:lnTo>
                <a:lnTo>
                  <a:pt x="4753291" y="490"/>
                </a:lnTo>
                <a:lnTo>
                  <a:pt x="4702809" y="222"/>
                </a:lnTo>
                <a:lnTo>
                  <a:pt x="4652327" y="59"/>
                </a:lnTo>
                <a:lnTo>
                  <a:pt x="4601845" y="0"/>
                </a:lnTo>
                <a:lnTo>
                  <a:pt x="4551362" y="45"/>
                </a:lnTo>
                <a:lnTo>
                  <a:pt x="4500880" y="195"/>
                </a:lnTo>
                <a:lnTo>
                  <a:pt x="4450398" y="449"/>
                </a:lnTo>
                <a:lnTo>
                  <a:pt x="4399916" y="807"/>
                </a:lnTo>
                <a:lnTo>
                  <a:pt x="4349436" y="1271"/>
                </a:lnTo>
                <a:lnTo>
                  <a:pt x="4298956" y="1838"/>
                </a:lnTo>
                <a:lnTo>
                  <a:pt x="4248477" y="2510"/>
                </a:lnTo>
                <a:lnTo>
                  <a:pt x="4197999" y="3286"/>
                </a:lnTo>
                <a:lnTo>
                  <a:pt x="4147523" y="4167"/>
                </a:lnTo>
                <a:lnTo>
                  <a:pt x="4097048" y="5152"/>
                </a:lnTo>
                <a:lnTo>
                  <a:pt x="4046575" y="6242"/>
                </a:lnTo>
                <a:lnTo>
                  <a:pt x="3996104" y="7436"/>
                </a:lnTo>
                <a:lnTo>
                  <a:pt x="3945634" y="8734"/>
                </a:lnTo>
                <a:lnTo>
                  <a:pt x="3895167" y="10137"/>
                </a:lnTo>
                <a:lnTo>
                  <a:pt x="3844703" y="11645"/>
                </a:lnTo>
                <a:lnTo>
                  <a:pt x="3794240" y="13256"/>
                </a:lnTo>
                <a:lnTo>
                  <a:pt x="3743781" y="14973"/>
                </a:lnTo>
                <a:lnTo>
                  <a:pt x="3693324" y="16793"/>
                </a:lnTo>
                <a:lnTo>
                  <a:pt x="3642870" y="18718"/>
                </a:lnTo>
                <a:lnTo>
                  <a:pt x="3592420" y="20748"/>
                </a:lnTo>
                <a:lnTo>
                  <a:pt x="3541973" y="22882"/>
                </a:lnTo>
                <a:lnTo>
                  <a:pt x="3491529" y="25120"/>
                </a:lnTo>
                <a:lnTo>
                  <a:pt x="3441089" y="27463"/>
                </a:lnTo>
                <a:lnTo>
                  <a:pt x="3390653" y="29910"/>
                </a:lnTo>
                <a:lnTo>
                  <a:pt x="3340221" y="32462"/>
                </a:lnTo>
                <a:lnTo>
                  <a:pt x="3289793" y="35118"/>
                </a:lnTo>
                <a:lnTo>
                  <a:pt x="3239369" y="37879"/>
                </a:lnTo>
                <a:lnTo>
                  <a:pt x="3188950" y="40744"/>
                </a:lnTo>
                <a:lnTo>
                  <a:pt x="3138535" y="43714"/>
                </a:lnTo>
                <a:lnTo>
                  <a:pt x="3088126" y="46788"/>
                </a:lnTo>
                <a:lnTo>
                  <a:pt x="3037721" y="49966"/>
                </a:lnTo>
                <a:lnTo>
                  <a:pt x="2987322" y="53249"/>
                </a:lnTo>
                <a:lnTo>
                  <a:pt x="2936928" y="56637"/>
                </a:lnTo>
                <a:lnTo>
                  <a:pt x="2886539" y="60128"/>
                </a:lnTo>
                <a:lnTo>
                  <a:pt x="2836156" y="63725"/>
                </a:lnTo>
                <a:lnTo>
                  <a:pt x="2785779" y="67425"/>
                </a:lnTo>
                <a:lnTo>
                  <a:pt x="2735408" y="71231"/>
                </a:lnTo>
                <a:lnTo>
                  <a:pt x="2685043" y="75140"/>
                </a:lnTo>
                <a:lnTo>
                  <a:pt x="2634684" y="79154"/>
                </a:lnTo>
                <a:lnTo>
                  <a:pt x="2584332" y="83273"/>
                </a:lnTo>
                <a:lnTo>
                  <a:pt x="2533986" y="87496"/>
                </a:lnTo>
                <a:lnTo>
                  <a:pt x="2483648" y="91824"/>
                </a:lnTo>
                <a:lnTo>
                  <a:pt x="2433316" y="96256"/>
                </a:lnTo>
                <a:lnTo>
                  <a:pt x="2382992" y="100792"/>
                </a:lnTo>
                <a:lnTo>
                  <a:pt x="2332674" y="105433"/>
                </a:lnTo>
                <a:lnTo>
                  <a:pt x="2282365" y="110178"/>
                </a:lnTo>
                <a:lnTo>
                  <a:pt x="2232063" y="115028"/>
                </a:lnTo>
                <a:lnTo>
                  <a:pt x="2181768" y="119983"/>
                </a:lnTo>
                <a:lnTo>
                  <a:pt x="2131482" y="125041"/>
                </a:lnTo>
                <a:lnTo>
                  <a:pt x="2081204" y="130205"/>
                </a:lnTo>
                <a:lnTo>
                  <a:pt x="2030934" y="135473"/>
                </a:lnTo>
                <a:lnTo>
                  <a:pt x="1980673" y="140845"/>
                </a:lnTo>
                <a:lnTo>
                  <a:pt x="1930420" y="146322"/>
                </a:lnTo>
                <a:lnTo>
                  <a:pt x="1880177" y="151903"/>
                </a:lnTo>
                <a:lnTo>
                  <a:pt x="1829942" y="157588"/>
                </a:lnTo>
                <a:lnTo>
                  <a:pt x="1779716" y="163379"/>
                </a:lnTo>
                <a:lnTo>
                  <a:pt x="1729500" y="169273"/>
                </a:lnTo>
                <a:lnTo>
                  <a:pt x="1679293" y="175272"/>
                </a:lnTo>
                <a:lnTo>
                  <a:pt x="1629096" y="181376"/>
                </a:lnTo>
                <a:lnTo>
                  <a:pt x="1578908" y="187584"/>
                </a:lnTo>
                <a:lnTo>
                  <a:pt x="1528731" y="193897"/>
                </a:lnTo>
                <a:lnTo>
                  <a:pt x="1478563" y="200314"/>
                </a:lnTo>
                <a:lnTo>
                  <a:pt x="1428406" y="206835"/>
                </a:lnTo>
                <a:lnTo>
                  <a:pt x="1378260" y="213461"/>
                </a:lnTo>
                <a:lnTo>
                  <a:pt x="1328124" y="220192"/>
                </a:lnTo>
                <a:lnTo>
                  <a:pt x="1277999" y="227027"/>
                </a:lnTo>
                <a:lnTo>
                  <a:pt x="1227885" y="233967"/>
                </a:lnTo>
                <a:lnTo>
                  <a:pt x="1177782" y="241011"/>
                </a:lnTo>
                <a:lnTo>
                  <a:pt x="1127690" y="248159"/>
                </a:lnTo>
                <a:lnTo>
                  <a:pt x="1077610" y="255412"/>
                </a:lnTo>
                <a:lnTo>
                  <a:pt x="1027542" y="262770"/>
                </a:lnTo>
                <a:lnTo>
                  <a:pt x="977485" y="270232"/>
                </a:lnTo>
                <a:lnTo>
                  <a:pt x="927440" y="277798"/>
                </a:lnTo>
                <a:lnTo>
                  <a:pt x="877407" y="285469"/>
                </a:lnTo>
                <a:lnTo>
                  <a:pt x="827387" y="293245"/>
                </a:lnTo>
                <a:lnTo>
                  <a:pt x="777379" y="301125"/>
                </a:lnTo>
                <a:lnTo>
                  <a:pt x="727384" y="309109"/>
                </a:lnTo>
                <a:lnTo>
                  <a:pt x="677402" y="317198"/>
                </a:lnTo>
                <a:lnTo>
                  <a:pt x="627432" y="325392"/>
                </a:lnTo>
                <a:lnTo>
                  <a:pt x="577476" y="333690"/>
                </a:lnTo>
                <a:lnTo>
                  <a:pt x="527533" y="342093"/>
                </a:lnTo>
                <a:lnTo>
                  <a:pt x="477603" y="350600"/>
                </a:lnTo>
                <a:lnTo>
                  <a:pt x="427687" y="359211"/>
                </a:lnTo>
                <a:lnTo>
                  <a:pt x="377785" y="367927"/>
                </a:lnTo>
                <a:lnTo>
                  <a:pt x="327897" y="376748"/>
                </a:lnTo>
                <a:lnTo>
                  <a:pt x="278023" y="385673"/>
                </a:lnTo>
                <a:lnTo>
                  <a:pt x="228163" y="394703"/>
                </a:lnTo>
                <a:lnTo>
                  <a:pt x="178318" y="403837"/>
                </a:lnTo>
                <a:lnTo>
                  <a:pt x="128487" y="413076"/>
                </a:lnTo>
                <a:lnTo>
                  <a:pt x="78671" y="422419"/>
                </a:lnTo>
                <a:lnTo>
                  <a:pt x="28870" y="431867"/>
                </a:lnTo>
                <a:lnTo>
                  <a:pt x="0" y="437406"/>
                </a:lnTo>
              </a:path>
            </a:pathLst>
          </a:custGeom>
          <a:ln w="253743">
            <a:solidFill>
              <a:srgbClr val="B1B1B1"/>
            </a:solidFill>
          </a:ln>
        </p:spPr>
        <p:txBody>
          <a:bodyPr wrap="square" lIns="0" tIns="0" rIns="0" bIns="0" rtlCol="0"/>
          <a:lstStyle/>
          <a:p>
            <a:endParaRPr/>
          </a:p>
        </p:txBody>
      </p:sp>
      <p:sp>
        <p:nvSpPr>
          <p:cNvPr id="10" name="object 10"/>
          <p:cNvSpPr/>
          <p:nvPr/>
        </p:nvSpPr>
        <p:spPr>
          <a:xfrm>
            <a:off x="0" y="3527257"/>
            <a:ext cx="9906000" cy="437515"/>
          </a:xfrm>
          <a:custGeom>
            <a:avLst/>
            <a:gdLst/>
            <a:ahLst/>
            <a:cxnLst/>
            <a:rect l="l" t="t" r="r" b="b"/>
            <a:pathLst>
              <a:path w="9144000" h="437514">
                <a:moveTo>
                  <a:pt x="9144000" y="426944"/>
                </a:moveTo>
                <a:lnTo>
                  <a:pt x="9075390" y="414030"/>
                </a:lnTo>
                <a:lnTo>
                  <a:pt x="9025555" y="404787"/>
                </a:lnTo>
                <a:lnTo>
                  <a:pt x="8975705" y="395648"/>
                </a:lnTo>
                <a:lnTo>
                  <a:pt x="8925841" y="386613"/>
                </a:lnTo>
                <a:lnTo>
                  <a:pt x="8875963" y="377682"/>
                </a:lnTo>
                <a:lnTo>
                  <a:pt x="8826071" y="368856"/>
                </a:lnTo>
                <a:lnTo>
                  <a:pt x="8776165" y="360134"/>
                </a:lnTo>
                <a:lnTo>
                  <a:pt x="8726245" y="351516"/>
                </a:lnTo>
                <a:lnTo>
                  <a:pt x="8676312" y="343003"/>
                </a:lnTo>
                <a:lnTo>
                  <a:pt x="8626365" y="334594"/>
                </a:lnTo>
                <a:lnTo>
                  <a:pt x="8576405" y="326289"/>
                </a:lnTo>
                <a:lnTo>
                  <a:pt x="8526432" y="318089"/>
                </a:lnTo>
                <a:lnTo>
                  <a:pt x="8476445" y="309993"/>
                </a:lnTo>
                <a:lnTo>
                  <a:pt x="8426447" y="302001"/>
                </a:lnTo>
                <a:lnTo>
                  <a:pt x="8376435" y="294114"/>
                </a:lnTo>
                <a:lnTo>
                  <a:pt x="8326411" y="286331"/>
                </a:lnTo>
                <a:lnTo>
                  <a:pt x="8276375" y="278652"/>
                </a:lnTo>
                <a:lnTo>
                  <a:pt x="8226327" y="271078"/>
                </a:lnTo>
                <a:lnTo>
                  <a:pt x="8176267" y="263608"/>
                </a:lnTo>
                <a:lnTo>
                  <a:pt x="8126195" y="256243"/>
                </a:lnTo>
                <a:lnTo>
                  <a:pt x="8076112" y="248981"/>
                </a:lnTo>
                <a:lnTo>
                  <a:pt x="8026017" y="241824"/>
                </a:lnTo>
                <a:lnTo>
                  <a:pt x="7975911" y="234772"/>
                </a:lnTo>
                <a:lnTo>
                  <a:pt x="7925793" y="227823"/>
                </a:lnTo>
                <a:lnTo>
                  <a:pt x="7875665" y="220980"/>
                </a:lnTo>
                <a:lnTo>
                  <a:pt x="7825526" y="214240"/>
                </a:lnTo>
                <a:lnTo>
                  <a:pt x="7775377" y="207605"/>
                </a:lnTo>
                <a:lnTo>
                  <a:pt x="7725217" y="201074"/>
                </a:lnTo>
                <a:lnTo>
                  <a:pt x="7675046" y="194647"/>
                </a:lnTo>
                <a:lnTo>
                  <a:pt x="7624866" y="188325"/>
                </a:lnTo>
                <a:lnTo>
                  <a:pt x="7574676" y="182107"/>
                </a:lnTo>
                <a:lnTo>
                  <a:pt x="7524476" y="175994"/>
                </a:lnTo>
                <a:lnTo>
                  <a:pt x="7474266" y="169985"/>
                </a:lnTo>
                <a:lnTo>
                  <a:pt x="7424047" y="164080"/>
                </a:lnTo>
                <a:lnTo>
                  <a:pt x="7373819" y="158280"/>
                </a:lnTo>
                <a:lnTo>
                  <a:pt x="7323582" y="152584"/>
                </a:lnTo>
                <a:lnTo>
                  <a:pt x="7273335" y="146992"/>
                </a:lnTo>
                <a:lnTo>
                  <a:pt x="7223080" y="141505"/>
                </a:lnTo>
                <a:lnTo>
                  <a:pt x="7172816" y="136122"/>
                </a:lnTo>
                <a:lnTo>
                  <a:pt x="7122544" y="130843"/>
                </a:lnTo>
                <a:lnTo>
                  <a:pt x="7072264" y="125669"/>
                </a:lnTo>
                <a:lnTo>
                  <a:pt x="7021975" y="120599"/>
                </a:lnTo>
                <a:lnTo>
                  <a:pt x="6971679" y="115633"/>
                </a:lnTo>
                <a:lnTo>
                  <a:pt x="6921374" y="110772"/>
                </a:lnTo>
                <a:lnTo>
                  <a:pt x="6871063" y="106016"/>
                </a:lnTo>
                <a:lnTo>
                  <a:pt x="6820743" y="101363"/>
                </a:lnTo>
                <a:lnTo>
                  <a:pt x="6770417" y="96815"/>
                </a:lnTo>
                <a:lnTo>
                  <a:pt x="6720083" y="92371"/>
                </a:lnTo>
                <a:lnTo>
                  <a:pt x="6669742" y="88032"/>
                </a:lnTo>
                <a:lnTo>
                  <a:pt x="6619395" y="83797"/>
                </a:lnTo>
                <a:lnTo>
                  <a:pt x="6569041" y="79667"/>
                </a:lnTo>
                <a:lnTo>
                  <a:pt x="6518681" y="75640"/>
                </a:lnTo>
                <a:lnTo>
                  <a:pt x="6468314" y="71719"/>
                </a:lnTo>
                <a:lnTo>
                  <a:pt x="6417941" y="67901"/>
                </a:lnTo>
                <a:lnTo>
                  <a:pt x="6367562" y="64188"/>
                </a:lnTo>
                <a:lnTo>
                  <a:pt x="6317177" y="60580"/>
                </a:lnTo>
                <a:lnTo>
                  <a:pt x="6266787" y="57075"/>
                </a:lnTo>
                <a:lnTo>
                  <a:pt x="6216392" y="53675"/>
                </a:lnTo>
                <a:lnTo>
                  <a:pt x="6165991" y="50380"/>
                </a:lnTo>
                <a:lnTo>
                  <a:pt x="6115585" y="47189"/>
                </a:lnTo>
                <a:lnTo>
                  <a:pt x="6065174" y="44102"/>
                </a:lnTo>
                <a:lnTo>
                  <a:pt x="6014758" y="41120"/>
                </a:lnTo>
                <a:lnTo>
                  <a:pt x="5964337" y="38242"/>
                </a:lnTo>
                <a:lnTo>
                  <a:pt x="5913912" y="35468"/>
                </a:lnTo>
                <a:lnTo>
                  <a:pt x="5863483" y="32799"/>
                </a:lnTo>
                <a:lnTo>
                  <a:pt x="5813050" y="30234"/>
                </a:lnTo>
                <a:lnTo>
                  <a:pt x="5762613" y="27774"/>
                </a:lnTo>
                <a:lnTo>
                  <a:pt x="5712172" y="25418"/>
                </a:lnTo>
                <a:lnTo>
                  <a:pt x="5661727" y="23166"/>
                </a:lnTo>
                <a:lnTo>
                  <a:pt x="5611279" y="21019"/>
                </a:lnTo>
                <a:lnTo>
                  <a:pt x="5560827" y="18976"/>
                </a:lnTo>
                <a:lnTo>
                  <a:pt x="5510373" y="17038"/>
                </a:lnTo>
                <a:lnTo>
                  <a:pt x="5459915" y="15204"/>
                </a:lnTo>
                <a:lnTo>
                  <a:pt x="5409455" y="13474"/>
                </a:lnTo>
                <a:lnTo>
                  <a:pt x="5358992" y="11849"/>
                </a:lnTo>
                <a:lnTo>
                  <a:pt x="5308526" y="10328"/>
                </a:lnTo>
                <a:lnTo>
                  <a:pt x="5258059" y="8912"/>
                </a:lnTo>
                <a:lnTo>
                  <a:pt x="5207589" y="7600"/>
                </a:lnTo>
                <a:lnTo>
                  <a:pt x="5157117" y="6392"/>
                </a:lnTo>
                <a:lnTo>
                  <a:pt x="5106643" y="5289"/>
                </a:lnTo>
                <a:lnTo>
                  <a:pt x="5056168" y="4290"/>
                </a:lnTo>
                <a:lnTo>
                  <a:pt x="5005691" y="3396"/>
                </a:lnTo>
                <a:lnTo>
                  <a:pt x="4955213" y="2606"/>
                </a:lnTo>
                <a:lnTo>
                  <a:pt x="4904734" y="1920"/>
                </a:lnTo>
                <a:lnTo>
                  <a:pt x="4854254" y="1339"/>
                </a:lnTo>
                <a:lnTo>
                  <a:pt x="4803773" y="862"/>
                </a:lnTo>
                <a:lnTo>
                  <a:pt x="4753291" y="490"/>
                </a:lnTo>
                <a:lnTo>
                  <a:pt x="4702809" y="222"/>
                </a:lnTo>
                <a:lnTo>
                  <a:pt x="4652327" y="59"/>
                </a:lnTo>
                <a:lnTo>
                  <a:pt x="4601845" y="0"/>
                </a:lnTo>
                <a:lnTo>
                  <a:pt x="4551362" y="45"/>
                </a:lnTo>
                <a:lnTo>
                  <a:pt x="4500880" y="195"/>
                </a:lnTo>
                <a:lnTo>
                  <a:pt x="4450398" y="449"/>
                </a:lnTo>
                <a:lnTo>
                  <a:pt x="4399916" y="807"/>
                </a:lnTo>
                <a:lnTo>
                  <a:pt x="4349436" y="1271"/>
                </a:lnTo>
                <a:lnTo>
                  <a:pt x="4298956" y="1838"/>
                </a:lnTo>
                <a:lnTo>
                  <a:pt x="4248477" y="2510"/>
                </a:lnTo>
                <a:lnTo>
                  <a:pt x="4197999" y="3286"/>
                </a:lnTo>
                <a:lnTo>
                  <a:pt x="4147523" y="4167"/>
                </a:lnTo>
                <a:lnTo>
                  <a:pt x="4097048" y="5152"/>
                </a:lnTo>
                <a:lnTo>
                  <a:pt x="4046575" y="6242"/>
                </a:lnTo>
                <a:lnTo>
                  <a:pt x="3996104" y="7436"/>
                </a:lnTo>
                <a:lnTo>
                  <a:pt x="3945634" y="8734"/>
                </a:lnTo>
                <a:lnTo>
                  <a:pt x="3895167" y="10137"/>
                </a:lnTo>
                <a:lnTo>
                  <a:pt x="3844703" y="11645"/>
                </a:lnTo>
                <a:lnTo>
                  <a:pt x="3794240" y="13256"/>
                </a:lnTo>
                <a:lnTo>
                  <a:pt x="3743781" y="14973"/>
                </a:lnTo>
                <a:lnTo>
                  <a:pt x="3693324" y="16793"/>
                </a:lnTo>
                <a:lnTo>
                  <a:pt x="3642870" y="18718"/>
                </a:lnTo>
                <a:lnTo>
                  <a:pt x="3592420" y="20748"/>
                </a:lnTo>
                <a:lnTo>
                  <a:pt x="3541973" y="22882"/>
                </a:lnTo>
                <a:lnTo>
                  <a:pt x="3491529" y="25120"/>
                </a:lnTo>
                <a:lnTo>
                  <a:pt x="3441089" y="27463"/>
                </a:lnTo>
                <a:lnTo>
                  <a:pt x="3390653" y="29910"/>
                </a:lnTo>
                <a:lnTo>
                  <a:pt x="3340221" y="32462"/>
                </a:lnTo>
                <a:lnTo>
                  <a:pt x="3289793" y="35118"/>
                </a:lnTo>
                <a:lnTo>
                  <a:pt x="3239369" y="37879"/>
                </a:lnTo>
                <a:lnTo>
                  <a:pt x="3188950" y="40744"/>
                </a:lnTo>
                <a:lnTo>
                  <a:pt x="3138535" y="43714"/>
                </a:lnTo>
                <a:lnTo>
                  <a:pt x="3088126" y="46788"/>
                </a:lnTo>
                <a:lnTo>
                  <a:pt x="3037721" y="49966"/>
                </a:lnTo>
                <a:lnTo>
                  <a:pt x="2987322" y="53249"/>
                </a:lnTo>
                <a:lnTo>
                  <a:pt x="2936928" y="56637"/>
                </a:lnTo>
                <a:lnTo>
                  <a:pt x="2886539" y="60128"/>
                </a:lnTo>
                <a:lnTo>
                  <a:pt x="2836156" y="63725"/>
                </a:lnTo>
                <a:lnTo>
                  <a:pt x="2785779" y="67425"/>
                </a:lnTo>
                <a:lnTo>
                  <a:pt x="2735408" y="71231"/>
                </a:lnTo>
                <a:lnTo>
                  <a:pt x="2685043" y="75140"/>
                </a:lnTo>
                <a:lnTo>
                  <a:pt x="2634684" y="79154"/>
                </a:lnTo>
                <a:lnTo>
                  <a:pt x="2584332" y="83273"/>
                </a:lnTo>
                <a:lnTo>
                  <a:pt x="2533986" y="87496"/>
                </a:lnTo>
                <a:lnTo>
                  <a:pt x="2483648" y="91824"/>
                </a:lnTo>
                <a:lnTo>
                  <a:pt x="2433316" y="96256"/>
                </a:lnTo>
                <a:lnTo>
                  <a:pt x="2382992" y="100792"/>
                </a:lnTo>
                <a:lnTo>
                  <a:pt x="2332674" y="105433"/>
                </a:lnTo>
                <a:lnTo>
                  <a:pt x="2282365" y="110178"/>
                </a:lnTo>
                <a:lnTo>
                  <a:pt x="2232063" y="115028"/>
                </a:lnTo>
                <a:lnTo>
                  <a:pt x="2181768" y="119983"/>
                </a:lnTo>
                <a:lnTo>
                  <a:pt x="2131482" y="125041"/>
                </a:lnTo>
                <a:lnTo>
                  <a:pt x="2081204" y="130205"/>
                </a:lnTo>
                <a:lnTo>
                  <a:pt x="2030934" y="135473"/>
                </a:lnTo>
                <a:lnTo>
                  <a:pt x="1980673" y="140845"/>
                </a:lnTo>
                <a:lnTo>
                  <a:pt x="1930420" y="146322"/>
                </a:lnTo>
                <a:lnTo>
                  <a:pt x="1880177" y="151903"/>
                </a:lnTo>
                <a:lnTo>
                  <a:pt x="1829942" y="157588"/>
                </a:lnTo>
                <a:lnTo>
                  <a:pt x="1779716" y="163379"/>
                </a:lnTo>
                <a:lnTo>
                  <a:pt x="1729500" y="169273"/>
                </a:lnTo>
                <a:lnTo>
                  <a:pt x="1679293" y="175272"/>
                </a:lnTo>
                <a:lnTo>
                  <a:pt x="1629096" y="181376"/>
                </a:lnTo>
                <a:lnTo>
                  <a:pt x="1578908" y="187584"/>
                </a:lnTo>
                <a:lnTo>
                  <a:pt x="1528731" y="193897"/>
                </a:lnTo>
                <a:lnTo>
                  <a:pt x="1478563" y="200314"/>
                </a:lnTo>
                <a:lnTo>
                  <a:pt x="1428406" y="206835"/>
                </a:lnTo>
                <a:lnTo>
                  <a:pt x="1378260" y="213461"/>
                </a:lnTo>
                <a:lnTo>
                  <a:pt x="1328124" y="220192"/>
                </a:lnTo>
                <a:lnTo>
                  <a:pt x="1277999" y="227027"/>
                </a:lnTo>
                <a:lnTo>
                  <a:pt x="1227885" y="233967"/>
                </a:lnTo>
                <a:lnTo>
                  <a:pt x="1177782" y="241011"/>
                </a:lnTo>
                <a:lnTo>
                  <a:pt x="1127690" y="248159"/>
                </a:lnTo>
                <a:lnTo>
                  <a:pt x="1077610" y="255412"/>
                </a:lnTo>
                <a:lnTo>
                  <a:pt x="1027542" y="262770"/>
                </a:lnTo>
                <a:lnTo>
                  <a:pt x="977485" y="270232"/>
                </a:lnTo>
                <a:lnTo>
                  <a:pt x="927440" y="277798"/>
                </a:lnTo>
                <a:lnTo>
                  <a:pt x="877407" y="285469"/>
                </a:lnTo>
                <a:lnTo>
                  <a:pt x="827387" y="293245"/>
                </a:lnTo>
                <a:lnTo>
                  <a:pt x="777379" y="301125"/>
                </a:lnTo>
                <a:lnTo>
                  <a:pt x="727384" y="309109"/>
                </a:lnTo>
                <a:lnTo>
                  <a:pt x="677402" y="317198"/>
                </a:lnTo>
                <a:lnTo>
                  <a:pt x="627432" y="325392"/>
                </a:lnTo>
                <a:lnTo>
                  <a:pt x="577476" y="333690"/>
                </a:lnTo>
                <a:lnTo>
                  <a:pt x="527533" y="342093"/>
                </a:lnTo>
                <a:lnTo>
                  <a:pt x="477603" y="350600"/>
                </a:lnTo>
                <a:lnTo>
                  <a:pt x="427687" y="359211"/>
                </a:lnTo>
                <a:lnTo>
                  <a:pt x="377785" y="367927"/>
                </a:lnTo>
                <a:lnTo>
                  <a:pt x="327897" y="376748"/>
                </a:lnTo>
                <a:lnTo>
                  <a:pt x="278023" y="385673"/>
                </a:lnTo>
                <a:lnTo>
                  <a:pt x="228163" y="394703"/>
                </a:lnTo>
                <a:lnTo>
                  <a:pt x="178318" y="403837"/>
                </a:lnTo>
                <a:lnTo>
                  <a:pt x="128487" y="413076"/>
                </a:lnTo>
                <a:lnTo>
                  <a:pt x="78671" y="422419"/>
                </a:lnTo>
                <a:lnTo>
                  <a:pt x="28870" y="431867"/>
                </a:lnTo>
                <a:lnTo>
                  <a:pt x="0" y="437406"/>
                </a:lnTo>
              </a:path>
            </a:pathLst>
          </a:custGeom>
          <a:ln w="57146">
            <a:solidFill>
              <a:srgbClr val="DCDCDC"/>
            </a:solidFill>
          </a:ln>
        </p:spPr>
        <p:txBody>
          <a:bodyPr wrap="square" lIns="0" tIns="0" rIns="0" bIns="0" rtlCol="0"/>
          <a:lstStyle/>
          <a:p>
            <a:endParaRPr/>
          </a:p>
        </p:txBody>
      </p:sp>
      <p:sp>
        <p:nvSpPr>
          <p:cNvPr id="11" name="object 11"/>
          <p:cNvSpPr txBox="1">
            <a:spLocks noGrp="1"/>
          </p:cNvSpPr>
          <p:nvPr>
            <p:ph type="title"/>
          </p:nvPr>
        </p:nvSpPr>
        <p:spPr>
          <a:xfrm>
            <a:off x="1143000" y="1133130"/>
            <a:ext cx="8007666" cy="859210"/>
          </a:xfrm>
          <a:prstGeom prst="rect">
            <a:avLst/>
          </a:prstGeom>
        </p:spPr>
        <p:txBody>
          <a:bodyPr vert="horz" wrap="square" lIns="0" tIns="12700" rIns="0" bIns="0" rtlCol="0">
            <a:spAutoFit/>
          </a:bodyPr>
          <a:lstStyle/>
          <a:p>
            <a:pPr marL="12700">
              <a:lnSpc>
                <a:spcPct val="100000"/>
              </a:lnSpc>
              <a:spcBef>
                <a:spcPts val="100"/>
              </a:spcBef>
            </a:pPr>
            <a:r>
              <a:rPr sz="5500" spc="-5" dirty="0">
                <a:solidFill>
                  <a:srgbClr val="629F95"/>
                </a:solidFill>
              </a:rPr>
              <a:t>Problem-Based</a:t>
            </a:r>
            <a:r>
              <a:rPr sz="5500" spc="-65" dirty="0">
                <a:solidFill>
                  <a:srgbClr val="629F95"/>
                </a:solidFill>
              </a:rPr>
              <a:t> </a:t>
            </a:r>
            <a:r>
              <a:rPr sz="5500" spc="-5" dirty="0">
                <a:solidFill>
                  <a:srgbClr val="629F95"/>
                </a:solidFill>
              </a:rPr>
              <a:t>Learning</a:t>
            </a:r>
            <a:endParaRPr sz="5500" dirty="0"/>
          </a:p>
        </p:txBody>
      </p:sp>
    </p:spTree>
    <p:extLst>
      <p:ext uri="{BB962C8B-B14F-4D97-AF65-F5344CB8AC3E}">
        <p14:creationId xmlns:p14="http://schemas.microsoft.com/office/powerpoint/2010/main" val="1340269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443" y="1497330"/>
            <a:ext cx="10180888" cy="51003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73884" y="604520"/>
            <a:ext cx="6158918" cy="695960"/>
          </a:xfrm>
          <a:prstGeom prst="rect">
            <a:avLst/>
          </a:prstGeom>
        </p:spPr>
        <p:txBody>
          <a:bodyPr vert="horz" wrap="square" lIns="0" tIns="12700" rIns="0" bIns="0" rtlCol="0">
            <a:spAutoFit/>
          </a:bodyPr>
          <a:lstStyle/>
          <a:p>
            <a:pPr marL="12700">
              <a:lnSpc>
                <a:spcPct val="100000"/>
              </a:lnSpc>
              <a:spcBef>
                <a:spcPts val="100"/>
              </a:spcBef>
              <a:tabLst>
                <a:tab pos="2809875" algn="l"/>
              </a:tabLst>
            </a:pPr>
            <a:r>
              <a:rPr spc="5" dirty="0">
                <a:solidFill>
                  <a:srgbClr val="000000"/>
                </a:solidFill>
              </a:rPr>
              <a:t>W</a:t>
            </a:r>
            <a:r>
              <a:rPr spc="-10" dirty="0">
                <a:solidFill>
                  <a:srgbClr val="000000"/>
                </a:solidFill>
              </a:rPr>
              <a:t>h</a:t>
            </a:r>
            <a:r>
              <a:rPr dirty="0">
                <a:solidFill>
                  <a:srgbClr val="000000"/>
                </a:solidFill>
              </a:rPr>
              <a:t>a</a:t>
            </a:r>
            <a:r>
              <a:rPr spc="5" dirty="0">
                <a:solidFill>
                  <a:srgbClr val="000000"/>
                </a:solidFill>
              </a:rPr>
              <a:t>t</a:t>
            </a:r>
            <a:r>
              <a:rPr dirty="0">
                <a:solidFill>
                  <a:srgbClr val="000000"/>
                </a:solidFill>
              </a:rPr>
              <a:t>’s</a:t>
            </a:r>
            <a:r>
              <a:rPr spc="5" dirty="0">
                <a:solidFill>
                  <a:srgbClr val="000000"/>
                </a:solidFill>
              </a:rPr>
              <a:t> </a:t>
            </a:r>
            <a:r>
              <a:rPr spc="-5" dirty="0">
                <a:solidFill>
                  <a:srgbClr val="000000"/>
                </a:solidFill>
              </a:rPr>
              <a:t>t</a:t>
            </a:r>
            <a:r>
              <a:rPr dirty="0">
                <a:solidFill>
                  <a:srgbClr val="000000"/>
                </a:solidFill>
              </a:rPr>
              <a:t>he	D</a:t>
            </a:r>
            <a:r>
              <a:rPr spc="10" dirty="0">
                <a:solidFill>
                  <a:srgbClr val="000000"/>
                </a:solidFill>
              </a:rPr>
              <a:t>i</a:t>
            </a:r>
            <a:r>
              <a:rPr spc="-5" dirty="0">
                <a:solidFill>
                  <a:srgbClr val="000000"/>
                </a:solidFill>
              </a:rPr>
              <a:t>f</a:t>
            </a:r>
            <a:r>
              <a:rPr spc="5" dirty="0">
                <a:solidFill>
                  <a:srgbClr val="000000"/>
                </a:solidFill>
              </a:rPr>
              <a:t>f</a:t>
            </a:r>
            <a:r>
              <a:rPr dirty="0">
                <a:solidFill>
                  <a:srgbClr val="000000"/>
                </a:solidFill>
              </a:rPr>
              <a:t>e</a:t>
            </a:r>
            <a:r>
              <a:rPr spc="-5" dirty="0">
                <a:solidFill>
                  <a:srgbClr val="000000"/>
                </a:solidFill>
              </a:rPr>
              <a:t>r</a:t>
            </a:r>
            <a:r>
              <a:rPr dirty="0">
                <a:solidFill>
                  <a:srgbClr val="000000"/>
                </a:solidFill>
              </a:rPr>
              <a:t>e</a:t>
            </a:r>
            <a:r>
              <a:rPr spc="-10" dirty="0">
                <a:solidFill>
                  <a:srgbClr val="000000"/>
                </a:solidFill>
              </a:rPr>
              <a:t>n</a:t>
            </a:r>
            <a:r>
              <a:rPr spc="5" dirty="0">
                <a:solidFill>
                  <a:srgbClr val="000000"/>
                </a:solidFill>
              </a:rPr>
              <a:t>c</a:t>
            </a:r>
            <a:r>
              <a:rPr dirty="0">
                <a:solidFill>
                  <a:srgbClr val="000000"/>
                </a:solidFill>
              </a:rPr>
              <a:t>e?</a:t>
            </a:r>
          </a:p>
        </p:txBody>
      </p:sp>
      <p:sp>
        <p:nvSpPr>
          <p:cNvPr id="4" name="object 4"/>
          <p:cNvSpPr txBox="1"/>
          <p:nvPr/>
        </p:nvSpPr>
        <p:spPr>
          <a:xfrm>
            <a:off x="1059392" y="2848609"/>
            <a:ext cx="2401517" cy="2219960"/>
          </a:xfrm>
          <a:prstGeom prst="rect">
            <a:avLst/>
          </a:prstGeom>
        </p:spPr>
        <p:txBody>
          <a:bodyPr vert="horz" wrap="square" lIns="0" tIns="12700" rIns="0" bIns="0" rtlCol="0">
            <a:spAutoFit/>
          </a:bodyPr>
          <a:lstStyle/>
          <a:p>
            <a:pPr marL="664210" marR="294640" indent="-284480">
              <a:lnSpc>
                <a:spcPct val="100000"/>
              </a:lnSpc>
              <a:spcBef>
                <a:spcPts val="100"/>
              </a:spcBef>
            </a:pPr>
            <a:r>
              <a:rPr sz="1800" b="1" dirty="0">
                <a:latin typeface="Arial"/>
                <a:cs typeface="Arial"/>
              </a:rPr>
              <a:t>P</a:t>
            </a:r>
            <a:r>
              <a:rPr sz="1800" b="1" spc="-5" dirty="0">
                <a:latin typeface="Arial"/>
                <a:cs typeface="Arial"/>
              </a:rPr>
              <a:t>r</a:t>
            </a:r>
            <a:r>
              <a:rPr sz="1800" b="1" dirty="0">
                <a:latin typeface="Arial"/>
                <a:cs typeface="Arial"/>
              </a:rPr>
              <a:t>oj</a:t>
            </a:r>
            <a:r>
              <a:rPr sz="1800" b="1" spc="-5" dirty="0">
                <a:latin typeface="Arial"/>
                <a:cs typeface="Arial"/>
              </a:rPr>
              <a:t>ect</a:t>
            </a:r>
            <a:r>
              <a:rPr sz="1800" b="1" spc="-10" dirty="0">
                <a:latin typeface="Arial"/>
                <a:cs typeface="Arial"/>
              </a:rPr>
              <a:t>-</a:t>
            </a:r>
            <a:r>
              <a:rPr sz="1800" b="1" spc="-5" dirty="0">
                <a:latin typeface="Arial"/>
                <a:cs typeface="Arial"/>
              </a:rPr>
              <a:t>Ba</a:t>
            </a:r>
            <a:r>
              <a:rPr sz="1800" b="1" spc="-15" dirty="0">
                <a:latin typeface="Arial"/>
                <a:cs typeface="Arial"/>
              </a:rPr>
              <a:t>s</a:t>
            </a:r>
            <a:r>
              <a:rPr sz="1800" b="1" spc="-5" dirty="0">
                <a:latin typeface="Arial"/>
                <a:cs typeface="Arial"/>
              </a:rPr>
              <a:t>ed  Learning</a:t>
            </a:r>
            <a:endParaRPr sz="1800">
              <a:latin typeface="Arial"/>
              <a:cs typeface="Arial"/>
            </a:endParaRPr>
          </a:p>
          <a:p>
            <a:pPr marL="187960" indent="-175260">
              <a:lnSpc>
                <a:spcPct val="100000"/>
              </a:lnSpc>
              <a:buChar char="•"/>
              <a:tabLst>
                <a:tab pos="187960" algn="l"/>
              </a:tabLst>
            </a:pPr>
            <a:r>
              <a:rPr sz="1800" spc="-10" dirty="0">
                <a:latin typeface="Arial"/>
                <a:cs typeface="Arial"/>
              </a:rPr>
              <a:t>Individual </a:t>
            </a:r>
            <a:r>
              <a:rPr sz="1800" spc="-5" dirty="0">
                <a:latin typeface="Arial"/>
                <a:cs typeface="Arial"/>
              </a:rPr>
              <a:t>or</a:t>
            </a:r>
            <a:r>
              <a:rPr sz="1800" spc="-20" dirty="0">
                <a:latin typeface="Arial"/>
                <a:cs typeface="Arial"/>
              </a:rPr>
              <a:t> </a:t>
            </a:r>
            <a:r>
              <a:rPr sz="1800" spc="-10" dirty="0">
                <a:latin typeface="Arial"/>
                <a:cs typeface="Arial"/>
              </a:rPr>
              <a:t>group</a:t>
            </a:r>
            <a:endParaRPr sz="1800">
              <a:latin typeface="Arial"/>
              <a:cs typeface="Arial"/>
            </a:endParaRPr>
          </a:p>
          <a:p>
            <a:pPr marL="187960" marR="5080" indent="-175260">
              <a:lnSpc>
                <a:spcPct val="100000"/>
              </a:lnSpc>
              <a:buChar char="•"/>
              <a:tabLst>
                <a:tab pos="187960" algn="l"/>
              </a:tabLst>
            </a:pPr>
            <a:r>
              <a:rPr sz="1800" spc="-5" dirty="0">
                <a:latin typeface="Arial"/>
                <a:cs typeface="Arial"/>
              </a:rPr>
              <a:t>Teacher </a:t>
            </a:r>
            <a:r>
              <a:rPr sz="1800" spc="-10" dirty="0">
                <a:latin typeface="Arial"/>
                <a:cs typeface="Arial"/>
              </a:rPr>
              <a:t>defines </a:t>
            </a:r>
            <a:r>
              <a:rPr sz="1800" spc="-5" dirty="0">
                <a:latin typeface="Arial"/>
                <a:cs typeface="Arial"/>
              </a:rPr>
              <a:t>the  </a:t>
            </a:r>
            <a:r>
              <a:rPr sz="1800" spc="-10" dirty="0">
                <a:latin typeface="Arial"/>
                <a:cs typeface="Arial"/>
              </a:rPr>
              <a:t>problem</a:t>
            </a:r>
            <a:endParaRPr sz="1800">
              <a:latin typeface="Arial"/>
              <a:cs typeface="Arial"/>
            </a:endParaRPr>
          </a:p>
          <a:p>
            <a:pPr marL="187960" marR="220979" indent="-175260">
              <a:lnSpc>
                <a:spcPct val="100000"/>
              </a:lnSpc>
              <a:buChar char="•"/>
              <a:tabLst>
                <a:tab pos="187960" algn="l"/>
              </a:tabLst>
            </a:pPr>
            <a:r>
              <a:rPr sz="1800" spc="-5" dirty="0">
                <a:latin typeface="Arial"/>
                <a:cs typeface="Arial"/>
              </a:rPr>
              <a:t>Teacher</a:t>
            </a:r>
            <a:r>
              <a:rPr sz="1800" spc="-85" dirty="0">
                <a:latin typeface="Arial"/>
                <a:cs typeface="Arial"/>
              </a:rPr>
              <a:t> </a:t>
            </a:r>
            <a:r>
              <a:rPr sz="1800" spc="-5" dirty="0">
                <a:latin typeface="Arial"/>
                <a:cs typeface="Arial"/>
              </a:rPr>
              <a:t>identifies  action</a:t>
            </a:r>
            <a:r>
              <a:rPr sz="1800" spc="-15" dirty="0">
                <a:latin typeface="Arial"/>
                <a:cs typeface="Arial"/>
              </a:rPr>
              <a:t> </a:t>
            </a:r>
            <a:r>
              <a:rPr sz="1800" spc="-5" dirty="0">
                <a:latin typeface="Arial"/>
                <a:cs typeface="Arial"/>
              </a:rPr>
              <a:t>steps</a:t>
            </a:r>
            <a:endParaRPr sz="1800">
              <a:latin typeface="Arial"/>
              <a:cs typeface="Arial"/>
            </a:endParaRPr>
          </a:p>
          <a:p>
            <a:pPr marL="187960" indent="-175260">
              <a:lnSpc>
                <a:spcPct val="100000"/>
              </a:lnSpc>
              <a:buChar char="•"/>
              <a:tabLst>
                <a:tab pos="187960" algn="l"/>
              </a:tabLst>
            </a:pPr>
            <a:r>
              <a:rPr sz="1800" spc="-5" dirty="0">
                <a:latin typeface="Arial"/>
                <a:cs typeface="Arial"/>
              </a:rPr>
              <a:t>Create </a:t>
            </a:r>
            <a:r>
              <a:rPr sz="1800" dirty="0">
                <a:latin typeface="Arial"/>
                <a:cs typeface="Arial"/>
              </a:rPr>
              <a:t>a</a:t>
            </a:r>
            <a:r>
              <a:rPr sz="1800" spc="-30" dirty="0">
                <a:latin typeface="Arial"/>
                <a:cs typeface="Arial"/>
              </a:rPr>
              <a:t> </a:t>
            </a:r>
            <a:r>
              <a:rPr sz="1800" spc="-5" dirty="0">
                <a:latin typeface="Arial"/>
                <a:cs typeface="Arial"/>
              </a:rPr>
              <a:t>product</a:t>
            </a:r>
            <a:endParaRPr sz="1800">
              <a:latin typeface="Arial"/>
              <a:cs typeface="Arial"/>
            </a:endParaRPr>
          </a:p>
        </p:txBody>
      </p:sp>
      <p:sp>
        <p:nvSpPr>
          <p:cNvPr id="5" name="object 5"/>
          <p:cNvSpPr txBox="1"/>
          <p:nvPr/>
        </p:nvSpPr>
        <p:spPr>
          <a:xfrm>
            <a:off x="3709247" y="2848609"/>
            <a:ext cx="2226098" cy="2219960"/>
          </a:xfrm>
          <a:prstGeom prst="rect">
            <a:avLst/>
          </a:prstGeom>
        </p:spPr>
        <p:txBody>
          <a:bodyPr vert="horz" wrap="square" lIns="0" tIns="12700" rIns="0" bIns="0" rtlCol="0">
            <a:spAutoFit/>
          </a:bodyPr>
          <a:lstStyle/>
          <a:p>
            <a:pPr marL="814705">
              <a:lnSpc>
                <a:spcPct val="100000"/>
              </a:lnSpc>
              <a:spcBef>
                <a:spcPts val="100"/>
              </a:spcBef>
            </a:pPr>
            <a:r>
              <a:rPr sz="1800" b="1" spc="-5" dirty="0">
                <a:latin typeface="Arial"/>
                <a:cs typeface="Arial"/>
              </a:rPr>
              <a:t>Both</a:t>
            </a:r>
            <a:endParaRPr sz="1800">
              <a:latin typeface="Arial"/>
              <a:cs typeface="Arial"/>
            </a:endParaRPr>
          </a:p>
          <a:p>
            <a:pPr marL="186690" indent="-173990">
              <a:lnSpc>
                <a:spcPct val="100000"/>
              </a:lnSpc>
              <a:buChar char="•"/>
              <a:tabLst>
                <a:tab pos="186690" algn="l"/>
              </a:tabLst>
            </a:pPr>
            <a:r>
              <a:rPr sz="1800" spc="-5" dirty="0">
                <a:latin typeface="Arial"/>
                <a:cs typeface="Arial"/>
              </a:rPr>
              <a:t>Teacher </a:t>
            </a:r>
            <a:r>
              <a:rPr sz="1800" spc="-10" dirty="0">
                <a:latin typeface="Arial"/>
                <a:cs typeface="Arial"/>
              </a:rPr>
              <a:t>as</a:t>
            </a:r>
            <a:r>
              <a:rPr sz="1800" spc="-35" dirty="0">
                <a:latin typeface="Arial"/>
                <a:cs typeface="Arial"/>
              </a:rPr>
              <a:t> </a:t>
            </a:r>
            <a:r>
              <a:rPr sz="1800" spc="-10" dirty="0">
                <a:latin typeface="Arial"/>
                <a:cs typeface="Arial"/>
              </a:rPr>
              <a:t>guide</a:t>
            </a:r>
            <a:endParaRPr sz="1800">
              <a:latin typeface="Arial"/>
              <a:cs typeface="Arial"/>
            </a:endParaRPr>
          </a:p>
          <a:p>
            <a:pPr marL="186690" indent="-173990">
              <a:lnSpc>
                <a:spcPct val="100000"/>
              </a:lnSpc>
              <a:buChar char="•"/>
              <a:tabLst>
                <a:tab pos="186690" algn="l"/>
              </a:tabLst>
            </a:pPr>
            <a:r>
              <a:rPr sz="1800" spc="-5" dirty="0">
                <a:latin typeface="Arial"/>
                <a:cs typeface="Arial"/>
              </a:rPr>
              <a:t>Students at</a:t>
            </a:r>
            <a:r>
              <a:rPr sz="1800" spc="-55" dirty="0">
                <a:latin typeface="Arial"/>
                <a:cs typeface="Arial"/>
              </a:rPr>
              <a:t> </a:t>
            </a:r>
            <a:r>
              <a:rPr sz="1800" spc="-5" dirty="0">
                <a:latin typeface="Arial"/>
                <a:cs typeface="Arial"/>
              </a:rPr>
              <a:t>centre</a:t>
            </a:r>
            <a:endParaRPr sz="1800">
              <a:latin typeface="Arial"/>
              <a:cs typeface="Arial"/>
            </a:endParaRPr>
          </a:p>
          <a:p>
            <a:pPr marL="186690" marR="642620" indent="-173990">
              <a:lnSpc>
                <a:spcPct val="100000"/>
              </a:lnSpc>
              <a:buChar char="•"/>
              <a:tabLst>
                <a:tab pos="186690" algn="l"/>
              </a:tabLst>
            </a:pPr>
            <a:r>
              <a:rPr sz="1800" spc="-10" dirty="0">
                <a:latin typeface="Arial"/>
                <a:cs typeface="Arial"/>
              </a:rPr>
              <a:t>Real-world  </a:t>
            </a:r>
            <a:r>
              <a:rPr sz="1800" spc="10" dirty="0">
                <a:latin typeface="Arial"/>
                <a:cs typeface="Arial"/>
              </a:rPr>
              <a:t>c</a:t>
            </a:r>
            <a:r>
              <a:rPr sz="1800" spc="-15" dirty="0">
                <a:latin typeface="Arial"/>
                <a:cs typeface="Arial"/>
              </a:rPr>
              <a:t>o</a:t>
            </a:r>
            <a:r>
              <a:rPr sz="1800" spc="-5" dirty="0">
                <a:latin typeface="Arial"/>
                <a:cs typeface="Arial"/>
              </a:rPr>
              <a:t>n</a:t>
            </a:r>
            <a:r>
              <a:rPr sz="1800" spc="-15" dirty="0">
                <a:latin typeface="Arial"/>
                <a:cs typeface="Arial"/>
              </a:rPr>
              <a:t>n</a:t>
            </a:r>
            <a:r>
              <a:rPr sz="1800" spc="-5" dirty="0">
                <a:latin typeface="Arial"/>
                <a:cs typeface="Arial"/>
              </a:rPr>
              <a:t>ec</a:t>
            </a:r>
            <a:r>
              <a:rPr sz="1800" dirty="0">
                <a:latin typeface="Arial"/>
                <a:cs typeface="Arial"/>
              </a:rPr>
              <a:t>t</a:t>
            </a:r>
            <a:r>
              <a:rPr sz="1800" spc="-5" dirty="0">
                <a:latin typeface="Arial"/>
                <a:cs typeface="Arial"/>
              </a:rPr>
              <a:t>i</a:t>
            </a:r>
            <a:r>
              <a:rPr sz="1800" spc="-15" dirty="0">
                <a:latin typeface="Arial"/>
                <a:cs typeface="Arial"/>
              </a:rPr>
              <a:t>o</a:t>
            </a:r>
            <a:r>
              <a:rPr sz="1800" spc="-5" dirty="0">
                <a:latin typeface="Arial"/>
                <a:cs typeface="Arial"/>
              </a:rPr>
              <a:t>ns</a:t>
            </a:r>
            <a:endParaRPr sz="1800">
              <a:latin typeface="Arial"/>
              <a:cs typeface="Arial"/>
            </a:endParaRPr>
          </a:p>
          <a:p>
            <a:pPr marL="186690" indent="-173990">
              <a:lnSpc>
                <a:spcPct val="100000"/>
              </a:lnSpc>
              <a:buChar char="•"/>
              <a:tabLst>
                <a:tab pos="186690" algn="l"/>
              </a:tabLst>
            </a:pPr>
            <a:r>
              <a:rPr sz="1800" dirty="0">
                <a:latin typeface="Arial"/>
                <a:cs typeface="Arial"/>
              </a:rPr>
              <a:t>Active</a:t>
            </a:r>
            <a:r>
              <a:rPr sz="1800" spc="-10" dirty="0">
                <a:latin typeface="Arial"/>
                <a:cs typeface="Arial"/>
              </a:rPr>
              <a:t> learning</a:t>
            </a:r>
            <a:endParaRPr sz="1800">
              <a:latin typeface="Arial"/>
              <a:cs typeface="Arial"/>
            </a:endParaRPr>
          </a:p>
          <a:p>
            <a:pPr marL="186690" marR="502920" indent="-173990">
              <a:lnSpc>
                <a:spcPct val="100000"/>
              </a:lnSpc>
              <a:buChar char="•"/>
              <a:tabLst>
                <a:tab pos="186690" algn="l"/>
              </a:tabLst>
            </a:pPr>
            <a:r>
              <a:rPr sz="1800" spc="-5" dirty="0">
                <a:latin typeface="Arial"/>
                <a:cs typeface="Arial"/>
              </a:rPr>
              <a:t>Self and</a:t>
            </a:r>
            <a:r>
              <a:rPr sz="1800" spc="-80" dirty="0">
                <a:latin typeface="Arial"/>
                <a:cs typeface="Arial"/>
              </a:rPr>
              <a:t> </a:t>
            </a:r>
            <a:r>
              <a:rPr sz="1800" spc="-10" dirty="0">
                <a:latin typeface="Arial"/>
                <a:cs typeface="Arial"/>
              </a:rPr>
              <a:t>peer  assessment</a:t>
            </a:r>
            <a:endParaRPr sz="1800">
              <a:latin typeface="Arial"/>
              <a:cs typeface="Arial"/>
            </a:endParaRPr>
          </a:p>
        </p:txBody>
      </p:sp>
      <p:sp>
        <p:nvSpPr>
          <p:cNvPr id="6" name="object 6"/>
          <p:cNvSpPr txBox="1"/>
          <p:nvPr/>
        </p:nvSpPr>
        <p:spPr>
          <a:xfrm>
            <a:off x="6284805" y="2848609"/>
            <a:ext cx="2348548" cy="2494280"/>
          </a:xfrm>
          <a:prstGeom prst="rect">
            <a:avLst/>
          </a:prstGeom>
        </p:spPr>
        <p:txBody>
          <a:bodyPr vert="horz" wrap="square" lIns="0" tIns="12700" rIns="0" bIns="0" rtlCol="0">
            <a:spAutoFit/>
          </a:bodyPr>
          <a:lstStyle/>
          <a:p>
            <a:pPr marL="626745" marR="210820" indent="-354330">
              <a:lnSpc>
                <a:spcPct val="100000"/>
              </a:lnSpc>
              <a:spcBef>
                <a:spcPts val="100"/>
              </a:spcBef>
            </a:pPr>
            <a:r>
              <a:rPr sz="1800" b="1" dirty="0">
                <a:latin typeface="Arial"/>
                <a:cs typeface="Arial"/>
              </a:rPr>
              <a:t>P</a:t>
            </a:r>
            <a:r>
              <a:rPr sz="1800" b="1" spc="-5" dirty="0">
                <a:latin typeface="Arial"/>
                <a:cs typeface="Arial"/>
              </a:rPr>
              <a:t>r</a:t>
            </a:r>
            <a:r>
              <a:rPr sz="1800" b="1" dirty="0">
                <a:latin typeface="Arial"/>
                <a:cs typeface="Arial"/>
              </a:rPr>
              <a:t>o</a:t>
            </a:r>
            <a:r>
              <a:rPr sz="1800" b="1" spc="10" dirty="0">
                <a:latin typeface="Arial"/>
                <a:cs typeface="Arial"/>
              </a:rPr>
              <a:t>b</a:t>
            </a:r>
            <a:r>
              <a:rPr sz="1800" b="1" dirty="0">
                <a:latin typeface="Arial"/>
                <a:cs typeface="Arial"/>
              </a:rPr>
              <a:t>l</a:t>
            </a:r>
            <a:r>
              <a:rPr sz="1800" b="1" spc="-5" dirty="0">
                <a:latin typeface="Arial"/>
                <a:cs typeface="Arial"/>
              </a:rPr>
              <a:t>e</a:t>
            </a:r>
            <a:r>
              <a:rPr sz="1800" b="1" spc="-15" dirty="0">
                <a:latin typeface="Arial"/>
                <a:cs typeface="Arial"/>
              </a:rPr>
              <a:t>m</a:t>
            </a:r>
            <a:r>
              <a:rPr sz="1800" b="1" spc="10" dirty="0">
                <a:latin typeface="Arial"/>
                <a:cs typeface="Arial"/>
              </a:rPr>
              <a:t>-</a:t>
            </a:r>
            <a:r>
              <a:rPr sz="1800" b="1" spc="-10" dirty="0">
                <a:latin typeface="Arial"/>
                <a:cs typeface="Arial"/>
              </a:rPr>
              <a:t>B</a:t>
            </a:r>
            <a:r>
              <a:rPr sz="1800" b="1" spc="-5" dirty="0">
                <a:latin typeface="Arial"/>
                <a:cs typeface="Arial"/>
              </a:rPr>
              <a:t>a</a:t>
            </a:r>
            <a:r>
              <a:rPr sz="1800" b="1" spc="-15" dirty="0">
                <a:latin typeface="Arial"/>
                <a:cs typeface="Arial"/>
              </a:rPr>
              <a:t>s</a:t>
            </a:r>
            <a:r>
              <a:rPr sz="1800" b="1" spc="-5" dirty="0">
                <a:latin typeface="Arial"/>
                <a:cs typeface="Arial"/>
              </a:rPr>
              <a:t>ed  Learning</a:t>
            </a:r>
            <a:endParaRPr sz="1800">
              <a:latin typeface="Arial"/>
              <a:cs typeface="Arial"/>
            </a:endParaRPr>
          </a:p>
          <a:p>
            <a:pPr marL="186690" indent="-173990">
              <a:lnSpc>
                <a:spcPct val="100000"/>
              </a:lnSpc>
              <a:buChar char="•"/>
              <a:tabLst>
                <a:tab pos="186690" algn="l"/>
              </a:tabLst>
            </a:pPr>
            <a:r>
              <a:rPr sz="1800" spc="-5" dirty="0">
                <a:latin typeface="Arial"/>
                <a:cs typeface="Arial"/>
              </a:rPr>
              <a:t>Groups</a:t>
            </a:r>
            <a:endParaRPr sz="1800">
              <a:latin typeface="Arial"/>
              <a:cs typeface="Arial"/>
            </a:endParaRPr>
          </a:p>
          <a:p>
            <a:pPr marL="186690" marR="5080" indent="-173990">
              <a:lnSpc>
                <a:spcPct val="100000"/>
              </a:lnSpc>
              <a:buChar char="•"/>
              <a:tabLst>
                <a:tab pos="186690" algn="l"/>
              </a:tabLst>
            </a:pPr>
            <a:r>
              <a:rPr sz="1800" spc="-5" dirty="0">
                <a:latin typeface="Arial"/>
                <a:cs typeface="Arial"/>
              </a:rPr>
              <a:t>Students define</a:t>
            </a:r>
            <a:r>
              <a:rPr sz="1800" spc="-80" dirty="0">
                <a:latin typeface="Arial"/>
                <a:cs typeface="Arial"/>
              </a:rPr>
              <a:t> </a:t>
            </a:r>
            <a:r>
              <a:rPr sz="1800" spc="-5" dirty="0">
                <a:latin typeface="Arial"/>
                <a:cs typeface="Arial"/>
              </a:rPr>
              <a:t>the  </a:t>
            </a:r>
            <a:r>
              <a:rPr sz="1800" spc="-10" dirty="0">
                <a:latin typeface="Arial"/>
                <a:cs typeface="Arial"/>
              </a:rPr>
              <a:t>problem</a:t>
            </a:r>
            <a:endParaRPr sz="1800">
              <a:latin typeface="Arial"/>
              <a:cs typeface="Arial"/>
            </a:endParaRPr>
          </a:p>
          <a:p>
            <a:pPr marL="186690" marR="284480" indent="-173990">
              <a:lnSpc>
                <a:spcPct val="100000"/>
              </a:lnSpc>
              <a:buChar char="•"/>
              <a:tabLst>
                <a:tab pos="186690" algn="l"/>
              </a:tabLst>
            </a:pPr>
            <a:r>
              <a:rPr sz="1800" spc="-5" dirty="0">
                <a:latin typeface="Arial"/>
                <a:cs typeface="Arial"/>
              </a:rPr>
              <a:t>Students</a:t>
            </a:r>
            <a:r>
              <a:rPr sz="1800" spc="-75" dirty="0">
                <a:latin typeface="Arial"/>
                <a:cs typeface="Arial"/>
              </a:rPr>
              <a:t> </a:t>
            </a:r>
            <a:r>
              <a:rPr sz="1800" spc="-5" dirty="0">
                <a:latin typeface="Arial"/>
                <a:cs typeface="Arial"/>
              </a:rPr>
              <a:t>identify  action</a:t>
            </a:r>
            <a:r>
              <a:rPr sz="1800" spc="-15" dirty="0">
                <a:latin typeface="Arial"/>
                <a:cs typeface="Arial"/>
              </a:rPr>
              <a:t> </a:t>
            </a:r>
            <a:r>
              <a:rPr sz="1800" spc="-5" dirty="0">
                <a:latin typeface="Arial"/>
                <a:cs typeface="Arial"/>
              </a:rPr>
              <a:t>steps</a:t>
            </a:r>
            <a:endParaRPr sz="1800">
              <a:latin typeface="Arial"/>
              <a:cs typeface="Arial"/>
            </a:endParaRPr>
          </a:p>
          <a:p>
            <a:pPr marL="186690" indent="-173990">
              <a:lnSpc>
                <a:spcPct val="100000"/>
              </a:lnSpc>
              <a:buChar char="•"/>
              <a:tabLst>
                <a:tab pos="186690" algn="l"/>
              </a:tabLst>
            </a:pPr>
            <a:r>
              <a:rPr sz="1800" spc="-5" dirty="0">
                <a:latin typeface="Arial"/>
                <a:cs typeface="Arial"/>
              </a:rPr>
              <a:t>Create </a:t>
            </a:r>
            <a:r>
              <a:rPr sz="1800" dirty="0">
                <a:latin typeface="Arial"/>
                <a:cs typeface="Arial"/>
              </a:rPr>
              <a:t>a</a:t>
            </a:r>
            <a:r>
              <a:rPr sz="1800" spc="-25" dirty="0">
                <a:latin typeface="Arial"/>
                <a:cs typeface="Arial"/>
              </a:rPr>
              <a:t> </a:t>
            </a:r>
            <a:r>
              <a:rPr sz="1800" spc="-10" dirty="0">
                <a:latin typeface="Arial"/>
                <a:cs typeface="Arial"/>
              </a:rPr>
              <a:t>solution</a:t>
            </a:r>
            <a:endParaRPr sz="1800">
              <a:latin typeface="Arial"/>
              <a:cs typeface="Arial"/>
            </a:endParaRPr>
          </a:p>
          <a:p>
            <a:pPr marL="186690" indent="-173990">
              <a:lnSpc>
                <a:spcPct val="100000"/>
              </a:lnSpc>
              <a:buChar char="•"/>
              <a:tabLst>
                <a:tab pos="186690" algn="l"/>
              </a:tabLst>
            </a:pPr>
            <a:r>
              <a:rPr sz="1800" spc="-5" dirty="0">
                <a:latin typeface="Arial"/>
                <a:cs typeface="Arial"/>
              </a:rPr>
              <a:t>Metacognition</a:t>
            </a:r>
            <a:endParaRPr sz="1800">
              <a:latin typeface="Arial"/>
              <a:cs typeface="Arial"/>
            </a:endParaRPr>
          </a:p>
        </p:txBody>
      </p:sp>
      <p:sp>
        <p:nvSpPr>
          <p:cNvPr id="7" name="object 7"/>
          <p:cNvSpPr/>
          <p:nvPr/>
        </p:nvSpPr>
        <p:spPr>
          <a:xfrm>
            <a:off x="0" y="5949950"/>
            <a:ext cx="9906000" cy="908050"/>
          </a:xfrm>
          <a:custGeom>
            <a:avLst/>
            <a:gdLst/>
            <a:ahLst/>
            <a:cxnLst/>
            <a:rect l="l" t="t" r="r" b="b"/>
            <a:pathLst>
              <a:path w="9144000" h="908050">
                <a:moveTo>
                  <a:pt x="0" y="0"/>
                </a:moveTo>
                <a:lnTo>
                  <a:pt x="9144000" y="0"/>
                </a:lnTo>
                <a:lnTo>
                  <a:pt x="9144000" y="908050"/>
                </a:lnTo>
                <a:lnTo>
                  <a:pt x="0" y="90805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0" y="5949950"/>
            <a:ext cx="9906000" cy="908050"/>
          </a:xfrm>
          <a:custGeom>
            <a:avLst/>
            <a:gdLst/>
            <a:ahLst/>
            <a:cxnLst/>
            <a:rect l="l" t="t" r="r" b="b"/>
            <a:pathLst>
              <a:path w="9144000" h="908050">
                <a:moveTo>
                  <a:pt x="0" y="0"/>
                </a:moveTo>
                <a:lnTo>
                  <a:pt x="9144000" y="0"/>
                </a:lnTo>
                <a:lnTo>
                  <a:pt x="9144000" y="908050"/>
                </a:lnTo>
              </a:path>
            </a:pathLst>
          </a:custGeom>
          <a:ln w="19048">
            <a:solidFill>
              <a:srgbClr val="000000"/>
            </a:solidFill>
          </a:ln>
        </p:spPr>
        <p:txBody>
          <a:bodyPr wrap="square" lIns="0" tIns="0" rIns="0" bIns="0" rtlCol="0"/>
          <a:lstStyle/>
          <a:p>
            <a:endParaRPr/>
          </a:p>
        </p:txBody>
      </p:sp>
      <p:sp>
        <p:nvSpPr>
          <p:cNvPr id="9" name="object 9"/>
          <p:cNvSpPr/>
          <p:nvPr/>
        </p:nvSpPr>
        <p:spPr>
          <a:xfrm>
            <a:off x="0" y="5949950"/>
            <a:ext cx="0" cy="908050"/>
          </a:xfrm>
          <a:custGeom>
            <a:avLst/>
            <a:gdLst/>
            <a:ahLst/>
            <a:cxnLst/>
            <a:rect l="l" t="t" r="r" b="b"/>
            <a:pathLst>
              <a:path h="908050">
                <a:moveTo>
                  <a:pt x="0" y="908050"/>
                </a:moveTo>
                <a:lnTo>
                  <a:pt x="0" y="0"/>
                </a:lnTo>
              </a:path>
            </a:pathLst>
          </a:custGeom>
          <a:ln w="19048">
            <a:solidFill>
              <a:srgbClr val="000000"/>
            </a:solidFill>
          </a:ln>
        </p:spPr>
        <p:txBody>
          <a:bodyPr wrap="square" lIns="0" tIns="0" rIns="0" bIns="0" rtlCol="0"/>
          <a:lstStyle/>
          <a:p>
            <a:endParaRPr/>
          </a:p>
        </p:txBody>
      </p:sp>
      <p:sp>
        <p:nvSpPr>
          <p:cNvPr id="10" name="object 10"/>
          <p:cNvSpPr txBox="1"/>
          <p:nvPr/>
        </p:nvSpPr>
        <p:spPr>
          <a:xfrm>
            <a:off x="360469" y="5984240"/>
            <a:ext cx="15567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Bottom</a:t>
            </a:r>
            <a:r>
              <a:rPr sz="1800" b="1" spc="-70" dirty="0">
                <a:latin typeface="Arial"/>
                <a:cs typeface="Arial"/>
              </a:rPr>
              <a:t> </a:t>
            </a:r>
            <a:r>
              <a:rPr sz="1800" b="1" spc="-5" dirty="0">
                <a:latin typeface="Arial"/>
                <a:cs typeface="Arial"/>
              </a:rPr>
              <a:t>Line:</a:t>
            </a:r>
            <a:endParaRPr sz="1800">
              <a:latin typeface="Arial"/>
              <a:cs typeface="Arial"/>
            </a:endParaRPr>
          </a:p>
        </p:txBody>
      </p:sp>
      <p:sp>
        <p:nvSpPr>
          <p:cNvPr id="11" name="object 11"/>
          <p:cNvSpPr txBox="1"/>
          <p:nvPr/>
        </p:nvSpPr>
        <p:spPr>
          <a:xfrm>
            <a:off x="2065126" y="5984240"/>
            <a:ext cx="6637020"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Arial"/>
                <a:cs typeface="Arial"/>
              </a:rPr>
              <a:t>In </a:t>
            </a:r>
            <a:r>
              <a:rPr sz="1800" b="1" spc="-5" dirty="0">
                <a:latin typeface="Arial"/>
                <a:cs typeface="Arial"/>
              </a:rPr>
              <a:t>Problem-Based Learning, students have more </a:t>
            </a:r>
            <a:r>
              <a:rPr sz="1800" b="1" dirty="0">
                <a:latin typeface="Arial"/>
                <a:cs typeface="Arial"/>
              </a:rPr>
              <a:t>control  </a:t>
            </a:r>
            <a:r>
              <a:rPr sz="1800" b="1" spc="-5" dirty="0">
                <a:latin typeface="Arial"/>
                <a:cs typeface="Arial"/>
              </a:rPr>
              <a:t>over their </a:t>
            </a:r>
            <a:r>
              <a:rPr sz="1800" b="1" dirty="0">
                <a:latin typeface="Arial"/>
                <a:cs typeface="Arial"/>
              </a:rPr>
              <a:t>own </a:t>
            </a:r>
            <a:r>
              <a:rPr sz="1800" b="1" spc="-5" dirty="0">
                <a:latin typeface="Arial"/>
                <a:cs typeface="Arial"/>
              </a:rPr>
              <a:t>learning and </a:t>
            </a:r>
            <a:r>
              <a:rPr sz="1800" b="1" dirty="0">
                <a:latin typeface="Arial"/>
                <a:cs typeface="Arial"/>
              </a:rPr>
              <a:t>the </a:t>
            </a:r>
            <a:r>
              <a:rPr sz="1800" b="1" spc="-10" dirty="0">
                <a:latin typeface="Arial"/>
                <a:cs typeface="Arial"/>
              </a:rPr>
              <a:t>processes</a:t>
            </a:r>
            <a:r>
              <a:rPr sz="1800" b="1" spc="30" dirty="0">
                <a:latin typeface="Arial"/>
                <a:cs typeface="Arial"/>
              </a:rPr>
              <a:t> </a:t>
            </a:r>
            <a:r>
              <a:rPr sz="1800" b="1" spc="-5" dirty="0">
                <a:latin typeface="Arial"/>
                <a:cs typeface="Arial"/>
              </a:rPr>
              <a:t>involved.</a:t>
            </a:r>
            <a:endParaRPr sz="1800">
              <a:latin typeface="Arial"/>
              <a:cs typeface="Arial"/>
            </a:endParaRPr>
          </a:p>
        </p:txBody>
      </p:sp>
    </p:spTree>
    <p:extLst>
      <p:ext uri="{BB962C8B-B14F-4D97-AF65-F5344CB8AC3E}">
        <p14:creationId xmlns:p14="http://schemas.microsoft.com/office/powerpoint/2010/main" val="37609423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8768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253743">
            <a:solidFill>
              <a:srgbClr val="B1B1B1"/>
            </a:solidFill>
          </a:ln>
        </p:spPr>
        <p:txBody>
          <a:bodyPr wrap="square" lIns="0" tIns="0" rIns="0" bIns="0" rtlCol="0"/>
          <a:lstStyle/>
          <a:p>
            <a:endParaRPr/>
          </a:p>
        </p:txBody>
      </p:sp>
      <p:sp>
        <p:nvSpPr>
          <p:cNvPr id="3" name="object 3"/>
          <p:cNvSpPr/>
          <p:nvPr/>
        </p:nvSpPr>
        <p:spPr>
          <a:xfrm>
            <a:off x="0" y="549845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57146">
            <a:solidFill>
              <a:srgbClr val="DCDCDC"/>
            </a:solidFill>
          </a:ln>
        </p:spPr>
        <p:txBody>
          <a:bodyPr wrap="square" lIns="0" tIns="0" rIns="0" bIns="0" rtlCol="0"/>
          <a:lstStyle/>
          <a:p>
            <a:endParaRPr/>
          </a:p>
        </p:txBody>
      </p:sp>
      <p:sp>
        <p:nvSpPr>
          <p:cNvPr id="4" name="object 4"/>
          <p:cNvSpPr txBox="1">
            <a:spLocks noGrp="1"/>
          </p:cNvSpPr>
          <p:nvPr>
            <p:ph type="title"/>
          </p:nvPr>
        </p:nvSpPr>
        <p:spPr>
          <a:xfrm>
            <a:off x="1219200" y="643392"/>
            <a:ext cx="853440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FF0000"/>
                </a:solidFill>
              </a:rPr>
              <a:t>Advantages </a:t>
            </a:r>
            <a:r>
              <a:rPr sz="4000" spc="-5" dirty="0">
                <a:solidFill>
                  <a:srgbClr val="FF0000"/>
                </a:solidFill>
              </a:rPr>
              <a:t>of</a:t>
            </a:r>
            <a:r>
              <a:rPr sz="4000" spc="-85" dirty="0">
                <a:solidFill>
                  <a:srgbClr val="FF0000"/>
                </a:solidFill>
              </a:rPr>
              <a:t> </a:t>
            </a:r>
            <a:r>
              <a:rPr sz="4000" dirty="0">
                <a:solidFill>
                  <a:srgbClr val="FF0000"/>
                </a:solidFill>
              </a:rPr>
              <a:t>P</a:t>
            </a:r>
            <a:r>
              <a:rPr lang="en-US" sz="4000" dirty="0">
                <a:solidFill>
                  <a:srgbClr val="FF0000"/>
                </a:solidFill>
              </a:rPr>
              <a:t>roblem </a:t>
            </a:r>
            <a:r>
              <a:rPr sz="4000" dirty="0">
                <a:solidFill>
                  <a:srgbClr val="FF0000"/>
                </a:solidFill>
              </a:rPr>
              <a:t>B</a:t>
            </a:r>
            <a:r>
              <a:rPr lang="en-US" sz="4000" dirty="0">
                <a:solidFill>
                  <a:srgbClr val="FF0000"/>
                </a:solidFill>
              </a:rPr>
              <a:t>ased </a:t>
            </a:r>
            <a:r>
              <a:rPr sz="4000" dirty="0">
                <a:solidFill>
                  <a:srgbClr val="FF0000"/>
                </a:solidFill>
              </a:rPr>
              <a:t>L</a:t>
            </a:r>
            <a:r>
              <a:rPr lang="en-US" sz="4000" dirty="0">
                <a:solidFill>
                  <a:srgbClr val="FF0000"/>
                </a:solidFill>
              </a:rPr>
              <a:t>earning</a:t>
            </a:r>
            <a:endParaRPr sz="4000" dirty="0">
              <a:solidFill>
                <a:srgbClr val="FF0000"/>
              </a:solidFill>
            </a:endParaRPr>
          </a:p>
        </p:txBody>
      </p:sp>
      <p:sp>
        <p:nvSpPr>
          <p:cNvPr id="5" name="object 5"/>
          <p:cNvSpPr txBox="1"/>
          <p:nvPr/>
        </p:nvSpPr>
        <p:spPr>
          <a:xfrm>
            <a:off x="1219200" y="1758949"/>
            <a:ext cx="8305800" cy="3644587"/>
          </a:xfrm>
          <a:prstGeom prst="rect">
            <a:avLst/>
          </a:prstGeom>
        </p:spPr>
        <p:txBody>
          <a:bodyPr vert="horz" wrap="square" lIns="0" tIns="66040" rIns="0" bIns="0" rtlCol="0">
            <a:spAutoFit/>
          </a:bodyPr>
          <a:lstStyle/>
          <a:p>
            <a:pPr marL="355600" indent="-342900">
              <a:lnSpc>
                <a:spcPct val="100000"/>
              </a:lnSpc>
              <a:spcBef>
                <a:spcPts val="520"/>
              </a:spcBef>
              <a:buChar char="•"/>
              <a:tabLst>
                <a:tab pos="354965" algn="l"/>
                <a:tab pos="355600" algn="l"/>
              </a:tabLst>
            </a:pPr>
            <a:r>
              <a:rPr lang="en-US" sz="3200" dirty="0">
                <a:latin typeface="Arial"/>
                <a:cs typeface="Arial"/>
              </a:rPr>
              <a:t>Can be incorporated in any course</a:t>
            </a:r>
            <a:endParaRPr sz="3200" dirty="0">
              <a:latin typeface="Arial"/>
              <a:cs typeface="Arial"/>
            </a:endParaRPr>
          </a:p>
          <a:p>
            <a:pPr marL="355600" indent="-342900">
              <a:lnSpc>
                <a:spcPct val="100000"/>
              </a:lnSpc>
              <a:spcBef>
                <a:spcPts val="420"/>
              </a:spcBef>
              <a:buChar char="•"/>
              <a:tabLst>
                <a:tab pos="354965" algn="l"/>
                <a:tab pos="355600" algn="l"/>
              </a:tabLst>
            </a:pPr>
            <a:r>
              <a:rPr sz="3200" dirty="0">
                <a:latin typeface="Arial"/>
                <a:cs typeface="Arial"/>
              </a:rPr>
              <a:t>Learner-centred</a:t>
            </a:r>
          </a:p>
          <a:p>
            <a:pPr marL="355600" marR="5080" indent="-342900">
              <a:lnSpc>
                <a:spcPts val="3450"/>
              </a:lnSpc>
              <a:spcBef>
                <a:spcPts val="850"/>
              </a:spcBef>
              <a:buChar char="•"/>
              <a:tabLst>
                <a:tab pos="354965" algn="l"/>
                <a:tab pos="355600" algn="l"/>
              </a:tabLst>
            </a:pPr>
            <a:r>
              <a:rPr sz="3200" dirty="0">
                <a:latin typeface="Arial"/>
                <a:cs typeface="Arial"/>
              </a:rPr>
              <a:t>Students acquire content knowledge,  skills and</a:t>
            </a:r>
            <a:r>
              <a:rPr sz="3200" spc="-5" dirty="0">
                <a:latin typeface="Arial"/>
                <a:cs typeface="Arial"/>
              </a:rPr>
              <a:t> </a:t>
            </a:r>
            <a:r>
              <a:rPr sz="3200" dirty="0">
                <a:latin typeface="Arial"/>
                <a:cs typeface="Arial"/>
              </a:rPr>
              <a:t>attitudes</a:t>
            </a:r>
          </a:p>
          <a:p>
            <a:pPr marL="355600" indent="-342900">
              <a:lnSpc>
                <a:spcPct val="100000"/>
              </a:lnSpc>
              <a:spcBef>
                <a:spcPts val="359"/>
              </a:spcBef>
              <a:buChar char="•"/>
              <a:tabLst>
                <a:tab pos="354965" algn="l"/>
                <a:tab pos="355600" algn="l"/>
              </a:tabLst>
            </a:pPr>
            <a:r>
              <a:rPr lang="en-US" sz="3200" dirty="0">
                <a:latin typeface="Arial"/>
                <a:cs typeface="Arial"/>
              </a:rPr>
              <a:t>Facilitates measurement of skill based Programme Out comes namely, </a:t>
            </a:r>
            <a:r>
              <a:rPr lang="en-US" sz="3200" dirty="0">
                <a:solidFill>
                  <a:srgbClr val="FF0000"/>
                </a:solidFill>
                <a:latin typeface="Arial"/>
                <a:cs typeface="Arial"/>
              </a:rPr>
              <a:t>Team work, Communication, Life long learning</a:t>
            </a:r>
            <a:r>
              <a:rPr lang="en-US" sz="3200" dirty="0">
                <a:latin typeface="Arial"/>
                <a:cs typeface="Arial"/>
              </a:rPr>
              <a:t>…</a:t>
            </a:r>
            <a:endParaRPr sz="3200" dirty="0">
              <a:latin typeface="Arial"/>
              <a:cs typeface="Arial"/>
            </a:endParaRPr>
          </a:p>
        </p:txBody>
      </p:sp>
    </p:spTree>
    <p:extLst>
      <p:ext uri="{BB962C8B-B14F-4D97-AF65-F5344CB8AC3E}">
        <p14:creationId xmlns:p14="http://schemas.microsoft.com/office/powerpoint/2010/main" val="16826093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9384" y="1583690"/>
            <a:ext cx="4507230" cy="695960"/>
          </a:xfrm>
          <a:prstGeom prst="rect">
            <a:avLst/>
          </a:prstGeom>
        </p:spPr>
        <p:txBody>
          <a:bodyPr vert="horz" wrap="square" lIns="0" tIns="12700" rIns="0" bIns="0" rtlCol="0">
            <a:spAutoFit/>
          </a:bodyPr>
          <a:lstStyle/>
          <a:p>
            <a:pPr marL="12700">
              <a:lnSpc>
                <a:spcPct val="100000"/>
              </a:lnSpc>
              <a:spcBef>
                <a:spcPts val="100"/>
              </a:spcBef>
              <a:tabLst>
                <a:tab pos="2065020" algn="l"/>
              </a:tabLst>
            </a:pPr>
            <a:r>
              <a:rPr dirty="0">
                <a:solidFill>
                  <a:srgbClr val="FF0000"/>
                </a:solidFill>
              </a:rPr>
              <a:t>Sample	</a:t>
            </a:r>
            <a:r>
              <a:rPr spc="-5" dirty="0">
                <a:solidFill>
                  <a:srgbClr val="FF0000"/>
                </a:solidFill>
              </a:rPr>
              <a:t>Problem</a:t>
            </a:r>
          </a:p>
        </p:txBody>
      </p:sp>
    </p:spTree>
    <p:extLst>
      <p:ext uri="{BB962C8B-B14F-4D97-AF65-F5344CB8AC3E}">
        <p14:creationId xmlns:p14="http://schemas.microsoft.com/office/powerpoint/2010/main" val="32432087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8768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253743">
            <a:solidFill>
              <a:srgbClr val="B1B1B1"/>
            </a:solidFill>
          </a:ln>
        </p:spPr>
        <p:txBody>
          <a:bodyPr wrap="square" lIns="0" tIns="0" rIns="0" bIns="0" rtlCol="0"/>
          <a:lstStyle/>
          <a:p>
            <a:endParaRPr/>
          </a:p>
        </p:txBody>
      </p:sp>
      <p:sp>
        <p:nvSpPr>
          <p:cNvPr id="3" name="object 3"/>
          <p:cNvSpPr/>
          <p:nvPr/>
        </p:nvSpPr>
        <p:spPr>
          <a:xfrm>
            <a:off x="0" y="549845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57146">
            <a:solidFill>
              <a:srgbClr val="DCDCDC"/>
            </a:solidFill>
          </a:ln>
        </p:spPr>
        <p:txBody>
          <a:bodyPr wrap="square" lIns="0" tIns="0" rIns="0" bIns="0" rtlCol="0"/>
          <a:lstStyle/>
          <a:p>
            <a:endParaRPr/>
          </a:p>
        </p:txBody>
      </p:sp>
      <p:sp>
        <p:nvSpPr>
          <p:cNvPr id="4" name="object 4"/>
          <p:cNvSpPr txBox="1">
            <a:spLocks noGrp="1"/>
          </p:cNvSpPr>
          <p:nvPr>
            <p:ph type="title"/>
          </p:nvPr>
        </p:nvSpPr>
        <p:spPr>
          <a:xfrm>
            <a:off x="2667000" y="333562"/>
            <a:ext cx="4776259" cy="67454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Problem</a:t>
            </a:r>
            <a:r>
              <a:rPr spc="-60" dirty="0">
                <a:solidFill>
                  <a:srgbClr val="000000"/>
                </a:solidFill>
              </a:rPr>
              <a:t> </a:t>
            </a:r>
            <a:r>
              <a:rPr dirty="0">
                <a:solidFill>
                  <a:srgbClr val="000000"/>
                </a:solidFill>
              </a:rPr>
              <a:t>Definition</a:t>
            </a:r>
          </a:p>
        </p:txBody>
      </p:sp>
      <p:sp>
        <p:nvSpPr>
          <p:cNvPr id="5" name="object 5"/>
          <p:cNvSpPr txBox="1"/>
          <p:nvPr/>
        </p:nvSpPr>
        <p:spPr>
          <a:xfrm>
            <a:off x="1447800" y="1295400"/>
            <a:ext cx="8305800" cy="5688737"/>
          </a:xfrm>
          <a:prstGeom prst="rect">
            <a:avLst/>
          </a:prstGeom>
        </p:spPr>
        <p:txBody>
          <a:bodyPr vert="horz" wrap="square" lIns="0" tIns="12700" rIns="0" bIns="0" rtlCol="0">
            <a:spAutoFit/>
          </a:bodyPr>
          <a:lstStyle/>
          <a:p>
            <a:pPr algn="just"/>
            <a:r>
              <a:rPr lang="en-US" sz="2800" b="1" dirty="0"/>
              <a:t>BMS Construction Company</a:t>
            </a:r>
            <a:r>
              <a:rPr lang="en-US" sz="2800" dirty="0"/>
              <a:t> has been in the forefront of concrete construction in India. It specializes in construction of Infrastructure and Buildings. The company wants to hire construction engineers who can take proactive role in the future projects of the company and build their career along with the company. Following are the requirements of the concrete engineer who will be responsible for the </a:t>
            </a:r>
            <a:r>
              <a:rPr lang="en-US" sz="2800" i="1" dirty="0">
                <a:solidFill>
                  <a:srgbClr val="FF0000"/>
                </a:solidFill>
              </a:rPr>
              <a:t>sourcing of materials, quality control of materials, proportioning of concrete mixes using locally available materials for different applications, evaluation of its properties (fresh, hardened and durability) pertaining to appropriate codes. </a:t>
            </a:r>
          </a:p>
          <a:p>
            <a:pPr marL="12700" marR="5080">
              <a:lnSpc>
                <a:spcPct val="100000"/>
              </a:lnSpc>
              <a:spcBef>
                <a:spcPts val="100"/>
              </a:spcBef>
            </a:pPr>
            <a:endParaRPr sz="3200" dirty="0">
              <a:latin typeface="Arial"/>
              <a:cs typeface="Arial"/>
            </a:endParaRPr>
          </a:p>
        </p:txBody>
      </p:sp>
    </p:spTree>
    <p:extLst>
      <p:ext uri="{BB962C8B-B14F-4D97-AF65-F5344CB8AC3E}">
        <p14:creationId xmlns:p14="http://schemas.microsoft.com/office/powerpoint/2010/main" val="13544323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Out Comes</a:t>
            </a:r>
          </a:p>
        </p:txBody>
      </p:sp>
      <p:sp>
        <p:nvSpPr>
          <p:cNvPr id="3" name="Content Placeholder 2"/>
          <p:cNvSpPr>
            <a:spLocks noGrp="1"/>
          </p:cNvSpPr>
          <p:nvPr>
            <p:ph idx="1"/>
          </p:nvPr>
        </p:nvSpPr>
        <p:spPr/>
        <p:txBody>
          <a:bodyPr/>
          <a:lstStyle/>
          <a:p>
            <a:pPr algn="just"/>
            <a:r>
              <a:rPr lang="en-US" dirty="0"/>
              <a:t>The candidate should be well versed with the current trends of materials innovation, quality assurance practices, concrete production and testing methods and standards. Further, candidate is required to apply/demonstrate skills for </a:t>
            </a:r>
            <a:r>
              <a:rPr lang="en-US" b="1" dirty="0">
                <a:solidFill>
                  <a:srgbClr val="FF0000"/>
                </a:solidFill>
              </a:rPr>
              <a:t>communication, social concern and capacity to learn independently and reflect</a:t>
            </a:r>
            <a:r>
              <a:rPr lang="en-US" b="1" dirty="0"/>
              <a:t> </a:t>
            </a:r>
            <a:r>
              <a:rPr lang="en-US" dirty="0"/>
              <a:t>and implement new concreting requirement for the projects.  </a:t>
            </a:r>
          </a:p>
          <a:p>
            <a:endParaRPr lang="en-US" dirty="0"/>
          </a:p>
        </p:txBody>
      </p:sp>
    </p:spTree>
    <p:extLst>
      <p:ext uri="{BB962C8B-B14F-4D97-AF65-F5344CB8AC3E}">
        <p14:creationId xmlns:p14="http://schemas.microsoft.com/office/powerpoint/2010/main" val="13586093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320"/>
            <a:ext cx="7620762" cy="563880"/>
          </a:xfrm>
        </p:spPr>
        <p:txBody>
          <a:bodyPr>
            <a:normAutofit fontScale="90000"/>
          </a:bodyPr>
          <a:lstStyle/>
          <a:p>
            <a:r>
              <a:rPr lang="en-US" dirty="0"/>
              <a:t>PBL - Example</a:t>
            </a:r>
          </a:p>
        </p:txBody>
      </p:sp>
      <p:sp>
        <p:nvSpPr>
          <p:cNvPr id="3" name="Content Placeholder 2"/>
          <p:cNvSpPr>
            <a:spLocks noGrp="1"/>
          </p:cNvSpPr>
          <p:nvPr>
            <p:ph sz="half" idx="1"/>
          </p:nvPr>
        </p:nvSpPr>
        <p:spPr>
          <a:xfrm>
            <a:off x="838200" y="838200"/>
            <a:ext cx="3505200" cy="5349240"/>
          </a:xfrm>
        </p:spPr>
        <p:txBody>
          <a:bodyPr/>
          <a:lstStyle/>
          <a:p>
            <a:r>
              <a:rPr lang="en-US" dirty="0"/>
              <a:t>Problem:</a:t>
            </a:r>
          </a:p>
          <a:p>
            <a:pPr marL="82296" indent="0">
              <a:buNone/>
            </a:pPr>
            <a:r>
              <a:rPr lang="en-US" dirty="0"/>
              <a:t>Development of Pervious concrete for pavements</a:t>
            </a:r>
          </a:p>
        </p:txBody>
      </p:sp>
      <p:pic>
        <p:nvPicPr>
          <p:cNvPr id="2051" name="Picture 3" descr="C:\Users\admin\Desktop\PBL\Photos\20171205_16491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49801" y="762000"/>
            <a:ext cx="5079999" cy="3809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jpg"/>
          <p:cNvPicPr>
            <a:picLocks noChangeAspect="1"/>
          </p:cNvPicPr>
          <p:nvPr/>
        </p:nvPicPr>
        <p:blipFill>
          <a:blip r:embed="rId3" cstate="print"/>
          <a:stretch>
            <a:fillRect/>
          </a:stretch>
        </p:blipFill>
        <p:spPr>
          <a:xfrm>
            <a:off x="304800" y="2686903"/>
            <a:ext cx="4590156" cy="2057400"/>
          </a:xfrm>
          <a:prstGeom prst="rect">
            <a:avLst/>
          </a:prstGeom>
        </p:spPr>
      </p:pic>
    </p:spTree>
    <p:extLst>
      <p:ext uri="{BB962C8B-B14F-4D97-AF65-F5344CB8AC3E}">
        <p14:creationId xmlns:p14="http://schemas.microsoft.com/office/powerpoint/2010/main" val="13699261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6_Solst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2189</TotalTime>
  <Words>14181</Words>
  <Application>Microsoft Office PowerPoint</Application>
  <PresentationFormat>A4 Paper (210x297 mm)</PresentationFormat>
  <Paragraphs>2056</Paragraphs>
  <Slides>169</Slides>
  <Notes>72</Notes>
  <HiddenSlides>1</HiddenSlides>
  <MMClips>0</MMClips>
  <ScaleCrop>false</ScaleCrop>
  <HeadingPairs>
    <vt:vector size="6" baseType="variant">
      <vt:variant>
        <vt:lpstr>Fonts Used</vt:lpstr>
      </vt:variant>
      <vt:variant>
        <vt:i4>17</vt:i4>
      </vt:variant>
      <vt:variant>
        <vt:lpstr>Theme</vt:lpstr>
      </vt:variant>
      <vt:variant>
        <vt:i4>10</vt:i4>
      </vt:variant>
      <vt:variant>
        <vt:lpstr>Slide Titles</vt:lpstr>
      </vt:variant>
      <vt:variant>
        <vt:i4>169</vt:i4>
      </vt:variant>
    </vt:vector>
  </HeadingPairs>
  <TitlesOfParts>
    <vt:vector size="196" baseType="lpstr">
      <vt:lpstr>Arial</vt:lpstr>
      <vt:lpstr>Arial Black</vt:lpstr>
      <vt:lpstr>Arial Narrow</vt:lpstr>
      <vt:lpstr>Bookman Old Style</vt:lpstr>
      <vt:lpstr>Calibri</vt:lpstr>
      <vt:lpstr>Cambria</vt:lpstr>
      <vt:lpstr>Georgia</vt:lpstr>
      <vt:lpstr>Gill Sans MT</vt:lpstr>
      <vt:lpstr>Mangal</vt:lpstr>
      <vt:lpstr>Symbol</vt:lpstr>
      <vt:lpstr>Times New Roman</vt:lpstr>
      <vt:lpstr>Trebuchet MS</vt:lpstr>
      <vt:lpstr>Tunga</vt:lpstr>
      <vt:lpstr>Tw Cen MT Condensed Extra Bold</vt:lpstr>
      <vt:lpstr>Verdana</vt:lpstr>
      <vt:lpstr>Wingdings</vt:lpstr>
      <vt:lpstr>Wingdings 2</vt:lpstr>
      <vt:lpstr>Civic</vt:lpstr>
      <vt:lpstr>Solstice</vt:lpstr>
      <vt:lpstr>1_Solstice</vt:lpstr>
      <vt:lpstr>3_Solstice</vt:lpstr>
      <vt:lpstr>4_Solstice</vt:lpstr>
      <vt:lpstr>5_Solstice</vt:lpstr>
      <vt:lpstr>6_Solstice</vt:lpstr>
      <vt:lpstr>7_Solstice</vt:lpstr>
      <vt:lpstr>1_Civic</vt:lpstr>
      <vt:lpstr>2_Solstice</vt:lpstr>
      <vt:lpstr>SAR : Decoding for PEVs</vt:lpstr>
      <vt:lpstr>SAR  Context</vt:lpstr>
      <vt:lpstr>SAR Contents</vt:lpstr>
      <vt:lpstr>Contd.</vt:lpstr>
      <vt:lpstr>PART A:Institutional Information </vt:lpstr>
      <vt:lpstr>PART A:Institutional Information </vt:lpstr>
      <vt:lpstr>PART A:Institutional Information </vt:lpstr>
      <vt:lpstr>PART A:Institutional Information </vt:lpstr>
      <vt:lpstr>PART A:Institutional Information </vt:lpstr>
      <vt:lpstr>PART A:Institutional Information </vt:lpstr>
      <vt:lpstr>PART A:Institutional Information </vt:lpstr>
      <vt:lpstr>PART B: Criteria Summary </vt:lpstr>
      <vt:lpstr>PART B: Criteria Summary </vt:lpstr>
      <vt:lpstr>CRITERION-1:  Vision, Mission and Program Educational Objectives (PEOs)</vt:lpstr>
      <vt:lpstr>Vision and Mission Statements</vt:lpstr>
      <vt:lpstr>Corrected Vision and Mission Statements</vt:lpstr>
      <vt:lpstr>Department Vision and Mission Statements (Sample)</vt:lpstr>
      <vt:lpstr>PowerPoint Presentation</vt:lpstr>
      <vt:lpstr>PowerPoint Presentation</vt:lpstr>
      <vt:lpstr>PEOs (Samples)</vt:lpstr>
      <vt:lpstr>PowerPoint Presentation</vt:lpstr>
      <vt:lpstr>PowerPoint Presentation</vt:lpstr>
      <vt:lpstr>PowerPoint Presentation</vt:lpstr>
      <vt:lpstr>Processes for PEOs</vt:lpstr>
      <vt:lpstr>PowerPoint Presentation</vt:lpstr>
      <vt:lpstr>PowerPoint Presentation</vt:lpstr>
      <vt:lpstr>PowerPoint Presentation</vt:lpstr>
      <vt:lpstr>PowerPoint Presentation</vt:lpstr>
      <vt:lpstr>CRITERION-2:  Program Curriculum and Teaching – Learning Processes (TLP)</vt:lpstr>
      <vt:lpstr>PowerPoint Presentation</vt:lpstr>
      <vt:lpstr>Curriculum- Tier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3: Course Outcomes and Program Outcomes</vt:lpstr>
      <vt:lpstr>Program Outcomes</vt:lpstr>
      <vt:lpstr>Program Outcomes (POs)</vt:lpstr>
      <vt:lpstr>Conti…</vt:lpstr>
      <vt:lpstr>Conti…</vt:lpstr>
      <vt:lpstr>PowerPoint Presentation</vt:lpstr>
      <vt:lpstr>PowerPoint Presentation</vt:lpstr>
      <vt:lpstr>PowerPoint Presentation</vt:lpstr>
      <vt:lpstr>PROGRAM SPECIFIC OUTCOMES (PSO)</vt:lpstr>
      <vt:lpstr>PowerPoint Presentation</vt:lpstr>
      <vt:lpstr>CRITERION 3: Course Outcomes and Program Outcomes</vt:lpstr>
      <vt:lpstr>PowerPoint Presentation</vt:lpstr>
      <vt:lpstr>PowerPoint Presentation</vt:lpstr>
      <vt:lpstr>Course Outcomes</vt:lpstr>
      <vt:lpstr>Course Title: Strength of Materials </vt:lpstr>
      <vt:lpstr>CO-PO Relationship</vt:lpstr>
      <vt:lpstr>PO1: Engineering Knowledge: Apply the knowledge of mathematics, science, engineering fundamentals, and an engineering specialization to the solution of complex engineering problems </vt:lpstr>
      <vt:lpstr>PO3: Design/Development of Solutions: Design solutions for complex  engineering problems and design system components or processes that meet  the specified needs with appropriate consideration for the public health and  safety, and the cultural, societal, and environmental considerations. </vt:lpstr>
      <vt:lpstr>PowerPoint Presentation</vt:lpstr>
      <vt:lpstr>PowerPoint Presentation</vt:lpstr>
      <vt:lpstr>CO-PO mapping ??</vt:lpstr>
      <vt:lpstr>PowerPoint Presentation</vt:lpstr>
      <vt:lpstr>PowerPoint Presentation</vt:lpstr>
      <vt:lpstr>CO-PO Relationship</vt:lpstr>
      <vt:lpstr>PowerPoint Presentation</vt:lpstr>
      <vt:lpstr>PowerPoint Presentation</vt:lpstr>
      <vt:lpstr>PowerPoint Presentation</vt:lpstr>
      <vt:lpstr>PowerPoint Presentation</vt:lpstr>
      <vt:lpstr>CO – Attainment</vt:lpstr>
      <vt:lpstr>Example of CO-attainment for a course</vt:lpstr>
      <vt:lpstr>Example of CO-attainment for a course</vt:lpstr>
      <vt:lpstr>Example of CO-attainment for a course</vt:lpstr>
      <vt:lpstr>Example of CO-attainment for a course</vt:lpstr>
      <vt:lpstr>Example of CO-attainment for a course</vt:lpstr>
      <vt:lpstr>CO Attainment</vt:lpstr>
      <vt:lpstr>PowerPoint Presentation</vt:lpstr>
      <vt:lpstr>PowerPoint Presentation</vt:lpstr>
      <vt:lpstr>PowerPoint Presentation</vt:lpstr>
      <vt:lpstr>PowerPoint Presentation</vt:lpstr>
      <vt:lpstr>PowerPoint Presentation</vt:lpstr>
      <vt:lpstr>PO Attainment – Example..</vt:lpstr>
      <vt:lpstr>Attainment of Pos:</vt:lpstr>
      <vt:lpstr>Contd…</vt:lpstr>
      <vt:lpstr>PowerPoint Presentation</vt:lpstr>
      <vt:lpstr>PO-Attainment:   What next ?</vt:lpstr>
      <vt:lpstr>PO Attainment </vt:lpstr>
      <vt:lpstr>PowerPoint Presentation</vt:lpstr>
      <vt:lpstr>PO 1-5 </vt:lpstr>
      <vt:lpstr>Complex Engineering Problem-CEP </vt:lpstr>
      <vt:lpstr>PowerPoint Presentation</vt:lpstr>
      <vt:lpstr>Problem-Based Learning</vt:lpstr>
      <vt:lpstr>What’s the Difference?</vt:lpstr>
      <vt:lpstr>Advantages of Problem Based Learning</vt:lpstr>
      <vt:lpstr>Sample Problem</vt:lpstr>
      <vt:lpstr>Problem Definition</vt:lpstr>
      <vt:lpstr>Expected Out Comes</vt:lpstr>
      <vt:lpstr>PBL - Example</vt:lpstr>
      <vt:lpstr>Assessment strategy</vt:lpstr>
      <vt:lpstr>PowerPoint Presentation</vt:lpstr>
      <vt:lpstr>CRITERION 4: Students’ Performance</vt:lpstr>
      <vt:lpstr>Data Entry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5: Faculty Information and Contributions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6: Facilities and Technical Support</vt:lpstr>
      <vt:lpstr>PowerPoint Presentation</vt:lpstr>
      <vt:lpstr>PowerPoint Presentation</vt:lpstr>
      <vt:lpstr>CRITERION 7: Continuous Improvement</vt:lpstr>
      <vt:lpstr>PowerPoint Presentation</vt:lpstr>
      <vt:lpstr>PowerPoint Presentation</vt:lpstr>
      <vt:lpstr>PowerPoint Presentation</vt:lpstr>
      <vt:lpstr>PowerPoint Presentation</vt:lpstr>
      <vt:lpstr>CRITERION 8: First Year Academics</vt:lpstr>
      <vt:lpstr>CRITERION 8: First Year Academics</vt:lpstr>
      <vt:lpstr>PowerPoint Presentation</vt:lpstr>
      <vt:lpstr>PowerPoint Presentation</vt:lpstr>
      <vt:lpstr>PowerPoint Presentation</vt:lpstr>
      <vt:lpstr>PowerPoint Presentation</vt:lpstr>
      <vt:lpstr>CRITERION 9: Student Support Systems</vt:lpstr>
      <vt:lpstr>CRITERION 9: Student Support Systems</vt:lpstr>
      <vt:lpstr>PowerPoint Presentation</vt:lpstr>
      <vt:lpstr>PowerPoint Presentation</vt:lpstr>
      <vt:lpstr>PowerPoint Presentation</vt:lpstr>
      <vt:lpstr>CRITERION 10: Governance, Institutional Support and Financial Resources</vt:lpstr>
      <vt:lpstr>CRITERION 10: Governance, Institutional Support and Financial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SAR  Context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NBA Orientation Workshop</dc:title>
  <dc:creator>Admin</dc:creator>
  <cp:lastModifiedBy>New</cp:lastModifiedBy>
  <cp:revision>465</cp:revision>
  <dcterms:created xsi:type="dcterms:W3CDTF">2017-02-13T09:50:08Z</dcterms:created>
  <dcterms:modified xsi:type="dcterms:W3CDTF">2023-09-22T08:54:11Z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2023-08-11T07:44:40Z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6ba1b05e-3e8c-4746-947e-9133c64b22e1</vt:lpwstr>
  </property>
  <property fmtid="{D5CDD505-2E9C-101B-9397-08002B2CF9AE}" pid="7" name="MSIP_Label_defa4170-0d19-0005-0004-bc88714345d2_ActionId">
    <vt:lpwstr>c961aab6-b403-442a-ba1b-742788fc66fa</vt:lpwstr>
  </property>
  <property fmtid="{D5CDD505-2E9C-101B-9397-08002B2CF9AE}" pid="8" name="MSIP_Label_defa4170-0d19-0005-0004-bc88714345d2_ContentBits">
    <vt:lpwstr>0</vt:lpwstr>
  </property>
</Properties>
</file>